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144"/>
  </p:notesMasterIdLst>
  <p:sldIdLst>
    <p:sldId id="334" r:id="rId7"/>
    <p:sldId id="423" r:id="rId8"/>
    <p:sldId id="1296" r:id="rId9"/>
    <p:sldId id="1297" r:id="rId10"/>
    <p:sldId id="1299" r:id="rId11"/>
    <p:sldId id="1300" r:id="rId12"/>
    <p:sldId id="1301" r:id="rId13"/>
    <p:sldId id="1302" r:id="rId14"/>
    <p:sldId id="1303" r:id="rId15"/>
    <p:sldId id="1304" r:id="rId16"/>
    <p:sldId id="1305" r:id="rId17"/>
    <p:sldId id="1306" r:id="rId18"/>
    <p:sldId id="1310" r:id="rId19"/>
    <p:sldId id="1480" r:id="rId20"/>
    <p:sldId id="1481" r:id="rId21"/>
    <p:sldId id="1482" r:id="rId22"/>
    <p:sldId id="1483" r:id="rId23"/>
    <p:sldId id="1484" r:id="rId24"/>
    <p:sldId id="1485" r:id="rId25"/>
    <p:sldId id="1486" r:id="rId26"/>
    <p:sldId id="1487" r:id="rId27"/>
    <p:sldId id="1307" r:id="rId28"/>
    <p:sldId id="1308" r:id="rId29"/>
    <p:sldId id="1491" r:id="rId30"/>
    <p:sldId id="1492" r:id="rId31"/>
    <p:sldId id="1493" r:id="rId32"/>
    <p:sldId id="1494" r:id="rId33"/>
    <p:sldId id="1495" r:id="rId34"/>
    <p:sldId id="1496" r:id="rId35"/>
    <p:sldId id="1497" r:id="rId36"/>
    <p:sldId id="1498" r:id="rId37"/>
    <p:sldId id="1499" r:id="rId38"/>
    <p:sldId id="1500" r:id="rId39"/>
    <p:sldId id="1501" r:id="rId40"/>
    <p:sldId id="1502" r:id="rId41"/>
    <p:sldId id="1503" r:id="rId42"/>
    <p:sldId id="1504" r:id="rId43"/>
    <p:sldId id="1505" r:id="rId44"/>
    <p:sldId id="1343" r:id="rId45"/>
    <p:sldId id="1309" r:id="rId46"/>
    <p:sldId id="1345" r:id="rId47"/>
    <p:sldId id="1344" r:id="rId48"/>
    <p:sldId id="1347" r:id="rId49"/>
    <p:sldId id="1348" r:id="rId50"/>
    <p:sldId id="1349" r:id="rId51"/>
    <p:sldId id="1321" r:id="rId52"/>
    <p:sldId id="1351" r:id="rId53"/>
    <p:sldId id="1352" r:id="rId54"/>
    <p:sldId id="1353" r:id="rId55"/>
    <p:sldId id="1354" r:id="rId56"/>
    <p:sldId id="1355" r:id="rId57"/>
    <p:sldId id="1358" r:id="rId58"/>
    <p:sldId id="1359" r:id="rId59"/>
    <p:sldId id="1362" r:id="rId60"/>
    <p:sldId id="1363" r:id="rId61"/>
    <p:sldId id="1364" r:id="rId62"/>
    <p:sldId id="1360" r:id="rId63"/>
    <p:sldId id="1365" r:id="rId64"/>
    <p:sldId id="1367" r:id="rId65"/>
    <p:sldId id="1369" r:id="rId66"/>
    <p:sldId id="1371" r:id="rId67"/>
    <p:sldId id="1373" r:id="rId68"/>
    <p:sldId id="1350" r:id="rId69"/>
    <p:sldId id="1374" r:id="rId70"/>
    <p:sldId id="1376" r:id="rId71"/>
    <p:sldId id="1322" r:id="rId72"/>
    <p:sldId id="1377" r:id="rId73"/>
    <p:sldId id="1378" r:id="rId74"/>
    <p:sldId id="1380" r:id="rId75"/>
    <p:sldId id="1381" r:id="rId76"/>
    <p:sldId id="1385" r:id="rId77"/>
    <p:sldId id="1382" r:id="rId78"/>
    <p:sldId id="1341" r:id="rId79"/>
    <p:sldId id="1386" r:id="rId80"/>
    <p:sldId id="1388" r:id="rId81"/>
    <p:sldId id="1389" r:id="rId82"/>
    <p:sldId id="1395" r:id="rId83"/>
    <p:sldId id="1397" r:id="rId84"/>
    <p:sldId id="1401" r:id="rId85"/>
    <p:sldId id="1398" r:id="rId86"/>
    <p:sldId id="1402" r:id="rId87"/>
    <p:sldId id="1406" r:id="rId88"/>
    <p:sldId id="1407" r:id="rId89"/>
    <p:sldId id="1408" r:id="rId90"/>
    <p:sldId id="1405" r:id="rId91"/>
    <p:sldId id="1409" r:id="rId92"/>
    <p:sldId id="1410" r:id="rId93"/>
    <p:sldId id="1375" r:id="rId94"/>
    <p:sldId id="1412" r:id="rId95"/>
    <p:sldId id="1416" r:id="rId96"/>
    <p:sldId id="1417" r:id="rId97"/>
    <p:sldId id="1421" r:id="rId98"/>
    <p:sldId id="1422" r:id="rId99"/>
    <p:sldId id="1423" r:id="rId100"/>
    <p:sldId id="1425" r:id="rId101"/>
    <p:sldId id="1424" r:id="rId102"/>
    <p:sldId id="1418" r:id="rId103"/>
    <p:sldId id="1442" r:id="rId104"/>
    <p:sldId id="1445" r:id="rId105"/>
    <p:sldId id="1448" r:id="rId106"/>
    <p:sldId id="1449" r:id="rId107"/>
    <p:sldId id="1450" r:id="rId108"/>
    <p:sldId id="1430" r:id="rId109"/>
    <p:sldId id="1432" r:id="rId110"/>
    <p:sldId id="1433" r:id="rId111"/>
    <p:sldId id="1441" r:id="rId112"/>
    <p:sldId id="1435" r:id="rId113"/>
    <p:sldId id="1437" r:id="rId114"/>
    <p:sldId id="1439" r:id="rId115"/>
    <p:sldId id="1426" r:id="rId116"/>
    <p:sldId id="1427" r:id="rId117"/>
    <p:sldId id="1429" r:id="rId118"/>
    <p:sldId id="1451" r:id="rId119"/>
    <p:sldId id="1454" r:id="rId120"/>
    <p:sldId id="1453" r:id="rId121"/>
    <p:sldId id="1452" r:id="rId122"/>
    <p:sldId id="1103" r:id="rId123"/>
    <p:sldId id="1459" r:id="rId124"/>
    <p:sldId id="1460" r:id="rId125"/>
    <p:sldId id="1461" r:id="rId126"/>
    <p:sldId id="1462" r:id="rId127"/>
    <p:sldId id="1463" r:id="rId128"/>
    <p:sldId id="1464" r:id="rId129"/>
    <p:sldId id="1465" r:id="rId130"/>
    <p:sldId id="819" r:id="rId131"/>
    <p:sldId id="1467" r:id="rId132"/>
    <p:sldId id="1466" r:id="rId133"/>
    <p:sldId id="1468" r:id="rId134"/>
    <p:sldId id="1455" r:id="rId135"/>
    <p:sldId id="1456" r:id="rId136"/>
    <p:sldId id="1470" r:id="rId137"/>
    <p:sldId id="1457" r:id="rId138"/>
    <p:sldId id="1458" r:id="rId139"/>
    <p:sldId id="1471" r:id="rId140"/>
    <p:sldId id="1474" r:id="rId141"/>
    <p:sldId id="1472" r:id="rId142"/>
    <p:sldId id="1473"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2D6D"/>
    <a:srgbClr val="5129B2"/>
    <a:srgbClr val="E5353B"/>
    <a:srgbClr val="FF9900"/>
    <a:srgbClr val="D45B07"/>
    <a:srgbClr val="E6F2F8"/>
    <a:srgbClr val="CBCBCB"/>
    <a:srgbClr val="E7E7E7"/>
    <a:srgbClr val="4968EA"/>
    <a:srgbClr val="41A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46408" autoAdjust="0"/>
  </p:normalViewPr>
  <p:slideViewPr>
    <p:cSldViewPr snapToGrid="0" showGuides="1">
      <p:cViewPr varScale="1">
        <p:scale>
          <a:sx n="52" d="100"/>
          <a:sy n="52" d="100"/>
        </p:scale>
        <p:origin x="414" y="78"/>
      </p:cViewPr>
      <p:guideLst>
        <p:guide orient="horz" pos="2160"/>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tableStyles" Target="tableStyles.xml"/><Relationship Id="rId5" Type="http://schemas.openxmlformats.org/officeDocument/2006/relationships/slideMaster" Target="slideMasters/slideMaster5.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notesMaster" Target="notesMasters/notesMaster1.xml"/><Relationship Id="rId90" Type="http://schemas.openxmlformats.org/officeDocument/2006/relationships/slide" Target="slides/slide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us-west-2.console.aws.amazon.com/vpc/home?region=us-west-2#SecurityGroup:groupId=sg-0b3b0ac849d3f5843"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m6-01 = “Module Introduction”</a:t>
            </a:r>
          </a:p>
          <a:p>
            <a:endParaRPr lang="en-US" dirty="0"/>
          </a:p>
          <a:p>
            <a:r>
              <a:rPr lang="en-US" dirty="0"/>
              <a:t>Hi everyone, and welcome back!  This is the AWS Certified Solutions Architect Associate course, and I’m Amber Israelsen.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that’s the case, then this is a public subnet.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2296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you need to do is create an EC2 instance in the public subnet—this is your bastion host—and from that host, then make a jump or a hop over to the private subnet.  That’s why this is sometimes called a “jump host” sometimes…you’re jumping through the bastion host to get to the other host.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you’re not familiar with (</a:t>
            </a:r>
            <a:r>
              <a:rPr lang="en-US" b="1" dirty="0"/>
              <a:t>click</a:t>
            </a:r>
            <a:r>
              <a:rPr lang="en-US" dirty="0"/>
              <a:t>) the term bastion, it’s a projecting part of a fortification.  In the physical world, historically, this was usually a wall around a fort or a castle that protected you from enemies.  So kind of the same idea here, that it’s protecting your private instance from the outside world.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5219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just setting up the instance, you also need to figure your security groups.  On the bastion host, the security group—we’ll call it “</a:t>
            </a:r>
            <a:r>
              <a:rPr lang="en-US" dirty="0" err="1"/>
              <a:t>BastionSG</a:t>
            </a:r>
            <a:r>
              <a:rPr lang="en-US" dirty="0"/>
              <a:t>”—should allow traffic on Port 22—ONLY—for SSH.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5232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on the private instance, you’ll want that security group to allow traffic to and from the </a:t>
            </a:r>
            <a:r>
              <a:rPr lang="en-US" dirty="0" err="1"/>
              <a:t>BastionSG</a:t>
            </a:r>
            <a:r>
              <a:rPr lang="en-US" dirty="0"/>
              <a:t> security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those are the basics.  For exam purposes, if you get a question about SSH-</a:t>
            </a:r>
            <a:r>
              <a:rPr lang="en-US" dirty="0" err="1"/>
              <a:t>ing</a:t>
            </a:r>
            <a:r>
              <a:rPr lang="en-US" dirty="0"/>
              <a:t> into an instance in a private subnet, a bastion host should come to mind.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76043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m6-20 </a:t>
            </a:r>
            <a:r>
              <a:rPr lang="en-US" sz="1200" b="1" dirty="0"/>
              <a:t>= “VPC Peering Overview</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VPC peering is just what it sounds like.  You have two </a:t>
            </a:r>
            <a:r>
              <a:rPr lang="en-US" dirty="0" err="1"/>
              <a:t>VPCs</a:t>
            </a:r>
            <a:r>
              <a:rPr lang="en-US" dirty="0"/>
              <a:t>, say VPC A and VPC B, and (</a:t>
            </a:r>
            <a:r>
              <a:rPr lang="en-US" b="1" dirty="0"/>
              <a:t>click</a:t>
            </a:r>
            <a:r>
              <a:rPr lang="en-US" dirty="0"/>
              <a:t>) you peer or connect them together to make them behave as a single network.  So instances in A can talk to instances in B and vice versa, just as if they were in a single VPC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might want to do this so that instances in different regions can communicate with each other.  Or you can even peer across AWS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ct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4232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 some terminology, this connection here in the middle is called a  peering connection.  This lets you connect two—and ONLY two </a:t>
            </a:r>
            <a:r>
              <a:rPr lang="en-US" b="0" dirty="0" err="1"/>
              <a:t>VPCs</a:t>
            </a:r>
            <a:r>
              <a:rPr lang="en-US" b="0" dirty="0"/>
              <a:t>.  If you have more than two </a:t>
            </a:r>
            <a:r>
              <a:rPr lang="en-US" b="0" dirty="0" err="1"/>
              <a:t>VPCs</a:t>
            </a:r>
            <a:r>
              <a:rPr lang="en-US" b="0" dirty="0"/>
              <a:t>, you’ll have to create a peering connection between each pair.  You can’t daisy-chain them together and route through them.</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4765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if I have three </a:t>
            </a:r>
            <a:r>
              <a:rPr lang="en-US" dirty="0" err="1"/>
              <a:t>VPCs</a:t>
            </a:r>
            <a:r>
              <a:rPr lang="en-US" dirty="0"/>
              <a:t>—A, B and C.  I have a connection between A and B.  And then I have a connection between B and C.  C isn’t connected to A through B, in what’s called transitive routing. (</a:t>
            </a:r>
            <a:r>
              <a:rPr lang="en-US" b="1" dirty="0"/>
              <a:t>click</a:t>
            </a:r>
            <a:r>
              <a:rPr lang="en-US" dirty="0"/>
              <a:t>) You’d have to create a separate direct peering connection.</a:t>
            </a:r>
          </a:p>
          <a:p>
            <a:endParaRPr lang="en-US" dirty="0"/>
          </a:p>
          <a:p>
            <a:r>
              <a:rPr lang="en-US" dirty="0"/>
              <a:t>(</a:t>
            </a:r>
            <a:r>
              <a:rPr lang="en-US" b="1" dirty="0"/>
              <a:t>click</a:t>
            </a:r>
            <a:r>
              <a:rPr lang="en-US" dirty="0"/>
              <a:t>) And the other caveat to setting up peering connections is that the </a:t>
            </a:r>
            <a:r>
              <a:rPr lang="en-US" dirty="0" err="1"/>
              <a:t>VPCs</a:t>
            </a:r>
            <a:r>
              <a:rPr lang="en-US" dirty="0"/>
              <a:t> being peered can’t have overlapping CIDR ranges. This would obviously cause addressing conflicts.</a:t>
            </a:r>
          </a:p>
          <a:p>
            <a:endParaRPr lang="en-US" dirty="0"/>
          </a:p>
          <a:p>
            <a:pPr algn="ct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8988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your peering connection, you’re also going to have to modify the route tables to allow traffic back and forth.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2960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You’re going to say that in one VPC, traffic destined for the other VPC should go to the one peering connection and vice versa.  These basically mirror each other, and allow traffic in both directions.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8521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m6-21 = “DEMO: Setting up VPC Peering”</a:t>
            </a:r>
          </a:p>
          <a:p>
            <a:endParaRPr lang="en-US" dirty="0"/>
          </a:p>
          <a:p>
            <a:r>
              <a:rPr lang="en-US" dirty="0"/>
              <a:t>In this demo, we’ll go in and set up VPC peering between the two </a:t>
            </a:r>
            <a:r>
              <a:rPr lang="en-US" dirty="0" err="1"/>
              <a:t>VPCs</a:t>
            </a:r>
            <a:r>
              <a:rPr lang="en-US" dirty="0"/>
              <a:t> we have in our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6900320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visual, we have the default VPC, like you all do.  And then earlier in the course, we created my-first-</a:t>
            </a:r>
            <a:r>
              <a:rPr lang="en-US" dirty="0" err="1"/>
              <a:t>vpc</a:t>
            </a:r>
            <a:r>
              <a:rPr lang="en-US" dirty="0"/>
              <a:t>.  We’ll make sure both have an instance running in them.  At the moment, they can’t talk to each other, but we’ll go set up the peering connection so that they can.  And we’ll also update the route tables so traffic can go both directions.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47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side, the subnet that DOESN’T have a route to the Internet is a Private subnet.  That’s the main distinction.</a:t>
            </a:r>
          </a:p>
          <a:p>
            <a:endParaRPr lang="en-US" dirty="0"/>
          </a:p>
          <a:p>
            <a:r>
              <a:rPr lang="en-US" dirty="0"/>
              <a:t>So maybe in the public subnet, you put web servers that host public-facing pages, and in the private subnet, you’d place your databases so there’s an extra layer of security from the outside world.</a:t>
            </a:r>
          </a:p>
          <a:p>
            <a:endParaRPr lang="en-US" dirty="0"/>
          </a:p>
          <a:p>
            <a:r>
              <a:rPr lang="en-US" dirty="0"/>
              <a:t>Okay, hopefully that analogy was helpful for understanding the overall concept of a VPC.  Now let’s combine that knowledge with some of the things we already know about the overall AWS infrastructure.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2771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m6-22 = “VPC Endpoints Overview”</a:t>
            </a:r>
          </a:p>
          <a:p>
            <a:endParaRPr lang="en-US" dirty="0"/>
          </a:p>
          <a:p>
            <a:r>
              <a:rPr lang="en-US" b="0" i="0" dirty="0">
                <a:solidFill>
                  <a:srgbClr val="16191F"/>
                </a:solidFill>
                <a:effectLst/>
                <a:latin typeface="Amazon Ember" panose="020B0603020204020204"/>
              </a:rPr>
              <a:t>Now let’s talk about VPC Endpoints.  The motivation for this is something like the following…</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You have an EC2 instance in a private subnet, and it needs to access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let’s say, S3 or DynamoDB.  Well, normally that would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require you to go over the public internet.</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A VPC endpoint adds an extra layer of security by allowing you to keep all that traffic within a private network—so you don’t go out across the public internet.  You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create your VPC endpoint within your VPC, then traffic will be routed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from there to the other services, but all kept within the private AWS network.</a:t>
            </a: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7558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in that last slide, I called out specific examples of connecting to S3 and DynamoDB, and that was intentional.  There are two types of VPC endpoints.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Gateway endpoints are used to connect to S3 or DynamoDB, only.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interface endpoints are used to connect to all the other AWS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come into the </a:t>
            </a:r>
            <a:r>
              <a:rPr lang="en-US" b="1" dirty="0"/>
              <a:t>console, </a:t>
            </a:r>
            <a:r>
              <a:rPr lang="en-US" b="1" dirty="0" err="1"/>
              <a:t>VPC</a:t>
            </a:r>
            <a:r>
              <a:rPr lang="en-US" b="1" dirty="0" err="1">
                <a:sym typeface="Wingdings" panose="05000000000000000000" pitchFamily="2" charset="2"/>
              </a:rPr>
              <a:t>Endpoints</a:t>
            </a:r>
            <a:r>
              <a:rPr lang="en-US" b="1" dirty="0">
                <a:sym typeface="Wingdings" panose="05000000000000000000" pitchFamily="2" charset="2"/>
              </a:rPr>
              <a:t> (do this</a:t>
            </a:r>
            <a:r>
              <a:rPr lang="en-US" dirty="0">
                <a:sym typeface="Wingdings" panose="05000000000000000000" pitchFamily="2" charset="2"/>
              </a:rPr>
              <a:t>), and </a:t>
            </a:r>
            <a:r>
              <a:rPr lang="en-US" b="1" dirty="0">
                <a:sym typeface="Wingdings" panose="05000000000000000000" pitchFamily="2" charset="2"/>
              </a:rPr>
              <a:t>Create an endpoint</a:t>
            </a:r>
            <a:r>
              <a:rPr lang="en-US" dirty="0">
                <a:sym typeface="Wingdings" panose="05000000000000000000" pitchFamily="2" charset="2"/>
              </a:rPr>
              <a:t>, you’ll see that you have to choose which service you’re connecting to.  And you’ll see that almost everything is listed as an </a:t>
            </a:r>
            <a:r>
              <a:rPr lang="en-US" b="1" dirty="0">
                <a:sym typeface="Wingdings" panose="05000000000000000000" pitchFamily="2" charset="2"/>
              </a:rPr>
              <a:t>interface </a:t>
            </a:r>
            <a:r>
              <a:rPr lang="en-US" dirty="0">
                <a:sym typeface="Wingdings" panose="05000000000000000000" pitchFamily="2" charset="2"/>
              </a:rPr>
              <a:t>endpoint, but if we filter by </a:t>
            </a:r>
            <a:r>
              <a:rPr lang="en-US" b="1" dirty="0">
                <a:sym typeface="Wingdings" panose="05000000000000000000" pitchFamily="2" charset="2"/>
              </a:rPr>
              <a:t>S3 or Dynamo</a:t>
            </a:r>
            <a:r>
              <a:rPr lang="en-US" dirty="0">
                <a:sym typeface="Wingdings" panose="05000000000000000000" pitchFamily="2" charset="2"/>
              </a:rPr>
              <a:t>, then those are Gateway endpoints.  These could definitely come up on the exam, so know that they add an additional layer of security when you’re connecting from your private subnet to AWS services.  Those connections go through a private AWS network connection and not the public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And a Gateway type is for S3 and DynamoDB, and an interface type is for all others.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20415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m6-23 </a:t>
            </a:r>
            <a:r>
              <a:rPr lang="en-US" sz="1200" b="1" dirty="0"/>
              <a:t>= “VPC Flow Logs Overview</a:t>
            </a:r>
            <a:r>
              <a:rPr lang="en-US" b="1" dirty="0"/>
              <a:t>”</a:t>
            </a:r>
          </a:p>
          <a:p>
            <a:endParaRPr lang="en-US" dirty="0"/>
          </a:p>
          <a:p>
            <a:r>
              <a:rPr lang="en-US" dirty="0"/>
              <a:t>The examples we’ve been working with so far have been fairly simple—something like this.  But you can imagine in a real-world scenario, you have multiple </a:t>
            </a:r>
            <a:r>
              <a:rPr lang="en-US" dirty="0" err="1"/>
              <a:t>VPCs</a:t>
            </a:r>
            <a:r>
              <a:rPr lang="en-US" dirty="0"/>
              <a:t>, maybe dozens of subnets, hundreds of resources and so on.  And for monitoring and troubleshooting purposes, it would be nice if we could log all the activity on the network.</a:t>
            </a:r>
          </a:p>
          <a:p>
            <a:endParaRPr lang="en-US" dirty="0"/>
          </a:p>
          <a:p>
            <a:r>
              <a:rPr lang="en-US" dirty="0"/>
              <a:t>(</a:t>
            </a:r>
            <a:r>
              <a:rPr lang="en-US" b="1" dirty="0"/>
              <a:t>click</a:t>
            </a:r>
            <a:r>
              <a:rPr lang="en-US" dirty="0"/>
              <a:t>) And that’s exactly what VPC flow logs give you.  If you come out to the </a:t>
            </a:r>
            <a:r>
              <a:rPr lang="en-US" b="1" dirty="0"/>
              <a:t>Console, to your VPC</a:t>
            </a:r>
            <a:r>
              <a:rPr lang="en-US" dirty="0"/>
              <a:t>, click on the </a:t>
            </a:r>
            <a:r>
              <a:rPr lang="en-US" b="1" dirty="0"/>
              <a:t>flow logs tab</a:t>
            </a:r>
            <a:r>
              <a:rPr lang="en-US" dirty="0"/>
              <a:t>, </a:t>
            </a:r>
            <a:r>
              <a:rPr lang="en-US" b="1" dirty="0"/>
              <a:t>create flow log</a:t>
            </a:r>
            <a:r>
              <a:rPr lang="en-US" dirty="0"/>
              <a:t>, you’ll see it says it captures flow information for </a:t>
            </a:r>
            <a:r>
              <a:rPr lang="en-US" b="0" i="0" dirty="0">
                <a:solidFill>
                  <a:srgbClr val="545B64"/>
                </a:solidFill>
                <a:effectLst/>
                <a:latin typeface="Amazon Ember"/>
              </a:rPr>
              <a:t>network interfaces—so this could be at the VPC level, the subnet level, the security group level on an EC2 instance and so on.</a:t>
            </a:r>
          </a:p>
          <a:p>
            <a:endParaRPr lang="en-US" b="0" i="0" dirty="0">
              <a:solidFill>
                <a:srgbClr val="545B64"/>
              </a:solidFill>
              <a:effectLst/>
              <a:latin typeface="Amazon Ember"/>
            </a:endParaRPr>
          </a:p>
          <a:p>
            <a:r>
              <a:rPr lang="en-US" b="0" i="0" dirty="0">
                <a:solidFill>
                  <a:srgbClr val="545B64"/>
                </a:solidFill>
                <a:effectLst/>
                <a:latin typeface="Amazon Ember"/>
              </a:rPr>
              <a:t>You can (</a:t>
            </a:r>
            <a:r>
              <a:rPr lang="en-US" b="1" i="0" dirty="0">
                <a:solidFill>
                  <a:srgbClr val="545B64"/>
                </a:solidFill>
                <a:effectLst/>
                <a:latin typeface="Amazon Ember"/>
              </a:rPr>
              <a:t>show how to filter</a:t>
            </a:r>
            <a:r>
              <a:rPr lang="en-US" b="0" i="0" dirty="0">
                <a:solidFill>
                  <a:srgbClr val="545B64"/>
                </a:solidFill>
                <a:effectLst/>
                <a:latin typeface="Amazon Ember"/>
              </a:rPr>
              <a:t>) say that you want to filter by traffic that was accepted, rejected or all.  How often you want to capture it and where you want to store the logs.  And then you’ll see the kind of information it’ll capture—account ID, the interface ID, source address, destination address and so on.</a:t>
            </a:r>
          </a:p>
          <a:p>
            <a:endParaRPr lang="en-US" b="0" i="0" dirty="0">
              <a:solidFill>
                <a:srgbClr val="545B64"/>
              </a:solidFill>
              <a:effectLst/>
              <a:latin typeface="Amazon Ember"/>
            </a:endParaRPr>
          </a:p>
          <a:p>
            <a:r>
              <a:rPr lang="en-US" b="0" i="0" dirty="0">
                <a:solidFill>
                  <a:srgbClr val="545B64"/>
                </a:solidFill>
                <a:effectLst/>
                <a:latin typeface="Amazon Ember"/>
              </a:rPr>
              <a:t>We won’t actually complete this, but for the exam, if you get a question about needing visibility into your network traffic, think of VPC logs.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2621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m6-24 </a:t>
            </a:r>
            <a:r>
              <a:rPr lang="en-US" sz="1200" b="1" dirty="0"/>
              <a:t>= “VPC Reachability Analyzer Overview</a:t>
            </a:r>
            <a:r>
              <a:rPr lang="en-US" b="1" dirty="0"/>
              <a:t>”</a:t>
            </a:r>
          </a:p>
          <a:p>
            <a:endParaRPr lang="en-US" dirty="0"/>
          </a:p>
          <a:p>
            <a:endParaRPr lang="en-US" dirty="0"/>
          </a:p>
          <a:p>
            <a:r>
              <a:rPr lang="en-US" dirty="0"/>
              <a:t>As we’ve been going through this Networking module, you may have thought to yourself—my goodness, there’s a lot here, and it seems REALLY easy to misconfigure things.</a:t>
            </a:r>
          </a:p>
          <a:p>
            <a:endParaRPr lang="en-US" dirty="0"/>
          </a:p>
          <a:p>
            <a:r>
              <a:rPr lang="en-US" dirty="0"/>
              <a:t>You’ve got (</a:t>
            </a:r>
            <a:r>
              <a:rPr lang="en-US" b="1" dirty="0"/>
              <a:t>animate text</a:t>
            </a:r>
            <a:r>
              <a:rPr lang="en-US" dirty="0"/>
              <a:t>)</a:t>
            </a:r>
          </a:p>
          <a:p>
            <a:endParaRPr lang="en-US" dirty="0"/>
          </a:p>
          <a:p>
            <a:r>
              <a:rPr lang="en-US" dirty="0"/>
              <a:t>OH MY!  And yes, you are correct!  There are all kinds of reasons that a connection might not worth, and wouldn’t it be nice if we had a way to troubleshoot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70428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Amazon thought of everything, and there’s a tool for that!  It’s called the VPC Reachability Analyzer.</a:t>
            </a:r>
          </a:p>
          <a:p>
            <a:endParaRPr lang="en-US" dirty="0"/>
          </a:p>
          <a:p>
            <a:r>
              <a:rPr lang="en-US" dirty="0"/>
              <a:t>This analyzes the configuration between two endpoints in a VPC.  This won’t go across VPC, but just within a single one.  And importantly, this DOESN’T send traffic between the endpoints; it just looks at the configuration to see if there are any blockers to actual traffic that goes through.</a:t>
            </a:r>
          </a:p>
          <a:p>
            <a:endParaRPr lang="en-US" dirty="0"/>
          </a:p>
          <a:p>
            <a:r>
              <a:rPr lang="en-US" dirty="0"/>
              <a:t>After it runs the analysis, it’ll give you back a result of “reachable” or “not reachable.”  And if not reachable, it’ll identify the blocking component.</a:t>
            </a:r>
          </a:p>
          <a:p>
            <a:endParaRPr lang="en-US" dirty="0"/>
          </a:p>
          <a:p>
            <a:r>
              <a:rPr lang="en-US" dirty="0"/>
              <a:t>This DOES cost to run this.  It’s only 10 cents U.S., so not a huge amount, but just know that you will be charged each time you kick off the analyzer.</a:t>
            </a:r>
          </a:p>
        </p:txBody>
      </p:sp>
      <p:sp>
        <p:nvSpPr>
          <p:cNvPr id="4" name="Slide Number Placeholder 3"/>
          <p:cNvSpPr>
            <a:spLocks noGrp="1"/>
          </p:cNvSpPr>
          <p:nvPr>
            <p:ph type="sldNum" sz="quarter" idx="5"/>
          </p:nvPr>
        </p:nvSpPr>
        <p:spPr/>
        <p:txBody>
          <a:bodyPr/>
          <a:lstStyle/>
          <a:p>
            <a:fld id="{0C252EC1-BBF4-4B78-8366-A02C4FFA1F92}" type="slidenum">
              <a:rPr lang="en-US" smtClean="0"/>
              <a:t>114</a:t>
            </a:fld>
            <a:endParaRPr lang="en-US"/>
          </a:p>
        </p:txBody>
      </p:sp>
    </p:spTree>
    <p:extLst>
      <p:ext uri="{BB962C8B-B14F-4D97-AF65-F5344CB8AC3E}">
        <p14:creationId xmlns:p14="http://schemas.microsoft.com/office/powerpoint/2010/main" val="336078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some examples of the results that will come back.  If everything is good between the endpoints, you’ll get a “reachable,” and a visual showing the path.  If you get a NOT reachable, then you’ll get details of what’s causing the issue so you can go investigate and fix it.</a:t>
            </a:r>
          </a:p>
        </p:txBody>
      </p:sp>
      <p:sp>
        <p:nvSpPr>
          <p:cNvPr id="4" name="Slide Number Placeholder 3"/>
          <p:cNvSpPr>
            <a:spLocks noGrp="1"/>
          </p:cNvSpPr>
          <p:nvPr>
            <p:ph type="sldNum" sz="quarter" idx="5"/>
          </p:nvPr>
        </p:nvSpPr>
        <p:spPr/>
        <p:txBody>
          <a:bodyPr/>
          <a:lstStyle/>
          <a:p>
            <a:fld id="{0C252EC1-BBF4-4B78-8366-A02C4FFA1F92}" type="slidenum">
              <a:rPr lang="en-US" smtClean="0"/>
              <a:t>115</a:t>
            </a:fld>
            <a:endParaRPr lang="en-US"/>
          </a:p>
        </p:txBody>
      </p:sp>
    </p:spTree>
    <p:extLst>
      <p:ext uri="{BB962C8B-B14F-4D97-AF65-F5344CB8AC3E}">
        <p14:creationId xmlns:p14="http://schemas.microsoft.com/office/powerpoint/2010/main" val="27398083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m6-25 </a:t>
            </a:r>
            <a:r>
              <a:rPr lang="en-US" sz="1200" b="1" dirty="0"/>
              <a:t>= “DEMO: Working with the VPC Reachability Analyzer</a:t>
            </a:r>
            <a:r>
              <a:rPr lang="en-US" b="1" dirty="0"/>
              <a:t>”</a:t>
            </a:r>
          </a:p>
          <a:p>
            <a:endParaRPr lang="en-US" dirty="0"/>
          </a:p>
          <a:p>
            <a:r>
              <a:rPr lang="en-US" dirty="0"/>
              <a:t>In this demo, we’ll go in and work with the VPC Reachability Analyzer to look at our connection between two instances.</a:t>
            </a:r>
          </a:p>
          <a:p>
            <a:endParaRPr lang="en-US" dirty="0"/>
          </a:p>
          <a:p>
            <a:r>
              <a:rPr lang="en-US" b="1" dirty="0"/>
              <a:t>SETUP:</a:t>
            </a:r>
          </a:p>
          <a:p>
            <a:pPr marL="171450" indent="-171450">
              <a:buFont typeface="Arial" panose="020B0604020202020204" pitchFamily="34" charset="0"/>
              <a:buChar char="•"/>
            </a:pPr>
            <a:r>
              <a:rPr lang="en-US" dirty="0"/>
              <a:t>Start two instances in the public and private instances in </a:t>
            </a:r>
            <a:r>
              <a:rPr lang="en-US" b="1" dirty="0"/>
              <a:t>my-first-</a:t>
            </a:r>
            <a:r>
              <a:rPr lang="en-US" b="1" dirty="0" err="1"/>
              <a:t>vpc</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have two instances in the custom VPC we created.  We’re calling them private instance and public instance, and they’re in the private and public subnets respectively, and have security groups associated with them.  The private instance has a security group that allows SSH, but nothing else (show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VPC</a:t>
            </a:r>
            <a:r>
              <a:rPr lang="en-US" b="1" dirty="0" err="1">
                <a:sym typeface="Wingdings" panose="05000000000000000000" pitchFamily="2" charset="2"/>
              </a:rPr>
              <a:t></a:t>
            </a:r>
            <a:r>
              <a:rPr lang="en-US" sz="1200" b="1" dirty="0" err="1"/>
              <a:t>Reachability</a:t>
            </a:r>
            <a:r>
              <a:rPr lang="en-US" sz="1200" b="1" dirty="0"/>
              <a:t> </a:t>
            </a:r>
            <a:r>
              <a:rPr lang="en-US" sz="1200" b="1" dirty="0" err="1"/>
              <a:t>Analyzer</a:t>
            </a:r>
            <a:r>
              <a:rPr lang="en-US" sz="1200" b="1" dirty="0" err="1">
                <a:sym typeface="Wingdings" panose="05000000000000000000" pitchFamily="2" charset="2"/>
              </a:rPr>
              <a:t>New</a:t>
            </a:r>
            <a:r>
              <a:rPr lang="en-US" sz="1200" b="1" dirty="0">
                <a:sym typeface="Wingdings" panose="05000000000000000000" pitchFamily="2" charset="2"/>
              </a:rPr>
              <a:t> analysis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 </a:t>
            </a:r>
            <a:r>
              <a:rPr lang="en-US" b="0" dirty="0"/>
              <a:t>public instance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Destination: private instance, over Port 80 </a:t>
            </a:r>
            <a:r>
              <a:rPr lang="en-US" b="0" dirty="0"/>
              <a:t>(a little contrived…a private instance normally wouldn’t have port 80 open since that’s more for public-facing things, but just want to show you how you’d detect an issue with reachability)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Create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Doesn’t work.  Should fail with explanation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91F"/>
                </a:solidFill>
                <a:effectLst/>
                <a:latin typeface="Amazon Ember"/>
              </a:rPr>
              <a:t>	None of the ingress rules in the following security groups apply: </a:t>
            </a:r>
            <a:r>
              <a:rPr lang="en-US" b="0" i="0" u="none" strike="noStrike" dirty="0">
                <a:effectLst/>
                <a:latin typeface="Amazon Ember"/>
                <a:hlinkClick r:id="rId3"/>
              </a:rPr>
              <a:t>sg-0b3b0ac849d3f5843</a:t>
            </a:r>
            <a:r>
              <a:rPr lang="en-US" b="0" i="0" dirty="0">
                <a:solidFill>
                  <a:srgbClr val="16191F"/>
                </a:solidFill>
                <a:effectLst/>
                <a:latin typeface="Amazon Ember"/>
              </a:rPr>
              <a: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means our ingress, or inbound rules, on this security group aren’t allowing traffic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into that security group, allow inbound traffic on Port 80, and then run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Show visualization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 back and remove Port 80 from the rules for the private SG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Delete my-first-</a:t>
            </a:r>
            <a:r>
              <a:rPr lang="en-US" b="1" dirty="0" err="1"/>
              <a:t>vpc</a:t>
            </a:r>
            <a:r>
              <a:rPr lang="en-US" b="1" dirty="0"/>
              <a:t> and everything else in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9393288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m6-26 </a:t>
            </a:r>
            <a:r>
              <a:rPr lang="en-US" sz="1200" b="1" dirty="0"/>
              <a:t>= “IMPORTANT!  Shut Down Resources</a:t>
            </a:r>
            <a:r>
              <a:rPr lang="en-US" b="1" dirty="0"/>
              <a:t>”</a:t>
            </a:r>
          </a:p>
          <a:p>
            <a:endParaRPr lang="en-US" dirty="0"/>
          </a:p>
          <a:p>
            <a:r>
              <a:rPr lang="en-US" b="1" dirty="0"/>
              <a:t>Delete </a:t>
            </a:r>
            <a:r>
              <a:rPr lang="en-US" b="1" dirty="0" err="1"/>
              <a:t>VPC</a:t>
            </a:r>
            <a:r>
              <a:rPr lang="en-US" b="1" dirty="0"/>
              <a:t> and everything else in it, including instances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69167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m6-27 </a:t>
            </a:r>
            <a:r>
              <a:rPr lang="en-US" sz="1200" b="1" dirty="0"/>
              <a:t>= “Site-to-Site VPN Overview”</a:t>
            </a:r>
            <a:endParaRPr lang="en-US" b="1" dirty="0"/>
          </a:p>
          <a:p>
            <a:endParaRPr lang="en-US" dirty="0"/>
          </a:p>
          <a:p>
            <a:r>
              <a:rPr lang="en-US" dirty="0"/>
              <a:t>Now let’s move on to talk about hybrid networking, where you need to connect from on-premises, a corporate data center, to AWS.</a:t>
            </a:r>
          </a:p>
          <a:p>
            <a:endParaRPr lang="en-US" dirty="0"/>
          </a:p>
          <a:p>
            <a:r>
              <a:rPr lang="en-US" dirty="0"/>
              <a:t>One option to do this is over VPN, using Site-to-Site VPN. </a:t>
            </a:r>
            <a:r>
              <a:rPr lang="en-US" b="0" dirty="0"/>
              <a:t>This will be automatically (</a:t>
            </a:r>
            <a:r>
              <a:rPr lang="en-US" b="1" dirty="0"/>
              <a:t>click</a:t>
            </a:r>
            <a:r>
              <a:rPr lang="en-US" b="0" dirty="0"/>
              <a:t>) encrypted, but know that this DOES go over (</a:t>
            </a:r>
            <a:r>
              <a:rPr lang="en-US" b="1" dirty="0"/>
              <a:t>click</a:t>
            </a:r>
            <a:r>
              <a:rPr lang="en-US" b="0" dirty="0"/>
              <a:t>) the public internet so is not the most secure option.  However, (</a:t>
            </a:r>
            <a:r>
              <a:rPr lang="en-US" b="1" dirty="0"/>
              <a:t>click</a:t>
            </a:r>
            <a:r>
              <a:rPr lang="en-US" b="0" dirty="0"/>
              <a:t>) it’s fast and easy to set up and relatively inexpensive.</a:t>
            </a:r>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102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To set this up, there are two pieces.  On the on-premises side (</a:t>
            </a:r>
            <a:r>
              <a:rPr lang="en-US" b="1" dirty="0"/>
              <a:t>click</a:t>
            </a:r>
            <a:r>
              <a:rPr lang="en-US" b="0" dirty="0"/>
              <a:t>), you’ll have a Customer Gateway, which you’ll commonly see abbreviated as </a:t>
            </a:r>
            <a:r>
              <a:rPr lang="en-US" b="0" dirty="0" err="1"/>
              <a:t>CGW</a:t>
            </a:r>
            <a:r>
              <a:rPr lang="en-US" b="0" dirty="0"/>
              <a:t>.  This is a physical or software appliance that you, the customer, owns and manages. You’ll have to do the setup on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then on the AWS side, you’ll need (</a:t>
            </a:r>
            <a:r>
              <a:rPr lang="en-US" b="1" dirty="0"/>
              <a:t>click</a:t>
            </a:r>
            <a:r>
              <a:rPr lang="en-US" b="0" dirty="0"/>
              <a:t>) a Virtual Private Gateway, commonly abbreviated as </a:t>
            </a:r>
            <a:r>
              <a:rPr lang="en-US" b="0" dirty="0" err="1"/>
              <a:t>VGW</a:t>
            </a:r>
            <a:r>
              <a:rPr lang="en-US" b="0" dirty="0"/>
              <a:t>, and this is what will allow you to talk to the resources in the various subnets within the VPC.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8204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click</a:t>
            </a:r>
            <a:r>
              <a:rPr lang="en-US" dirty="0"/>
              <a:t>) First we have a region, as we’ve seen before—this is something like us-west-1 or eu-west-2.</a:t>
            </a:r>
          </a:p>
          <a:p>
            <a:r>
              <a:rPr lang="en-US" dirty="0"/>
              <a:t>(</a:t>
            </a:r>
            <a:r>
              <a:rPr lang="en-US" b="1" dirty="0"/>
              <a:t>click</a:t>
            </a:r>
            <a:r>
              <a:rPr lang="en-US" dirty="0"/>
              <a:t>) Then within that, we have availability zones—or basically data centers within the region—and two or more per region.   This is something like us-east-2a, 2b, 2c and so on.</a:t>
            </a:r>
          </a:p>
          <a:p>
            <a:r>
              <a:rPr lang="en-US" dirty="0"/>
              <a:t>(</a:t>
            </a:r>
            <a:r>
              <a:rPr lang="en-US" b="1" dirty="0"/>
              <a:t>click</a:t>
            </a:r>
            <a:r>
              <a:rPr lang="en-US" dirty="0"/>
              <a:t>) Your VPC is tied to a single region, and it spans two or more availability zones.</a:t>
            </a:r>
          </a:p>
          <a:p>
            <a:r>
              <a:rPr lang="en-US" dirty="0"/>
              <a:t>(</a:t>
            </a:r>
            <a:r>
              <a:rPr lang="en-US" b="1" dirty="0"/>
              <a:t>click</a:t>
            </a:r>
            <a:r>
              <a:rPr lang="en-US" dirty="0"/>
              <a:t>) And then going down one more level, we have subnets (</a:t>
            </a:r>
            <a:r>
              <a:rPr lang="en-US" b="1" dirty="0"/>
              <a:t>click</a:t>
            </a:r>
            <a:r>
              <a:rPr lang="en-US" dirty="0"/>
              <a:t>)—again, those different partitions of the VPC.  These are tied to an AZ—so you have subnets for the first AZ and more subnets for the second AZ.  There are public and private subnets, and to reiterate, the main distinction is that public subnets are accessible from the internet, and private subnets aren’t.</a:t>
            </a:r>
          </a:p>
          <a:p>
            <a:r>
              <a:rPr lang="en-US" dirty="0"/>
              <a:t>(</a:t>
            </a:r>
            <a:r>
              <a:rPr lang="en-US" b="1" dirty="0"/>
              <a:t>click</a:t>
            </a:r>
            <a:r>
              <a:rPr lang="en-US" dirty="0"/>
              <a:t>) And then within the subnets are where the actual resources live—your EC2 instances and so on.  Again, </a:t>
            </a:r>
            <a:r>
              <a:rPr lang="en-US" b="1" dirty="0"/>
              <a:t>going back to the Console, when you create the instance, not only do you select your VPC, but you also specify the subnet</a:t>
            </a:r>
            <a:r>
              <a:rPr lang="en-US" dirty="0"/>
              <a:t>.</a:t>
            </a:r>
          </a:p>
          <a:p>
            <a:endParaRPr lang="en-US" dirty="0"/>
          </a:p>
          <a:p>
            <a:r>
              <a:rPr lang="en-US" b="1" dirty="0"/>
              <a:t>Back to slides</a:t>
            </a:r>
          </a:p>
          <a:p>
            <a:r>
              <a:rPr lang="en-US" dirty="0"/>
              <a:t>So from a big-picture perspective, this will be a good reference slide for you to understand how everything fits together.</a:t>
            </a:r>
          </a:p>
          <a:p>
            <a:endParaRPr lang="en-US" dirty="0"/>
          </a:p>
          <a:p>
            <a:r>
              <a:rPr lang="en-US" dirty="0"/>
              <a:t>Now let’s talk about cider.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673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On the </a:t>
            </a:r>
            <a:r>
              <a:rPr lang="en-US" b="0" dirty="0" err="1"/>
              <a:t>CGW</a:t>
            </a:r>
            <a:r>
              <a:rPr lang="en-US" b="0" dirty="0"/>
              <a:t> side, I don’t actually have one of these to do a demo with, but to give you the high-level setup…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have two options (</a:t>
            </a:r>
            <a:r>
              <a:rPr lang="en-US" b="1" dirty="0"/>
              <a:t>click</a:t>
            </a:r>
            <a:r>
              <a:rPr lang="en-US" b="0" dirty="0"/>
              <a:t>).  If the appliance itself has a public IP, then you’ll configure it to use that.  Or, if it’s not public-facing, and it’s sitting behind a NAT device, then you’ll configure it with the public IP of the NAT device.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6718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then on the AWS side, in the subnet routes tables, you need to enable Route Propagation in order to get this to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9246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finally, in the security groups for your EC2 instances, you’ll need to enable inbound ICMP access.  So a few different components and steps to get this working properly, and these are things that might come up on the exam so I wanted to cover them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7329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might also get questions about VPN </a:t>
            </a:r>
            <a:r>
              <a:rPr lang="en-US" b="0" dirty="0" err="1"/>
              <a:t>CloudHub</a:t>
            </a:r>
            <a:r>
              <a:rPr lang="en-US" b="0" dirty="0"/>
              <a:t>.  This supports the scenario where you have multiple on-premises data centers that you’re trying to connect.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 you set up a connection between the VPN Gateway on the AWS side, and all of the Customer Gateways on the on-prem side.  Just like you would normally, but you’re doing it for all three data centers in this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that will enable the corporate data centers to not only (</a:t>
            </a:r>
            <a:r>
              <a:rPr lang="en-US" b="1" dirty="0"/>
              <a:t>click</a:t>
            </a:r>
            <a:r>
              <a:rPr lang="en-US" b="0" dirty="0"/>
              <a:t>) talk to AWS, but they can talk to each other too…the red arrows here showing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 if you get any questions about connecting multiple on-prem data centers to AWS over VPN, then think </a:t>
            </a:r>
            <a:r>
              <a:rPr lang="en-US" b="0" dirty="0" err="1"/>
              <a:t>CloudHub</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93578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Have open: https://aws.amazon.com/directconnect/locations/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m6-28 </a:t>
            </a:r>
            <a:r>
              <a:rPr lang="en-US" sz="1200" b="1" dirty="0"/>
              <a:t>= “Direct Connect Overview”</a:t>
            </a:r>
            <a:endParaRPr lang="en-US" b="1" dirty="0"/>
          </a:p>
          <a:p>
            <a:endParaRPr lang="en-US" dirty="0"/>
          </a:p>
          <a:p>
            <a:endParaRPr lang="en-US" dirty="0"/>
          </a:p>
          <a:p>
            <a:r>
              <a:rPr lang="en-US" b="0" dirty="0"/>
              <a:t>The second option for hybrid networking is AWS Direct Connect.  This offers a dedicated physical connection from your on-premises data center to AWS.</a:t>
            </a:r>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44193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in, think physical cables, and working with your utility provider to ensure your lines connect to the AWS data center.</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0514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t>
            </a:r>
            <a:r>
              <a:rPr lang="en-US" b="1" dirty="0"/>
              <a:t>click</a:t>
            </a:r>
            <a:r>
              <a:rPr lang="en-US" b="0" dirty="0"/>
              <a:t> to make the first bullet appear (covered in the previous slides).</a:t>
            </a:r>
          </a:p>
          <a:p>
            <a:endParaRPr lang="en-US" b="0" dirty="0"/>
          </a:p>
          <a:p>
            <a:r>
              <a:rPr lang="en-US" b="0" dirty="0"/>
              <a:t>(</a:t>
            </a:r>
            <a:r>
              <a:rPr lang="en-US" b="1" dirty="0"/>
              <a:t>click</a:t>
            </a:r>
            <a:r>
              <a:rPr lang="en-US" b="0" dirty="0"/>
              <a:t>) This bypasses the public internet, using a dedicated private network instead.  By default, since you’re not going over the public internet, data is not encrypted.</a:t>
            </a:r>
          </a:p>
          <a:p>
            <a:endParaRPr lang="en-US" b="0" dirty="0"/>
          </a:p>
          <a:p>
            <a:r>
              <a:rPr lang="en-US" b="0" dirty="0"/>
              <a:t>(</a:t>
            </a:r>
            <a:r>
              <a:rPr lang="en-US" b="1" dirty="0"/>
              <a:t>click</a:t>
            </a:r>
            <a:r>
              <a:rPr lang="en-US" b="0" dirty="0"/>
              <a:t>) Because you have a dedicated connection, you’re not going to deal with the fluctuations you get over the public internet, and your baseline speed will be much faster.  However, it comes at a cost, and will be much more expensive than the VPN option.</a:t>
            </a:r>
          </a:p>
          <a:p>
            <a:endParaRPr lang="en-US" b="0" dirty="0"/>
          </a:p>
          <a:p>
            <a:r>
              <a:rPr lang="en-US" b="0" dirty="0"/>
              <a:t>(</a:t>
            </a:r>
            <a:r>
              <a:rPr lang="en-US" b="1" dirty="0"/>
              <a:t>click</a:t>
            </a:r>
            <a:r>
              <a:rPr lang="en-US" b="0" dirty="0"/>
              <a:t>) And finally, it takes longer to set up and requires an expert team.</a:t>
            </a:r>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52556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way this works is, from the corporate data center, you’re going to connect to a Direct Connect Location (</a:t>
            </a:r>
            <a:r>
              <a:rPr lang="en-US" b="1" dirty="0"/>
              <a:t>click</a:t>
            </a:r>
            <a:r>
              <a:rPr lang="en-US" b="0" dirty="0"/>
              <a:t>).  This is a physical location in the world.  If you </a:t>
            </a:r>
            <a:r>
              <a:rPr lang="en-US" b="1" dirty="0"/>
              <a:t>go to https://aws.amazon.com/directconnect/locations</a:t>
            </a:r>
            <a:r>
              <a:rPr lang="en-US" b="0" dirty="0"/>
              <a:t>/, you’ll see all the locations.</a:t>
            </a:r>
          </a:p>
          <a:p>
            <a:endParaRPr lang="en-US" b="0" dirty="0"/>
          </a:p>
          <a:p>
            <a:r>
              <a:rPr lang="en-US" b="0" dirty="0"/>
              <a:t>On the outbound side (</a:t>
            </a:r>
            <a:r>
              <a:rPr lang="en-US" b="1" dirty="0"/>
              <a:t>click</a:t>
            </a:r>
            <a:r>
              <a:rPr lang="en-US" b="0" dirty="0"/>
              <a:t>), you’ll have a Direct Connect endpoint, which will connect to the virtual private gateway, or </a:t>
            </a:r>
            <a:r>
              <a:rPr lang="en-US" b="0" dirty="0" err="1"/>
              <a:t>VGW</a:t>
            </a:r>
            <a:r>
              <a:rPr lang="en-US" b="0" dirty="0"/>
              <a:t>, which you WILL need on your AWS side. This connection here will be a private virtual interface, into your VPC.</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4830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But you CAN also use this Direct Connect setup to access things outside of your VPC—say an S3 bucket or something like that.  This connection will be using a PUBLIC virtual interface rather than private.</a:t>
            </a:r>
          </a:p>
          <a:p>
            <a:endParaRPr lang="en-US" b="0" dirty="0"/>
          </a:p>
          <a:p>
            <a:r>
              <a:rPr lang="en-US" b="0" dirty="0"/>
              <a:t>So those are the basics of Direct Connect.  Obviously I can’t show you how to set this up in a demo, but on the exam, know that Direct Connect will be the more secure option that gives you a private connection from on-premises to AWS.</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18061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m6-29 </a:t>
            </a:r>
            <a:r>
              <a:rPr lang="en-US" sz="1200" b="1" dirty="0"/>
              <a:t>= “Transit Gateway Overview</a:t>
            </a:r>
            <a:r>
              <a:rPr lang="en-US" b="1" dirty="0"/>
              <a:t>”</a:t>
            </a:r>
          </a:p>
          <a:p>
            <a:endParaRPr lang="en-US" dirty="0"/>
          </a:p>
          <a:p>
            <a:r>
              <a:rPr lang="en-US" dirty="0"/>
              <a:t>At this point in the course, you’re probably again thinking, gosh, there are so many ways you can connect different parts of a network—you’ve got VPC peering, Direct Connect, Site-to-Site VPN—so many things.  And setting all of those up and managing them might seem like a bit much.  And/or getting them to work with each other might seem a bit much too.</a:t>
            </a:r>
          </a:p>
          <a:p>
            <a:endParaRPr lang="en-US" dirty="0"/>
          </a:p>
          <a:p>
            <a:r>
              <a:rPr lang="en-US" dirty="0"/>
              <a:t>And that’s where Transit Gateway comes in.</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129</a:t>
            </a:fld>
            <a:endParaRPr lang="en-US"/>
          </a:p>
        </p:txBody>
      </p:sp>
    </p:spTree>
    <p:extLst>
      <p:ext uri="{BB962C8B-B14F-4D97-AF65-F5344CB8AC3E}">
        <p14:creationId xmlns:p14="http://schemas.microsoft.com/office/powerpoint/2010/main" val="2582420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m6-03 </a:t>
            </a:r>
            <a:r>
              <a:rPr lang="en-US" sz="1200" b="1" dirty="0"/>
              <a:t>= “Private, Public and Elastic IP Addresses</a:t>
            </a:r>
            <a:r>
              <a:rPr lang="en-US" b="1" dirty="0"/>
              <a:t>”</a:t>
            </a:r>
            <a:endParaRPr lang="en-US" b="1" dirty="0">
              <a:highlight>
                <a:srgbClr val="FF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Have open: An EC2 instance (a WEB SERVER with a simple web page, open on Port 80), ready to show its public and private IP addresses</a:t>
            </a:r>
          </a:p>
          <a:p>
            <a:pPr lvl="1"/>
            <a:r>
              <a:rPr lang="en-US" dirty="0"/>
              <a:t>#!/bin/bash</a:t>
            </a:r>
          </a:p>
          <a:p>
            <a:pPr lvl="1"/>
            <a:r>
              <a:rPr lang="en-US" dirty="0"/>
              <a:t># User data for new EC2 instances</a:t>
            </a:r>
          </a:p>
          <a:p>
            <a:pPr lvl="1"/>
            <a:r>
              <a:rPr lang="en-US" dirty="0"/>
              <a:t># install httpd (Linux 2 version)</a:t>
            </a:r>
          </a:p>
          <a:p>
            <a:pPr lvl="1"/>
            <a:r>
              <a:rPr lang="en-US" dirty="0"/>
              <a:t>yum update -y</a:t>
            </a:r>
          </a:p>
          <a:p>
            <a:pPr lvl="1"/>
            <a:r>
              <a:rPr lang="en-US" dirty="0"/>
              <a:t>yum install -y httpd</a:t>
            </a:r>
          </a:p>
          <a:p>
            <a:pPr lvl="1"/>
            <a:r>
              <a:rPr lang="en-US" dirty="0" err="1"/>
              <a:t>systemctl</a:t>
            </a:r>
            <a:r>
              <a:rPr lang="en-US" dirty="0"/>
              <a:t> start httpd</a:t>
            </a:r>
          </a:p>
          <a:p>
            <a:pPr lvl="1"/>
            <a:r>
              <a:rPr lang="en-US" dirty="0" err="1"/>
              <a:t>systemctl</a:t>
            </a:r>
            <a:r>
              <a:rPr lang="en-US" dirty="0"/>
              <a:t> enable httpd</a:t>
            </a:r>
          </a:p>
          <a:p>
            <a:pPr lvl="1"/>
            <a:r>
              <a:rPr lang="en-US" dirty="0"/>
              <a:t>echo "&lt;h1&gt;Hello World!  This is $(hostname -f)&lt;/h1&gt;" &gt; /var/www/html/index.html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Now let’s talk about addresses.  Specifically, public, private and elastic IP addresses and how they work in AWS.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Show instance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Here I have an EC2 instance that I spun up, and you might have noticed these instances have a public IP address (IPv4 in this case) and a private IP address.  And I DON’T have one for this particular instance, but you’ll also see a place for Elastic IP.  What do all these mean?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13</a:t>
            </a:fld>
            <a:endParaRPr lang="en-US"/>
          </a:p>
        </p:txBody>
      </p:sp>
    </p:spTree>
    <p:extLst>
      <p:ext uri="{BB962C8B-B14F-4D97-AF65-F5344CB8AC3E}">
        <p14:creationId xmlns:p14="http://schemas.microsoft.com/office/powerpoint/2010/main" val="191260776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 Gateway is a hub-and-spoke or star model that lets you connect multiple </a:t>
            </a:r>
            <a:r>
              <a:rPr lang="en-US" dirty="0" err="1"/>
              <a:t>VPCs</a:t>
            </a:r>
            <a:r>
              <a:rPr lang="en-US" dirty="0"/>
              <a:t> together.  And here (</a:t>
            </a:r>
            <a:r>
              <a:rPr lang="en-US" b="1" dirty="0"/>
              <a:t>click</a:t>
            </a:r>
            <a:r>
              <a:rPr lang="en-US" dirty="0"/>
              <a:t>), access is transitive, meaning from VPC 1, I can connect to VPC 2, 3 and 4, by going through the gateway.  You’ll remember this isn’t possible with VPC peering; there, each VPC has to have a connection to every other VPC.</a:t>
            </a:r>
          </a:p>
        </p:txBody>
      </p:sp>
      <p:sp>
        <p:nvSpPr>
          <p:cNvPr id="4" name="Slide Number Placeholder 3"/>
          <p:cNvSpPr>
            <a:spLocks noGrp="1"/>
          </p:cNvSpPr>
          <p:nvPr>
            <p:ph type="sldNum" sz="quarter" idx="5"/>
          </p:nvPr>
        </p:nvSpPr>
        <p:spPr/>
        <p:txBody>
          <a:bodyPr/>
          <a:lstStyle/>
          <a:p>
            <a:fld id="{0C252EC1-BBF4-4B78-8366-A02C4FFA1F92}" type="slidenum">
              <a:rPr lang="en-US" smtClean="0"/>
              <a:t>130</a:t>
            </a:fld>
            <a:endParaRPr lang="en-US"/>
          </a:p>
        </p:txBody>
      </p:sp>
    </p:spTree>
    <p:extLst>
      <p:ext uri="{BB962C8B-B14F-4D97-AF65-F5344CB8AC3E}">
        <p14:creationId xmlns:p14="http://schemas.microsoft.com/office/powerpoint/2010/main" val="28967786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also pull in your connections for Direct Connect or Site-to-Site VPN—so all of this goodness going through one central hub or gateway.</a:t>
            </a:r>
          </a:p>
        </p:txBody>
      </p:sp>
      <p:sp>
        <p:nvSpPr>
          <p:cNvPr id="4" name="Slide Number Placeholder 3"/>
          <p:cNvSpPr>
            <a:spLocks noGrp="1"/>
          </p:cNvSpPr>
          <p:nvPr>
            <p:ph type="sldNum" sz="quarter" idx="5"/>
          </p:nvPr>
        </p:nvSpPr>
        <p:spPr/>
        <p:txBody>
          <a:bodyPr/>
          <a:lstStyle/>
          <a:p>
            <a:fld id="{0C252EC1-BBF4-4B78-8366-A02C4FFA1F92}" type="slidenum">
              <a:rPr lang="en-US" smtClean="0"/>
              <a:t>131</a:t>
            </a:fld>
            <a:endParaRPr lang="en-US"/>
          </a:p>
        </p:txBody>
      </p:sp>
    </p:spTree>
    <p:extLst>
      <p:ext uri="{BB962C8B-B14F-4D97-AF65-F5344CB8AC3E}">
        <p14:creationId xmlns:p14="http://schemas.microsoft.com/office/powerpoint/2010/main" val="6244333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I remember this is like a transit hub in real life—where trains or busses, airplanes, etc. are coming in from various places, connect at the transit hub, and then off they go to other locations.</a:t>
            </a:r>
          </a:p>
        </p:txBody>
      </p:sp>
      <p:sp>
        <p:nvSpPr>
          <p:cNvPr id="4" name="Slide Number Placeholder 3"/>
          <p:cNvSpPr>
            <a:spLocks noGrp="1"/>
          </p:cNvSpPr>
          <p:nvPr>
            <p:ph type="sldNum" sz="quarter" idx="5"/>
          </p:nvPr>
        </p:nvSpPr>
        <p:spPr/>
        <p:txBody>
          <a:bodyPr/>
          <a:lstStyle/>
          <a:p>
            <a:fld id="{0C252EC1-BBF4-4B78-8366-A02C4FFA1F92}" type="slidenum">
              <a:rPr lang="en-US" smtClean="0"/>
              <a:t>132</a:t>
            </a:fld>
            <a:endParaRPr lang="en-US"/>
          </a:p>
        </p:txBody>
      </p:sp>
    </p:spTree>
    <p:extLst>
      <p:ext uri="{BB962C8B-B14F-4D97-AF65-F5344CB8AC3E}">
        <p14:creationId xmlns:p14="http://schemas.microsoft.com/office/powerpoint/2010/main" val="17922759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other notes here.  Transit Gateway is a regional resource, and it does support cross-region.  You can even peer Transit Gateways together across regions.</a:t>
            </a:r>
          </a:p>
          <a:p>
            <a:endParaRPr lang="en-US" dirty="0"/>
          </a:p>
          <a:p>
            <a:r>
              <a:rPr lang="en-US" dirty="0"/>
              <a:t>As we saw, all </a:t>
            </a:r>
            <a:r>
              <a:rPr lang="en-US" dirty="0" err="1"/>
              <a:t>VPCs</a:t>
            </a:r>
            <a:r>
              <a:rPr lang="en-US" dirty="0"/>
              <a:t> can access all other </a:t>
            </a:r>
            <a:r>
              <a:rPr lang="en-US" dirty="0" err="1"/>
              <a:t>VPCs</a:t>
            </a:r>
            <a:r>
              <a:rPr lang="en-US" dirty="0"/>
              <a:t>, but presumably that’s not always something you want, so to prevent that, you’ll need to update the VPC route tables.</a:t>
            </a:r>
          </a:p>
          <a:p>
            <a:endParaRPr lang="en-US" dirty="0"/>
          </a:p>
          <a:p>
            <a:r>
              <a:rPr lang="en-US" dirty="0"/>
              <a:t>And then finally, Transit Gateway supports IP multicast.  If you aren’t familiar with the term multicast, this is where we’re delivering a single stream of data to multiple receiving computers simultaneously.  And Transit Gateway supports routing multicast traffic between subnets, and also serves as a multicast router for instances.</a:t>
            </a:r>
          </a:p>
          <a:p>
            <a:endParaRPr lang="en-US" dirty="0"/>
          </a:p>
          <a:p>
            <a:r>
              <a:rPr lang="en-US" dirty="0"/>
              <a:t>For purposes of the exam, just know that this is the only AWS service that has this multicast capability.  You won’t need to know the details of how it works behind the scenes.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133</a:t>
            </a:fld>
            <a:endParaRPr lang="en-US"/>
          </a:p>
        </p:txBody>
      </p:sp>
    </p:spTree>
    <p:extLst>
      <p:ext uri="{BB962C8B-B14F-4D97-AF65-F5344CB8AC3E}">
        <p14:creationId xmlns:p14="http://schemas.microsoft.com/office/powerpoint/2010/main" val="10488580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m6-30 = “Important Points to Remember”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18042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2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564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2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54239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945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sure you’ve heard, an IP address is like an address for a person or a house, except it’s for a computer.  And that’s true.  But I’m going to tweak that analogy just a little bit to hopefully make better sense of the public, private and elastic IP concepts.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01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think we can all agree that there are several ways to identify a person—things like nickname, full name, a SSN or other national identifier, email address, phone number, and so on.  Well, the same is true of resources in AWS, where there are multiple IPs.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718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keeping with our example of a person, a nickname would be a private piece of information.  This is only going to be used by close friends and family; the private network, if you will.</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957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 AWS EC2 instance, the equivalent would be a private IP address.  This is used to identify resources on a private network within AWS.  In other words, you can’t reach it from the internet.  If I were to go back out to the Console (</a:t>
            </a:r>
            <a:r>
              <a:rPr lang="en-US" b="1" dirty="0"/>
              <a:t>do this</a:t>
            </a:r>
            <a:r>
              <a:rPr lang="en-US" dirty="0"/>
              <a:t>) and try to open the private IP address, nothing would happen (</a:t>
            </a:r>
            <a:r>
              <a:rPr lang="en-US" b="1" dirty="0"/>
              <a:t>show</a:t>
            </a:r>
            <a:r>
              <a:rPr lang="en-US" dirty="0"/>
              <a:t>).  And you might also note that there isn’t an “open address” link like on this one like there is for the public IP address.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62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slide.  For a person, a public piece of identifying information would be a cell phone number.  Anyone can use it to reach you.  BUT this IS only temporary.  In other words, you might get a new cell phone number tomorrow or next year or whenever.  But it’s public and anyone with the number can reach you using that number.</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535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AWS land, the equivalent is a public IP address for your instance.  This is accessible to anyone over the internet (with some caveats about security groups and firewalls and such).  If we go back to the console and open this IP address (</a:t>
            </a:r>
            <a:r>
              <a:rPr lang="en-US" b="1" dirty="0"/>
              <a:t>do this</a:t>
            </a:r>
            <a:r>
              <a:rPr lang="en-US" dirty="0"/>
              <a:t>), we can get there no problem, and we see a simple web page that I created on the instance.</a:t>
            </a:r>
          </a:p>
          <a:p>
            <a:endParaRPr lang="en-US" dirty="0"/>
          </a:p>
          <a:p>
            <a:r>
              <a:rPr lang="en-US" dirty="0"/>
              <a:t>But (</a:t>
            </a:r>
            <a:r>
              <a:rPr lang="en-US" b="1" dirty="0"/>
              <a:t>back to the slides</a:t>
            </a:r>
            <a:r>
              <a:rPr lang="en-US" dirty="0"/>
              <a:t>) this too is only temporary.  This public IP address is assigned by AWS, and when you stop and start the instance, you’ll get a different public IP address.  So not something you can rely on to always be the same.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871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moving right along in the course.  In the last module, we talked about the various Compute services.  And now we’re up to the Networking section, which is going to be pretty extensive.  We’ll go over some basic concepts like the virtual private cloud or VPC, and then we’ll dive into more advanced concepts like subnets, route tables, network address translation and a lot more.</a:t>
            </a:r>
          </a:p>
          <a:p>
            <a:endParaRPr lang="en-US" dirty="0"/>
          </a:p>
          <a:p>
            <a:r>
              <a:rPr lang="en-US" dirty="0"/>
              <a:t>So let’s go.</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5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 Elastic example, at least in AWS parlance when it comes to addressing, this would be some information that doesn’t change.  So for a person, a social security number or other national identifier, depending on your country.  This uniquely identifies you, and you’ll have it for your entire life.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45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 EC2 instance in AWS, this is an Elastic IP address.  This is actually a static public IP that you can attach to an instance, and then that instance will always have that IP address.</a:t>
            </a:r>
          </a:p>
          <a:p>
            <a:endParaRPr lang="en-US" dirty="0"/>
          </a:p>
          <a:p>
            <a:r>
              <a:rPr lang="en-US" dirty="0"/>
              <a:t>So hopefully that helps you to understand the differences.  But now let’s talk about what all these addresses and numbers mean, and where they come from.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862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m6-04 </a:t>
            </a:r>
            <a:r>
              <a:rPr lang="en-US" sz="1200" b="1" dirty="0"/>
              <a:t>= “CIDR Notation and RFC 1918</a:t>
            </a:r>
            <a:r>
              <a:rPr lang="en-US" b="1" dirty="0"/>
              <a:t>”</a:t>
            </a:r>
          </a:p>
          <a:p>
            <a:endParaRPr lang="en-US" dirty="0"/>
          </a:p>
          <a:p>
            <a:r>
              <a:rPr lang="en-US" dirty="0"/>
              <a:t>CIDR blocks.  </a:t>
            </a:r>
            <a:r>
              <a:rPr lang="en-US" dirty="0" err="1"/>
              <a:t>Ummm</a:t>
            </a:r>
            <a:r>
              <a:rPr lang="en-US" dirty="0"/>
              <a:t>…cider!  No, just kidding!  Not that kind of cider.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604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talking about classless inter-domain routing, which I refer to as CIDR.  Though some people pronounce it “sitter” or even “cedar.”  But regardless, CIDR.</a:t>
            </a:r>
          </a:p>
          <a:p>
            <a:endParaRPr lang="en-US" dirty="0"/>
          </a:p>
          <a:p>
            <a:r>
              <a:rPr lang="en-US" dirty="0"/>
              <a:t>This is the notation used for describing blocks of IP addresses.  If we </a:t>
            </a:r>
            <a:r>
              <a:rPr lang="en-US" b="1" dirty="0"/>
              <a:t>go to the console and look at our instances, and the private IP address specifically, </a:t>
            </a:r>
            <a:r>
              <a:rPr lang="en-US" b="0" dirty="0"/>
              <a:t>this comes from a CIDR block that we assign to our VPC.  So let’s understand a little better how this works.</a:t>
            </a:r>
          </a:p>
          <a:p>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402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humble IP address.  It’s, of course, made up of what are called octets, or groupings of 8 bits, and there are four of them (at least for IPv4 addresses…IPv6 addresses are different).  To make it more clear, we have this example here, 192.168.0.1.  And (</a:t>
            </a:r>
            <a:r>
              <a:rPr lang="en-US" b="1" dirty="0"/>
              <a:t>click</a:t>
            </a:r>
            <a:r>
              <a:rPr lang="en-US" dirty="0"/>
              <a:t>) if you translate that into binary, you’ll see those values here.  And again, eight bits per octet.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7872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case your binary is a bit rusty, just a quick refresher of how we got to the numbers on top.  If we look at the far left octet, for example, I’ve copied that down and placed it over the values for binary.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067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the math here, any bit that has a value of zero can basically be ignored, so the 1, 2, 4, 8, 16 and 32 positions.</a:t>
            </a:r>
          </a:p>
          <a:p>
            <a:endParaRPr lang="en-US" dirty="0"/>
          </a:p>
          <a:p>
            <a:r>
              <a:rPr lang="en-US" dirty="0"/>
              <a:t>Which leaves us with the 64 and 128.  And (</a:t>
            </a:r>
            <a:r>
              <a:rPr lang="en-US" b="1" dirty="0"/>
              <a:t>click</a:t>
            </a:r>
            <a:r>
              <a:rPr lang="en-US" dirty="0"/>
              <a:t>) 128+64 = 192, which, of course, (</a:t>
            </a:r>
            <a:r>
              <a:rPr lang="en-US" b="1" dirty="0"/>
              <a:t>click</a:t>
            </a:r>
            <a:r>
              <a:rPr lang="en-US" dirty="0"/>
              <a:t>) is the value we have on top there.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462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another example, we can move right to the next octet.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00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for math purposes at least, we can ignore anything with a 0 on the top.</a:t>
            </a:r>
          </a:p>
          <a:p>
            <a:endParaRPr lang="en-US" dirty="0"/>
          </a:p>
          <a:p>
            <a:r>
              <a:rPr lang="en-US" dirty="0"/>
              <a:t>(</a:t>
            </a:r>
            <a:r>
              <a:rPr lang="en-US" b="1" dirty="0"/>
              <a:t>click</a:t>
            </a:r>
            <a:r>
              <a:rPr lang="en-US" dirty="0"/>
              <a:t>) Then we add up 128+32+8, which equals 168 (</a:t>
            </a:r>
            <a:r>
              <a:rPr lang="en-US" b="1" dirty="0"/>
              <a:t>click</a:t>
            </a:r>
            <a:r>
              <a:rPr lang="en-US" dirty="0"/>
              <a:t>), as we see above.</a:t>
            </a:r>
          </a:p>
          <a:p>
            <a:endParaRPr lang="en-US" dirty="0"/>
          </a:p>
          <a:p>
            <a:r>
              <a:rPr lang="en-US" dirty="0"/>
              <a:t>So hopefully that helps make sense of the binary and bits and how they relate to the decimal numbers you normally see used in an IP address.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4902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that’s the basic anatomy of an IP address and how we get the numbers in the octets.  But what’s this whole CIDR notation thing about?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79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m6-02 </a:t>
            </a:r>
            <a:r>
              <a:rPr lang="en-US" sz="1200" b="1" dirty="0"/>
              <a:t>= “Virtual Private Cloud (VPC) Overview</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Show this: https://aws.amazon.com/about-aws/global-infrastructure/regions_az/</a:t>
            </a:r>
          </a:p>
          <a:p>
            <a:endParaRPr lang="en-US" dirty="0"/>
          </a:p>
          <a:p>
            <a:r>
              <a:rPr lang="en-US" dirty="0"/>
              <a:t>As we kick off, let’s just do a little bit of review on the virtual private cloud, or VPC and why we even have them.</a:t>
            </a:r>
          </a:p>
          <a:p>
            <a:endParaRPr lang="en-US" dirty="0"/>
          </a:p>
          <a:p>
            <a:r>
              <a:rPr lang="en-US" dirty="0"/>
              <a:t>As you know by now, AWS is huge, and there are regions and availability zones (</a:t>
            </a:r>
            <a:r>
              <a:rPr lang="en-US" b="1" dirty="0"/>
              <a:t>click through the tabs</a:t>
            </a:r>
            <a:r>
              <a:rPr lang="en-US" dirty="0"/>
              <a:t>), and edge locations around the world.</a:t>
            </a:r>
          </a:p>
          <a:p>
            <a:endParaRPr lang="en-US" dirty="0"/>
          </a:p>
          <a:p>
            <a:r>
              <a:rPr lang="en-US" b="1" dirty="0"/>
              <a:t>Back to slides…</a:t>
            </a:r>
          </a:p>
          <a:p>
            <a:endParaRPr lang="en-US" dirty="0"/>
          </a:p>
          <a:p>
            <a:r>
              <a:rPr lang="en-US" dirty="0"/>
              <a:t>And as you can imagine, there are hundreds of thousands, even millions of customers using AWS every day.  They’re using EC2 instances and S3 buckets and databases and so on.  And you don’t want to just throw your resources out there with all the other millions of resources—a soup of servers and so on.</a:t>
            </a:r>
          </a:p>
          <a:p>
            <a:endParaRPr lang="en-US" dirty="0"/>
          </a:p>
          <a:p>
            <a:r>
              <a:rPr lang="en-US" dirty="0"/>
              <a:t>Instead, you want your own private little slice (</a:t>
            </a:r>
            <a:r>
              <a:rPr lang="en-US" b="1" dirty="0"/>
              <a:t>click</a:t>
            </a:r>
            <a:r>
              <a:rPr lang="en-US" dirty="0"/>
              <a:t>) of the overall AWS pie.  And that’s basically what a Virtual Private Cloud, or VPC is.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90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something’s written in CIDR notation, you’ll see something like this at the end--/24 or /16 or /32 or whatever.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566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the (</a:t>
            </a:r>
            <a:r>
              <a:rPr lang="en-US" b="1" dirty="0"/>
              <a:t>click</a:t>
            </a:r>
            <a:r>
              <a:rPr lang="en-US" dirty="0"/>
              <a:t>) first 24 bits will always be the same, and the (</a:t>
            </a:r>
            <a:r>
              <a:rPr lang="en-US" b="1" dirty="0"/>
              <a:t>click</a:t>
            </a:r>
            <a:r>
              <a:rPr lang="en-US" dirty="0"/>
              <a:t>) remaining bits—8 in this case--can change.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7047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starting with the 192.168.0.1.</a:t>
            </a:r>
          </a:p>
          <a:p>
            <a:endParaRPr lang="en-US" dirty="0"/>
          </a:p>
          <a:p>
            <a:r>
              <a:rPr lang="en-US" dirty="0"/>
              <a:t>(</a:t>
            </a:r>
            <a:r>
              <a:rPr lang="en-US" b="1" dirty="0"/>
              <a:t>click</a:t>
            </a:r>
            <a:r>
              <a:rPr lang="en-US" dirty="0"/>
              <a:t>) Then working only with those last eight bits—because again, the first 24 are basically locked—we could change that very last digit to a 0.</a:t>
            </a:r>
          </a:p>
          <a:p>
            <a:r>
              <a:rPr lang="en-US" dirty="0"/>
              <a:t>(</a:t>
            </a:r>
            <a:r>
              <a:rPr lang="en-US" b="1" dirty="0"/>
              <a:t>click</a:t>
            </a:r>
            <a:r>
              <a:rPr lang="en-US" dirty="0"/>
              <a:t>) Then we could move over to the second bit and flip that from a zero to a 1, so ending in 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Then we could flip that final bit from a 0 to a 1, so ending in 11 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And on and on we 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Until we’ve flipped all of the bits, and we end up with all 1s, 1111 1111.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52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very lowest address will be 192.168.0.0</a:t>
            </a:r>
          </a:p>
          <a:p>
            <a:endParaRPr lang="en-US" dirty="0"/>
          </a:p>
          <a:p>
            <a:r>
              <a:rPr lang="en-US" dirty="0"/>
              <a:t>(</a:t>
            </a:r>
            <a:r>
              <a:rPr lang="en-US" b="1" dirty="0"/>
              <a:t>click</a:t>
            </a:r>
            <a:r>
              <a:rPr lang="en-US" dirty="0"/>
              <a:t>) The very highest address will be: 192.168.0.255</a:t>
            </a:r>
          </a:p>
          <a:p>
            <a:endParaRPr lang="en-US" dirty="0"/>
          </a:p>
          <a:p>
            <a:r>
              <a:rPr lang="en-US" dirty="0"/>
              <a:t>(</a:t>
            </a:r>
            <a:r>
              <a:rPr lang="en-US" b="1" dirty="0"/>
              <a:t>click</a:t>
            </a:r>
            <a:r>
              <a:rPr lang="en-US" dirty="0"/>
              <a:t>) And that gives us a total count of 256 IP addresses, which is basically going from 0, inclusive of 0, to 255.  So 256 total.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369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let’s do another example.  What if we said /16 instead of /24?</a:t>
            </a:r>
          </a:p>
          <a:p>
            <a:endParaRPr lang="en-US" dirty="0"/>
          </a:p>
          <a:p>
            <a:r>
              <a:rPr lang="en-US" dirty="0"/>
              <a:t>That means (</a:t>
            </a:r>
            <a:r>
              <a:rPr lang="en-US" b="1" dirty="0"/>
              <a:t>click</a:t>
            </a:r>
            <a:r>
              <a:rPr lang="en-US" dirty="0"/>
              <a:t>) the first 16 bits will stay the same, and the (</a:t>
            </a:r>
            <a:r>
              <a:rPr lang="en-US" b="1" dirty="0"/>
              <a:t>click</a:t>
            </a:r>
            <a:r>
              <a:rPr lang="en-US" dirty="0"/>
              <a:t>) remaining 16 can change.  </a:t>
            </a:r>
          </a:p>
          <a:p>
            <a:endParaRPr lang="en-US" dirty="0"/>
          </a:p>
          <a:p>
            <a:r>
              <a:rPr lang="en-US" dirty="0"/>
              <a:t>And hopefully just intuitively, you can now recognize that that means a lot more IP addresses with all possibilities of those 16 bits changing.  And it IS a lot more…it’s 65,536 to be exact!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122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me to this point that might seem a little counter-intuitive, but the lower this /number is—this is called your subnet mask—the MORE IP addresses are available.  And the higher the number is, the fewer IP addresses there are.  So kind of an inverse relationship there.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2305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see that here on this table that I’m including for easy reference.  (</a:t>
            </a:r>
            <a:r>
              <a:rPr lang="en-US" b="1" dirty="0"/>
              <a:t>click</a:t>
            </a:r>
            <a:r>
              <a:rPr lang="en-US" dirty="0"/>
              <a:t>) starting with the biggest possible number for the subnet mask—the /32—this will give you 1 IP address, or 2 to the zero—and there on the right you’ll see what that one address is.</a:t>
            </a:r>
          </a:p>
          <a:p>
            <a:endParaRPr lang="en-US" dirty="0"/>
          </a:p>
          <a:p>
            <a:r>
              <a:rPr lang="en-US" dirty="0"/>
              <a:t>And then (</a:t>
            </a:r>
            <a:r>
              <a:rPr lang="en-US" b="1" dirty="0"/>
              <a:t>click, click</a:t>
            </a:r>
            <a:r>
              <a:rPr lang="en-US" dirty="0"/>
              <a:t>) moving down to the very last value—the smallest we could have of 0—that means all IPs, from </a:t>
            </a:r>
            <a:r>
              <a:rPr lang="en-US" sz="1200" dirty="0"/>
              <a:t>0.0.0.0 — 255.255.255.255.  (</a:t>
            </a:r>
            <a:r>
              <a:rPr lang="en-US" sz="1200" b="1" dirty="0"/>
              <a:t>click</a:t>
            </a:r>
            <a:r>
              <a:rPr lang="en-US" sz="1200" dirty="0"/>
              <a:t>) And everything in-between</a:t>
            </a:r>
          </a:p>
          <a:p>
            <a:endParaRPr lang="en-US" sz="1200" dirty="0"/>
          </a:p>
          <a:p>
            <a:r>
              <a:rPr lang="en-US" sz="1200" dirty="0"/>
              <a:t>And also a couple other notes (</a:t>
            </a:r>
            <a:r>
              <a:rPr lang="en-US" sz="1200" b="1" dirty="0"/>
              <a:t>click</a:t>
            </a:r>
            <a:r>
              <a:rPr lang="en-US" sz="1200" dirty="0"/>
              <a:t>): I’m only showing 32, 24, 16, 8 and 0 here, but all numbers in-between are valid as well.  So you could have a /31 or /17 or what have you, but these are going to be the most common.</a:t>
            </a:r>
          </a:p>
          <a:p>
            <a:endParaRPr lang="en-US" sz="1200" dirty="0"/>
          </a:p>
          <a:p>
            <a:r>
              <a:rPr lang="en-US" sz="1200" dirty="0"/>
              <a:t>And also, AWS reserve some IPs, so not every IP in a range will be usable in AWS, even if the math says that it is.</a:t>
            </a:r>
          </a:p>
          <a:p>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898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another handy reference for you is a site called </a:t>
            </a:r>
            <a:r>
              <a:rPr lang="en-US" dirty="0" err="1"/>
              <a:t>cidr.xyz</a:t>
            </a:r>
            <a:r>
              <a:rPr lang="en-US" dirty="0"/>
              <a:t>.  Let me show you that.</a:t>
            </a:r>
          </a:p>
          <a:p>
            <a:endParaRPr lang="en-US" dirty="0"/>
          </a:p>
          <a:p>
            <a:r>
              <a:rPr lang="en-US" b="1" dirty="0"/>
              <a:t>Go to </a:t>
            </a:r>
            <a:r>
              <a:rPr lang="en-US" b="1" dirty="0" err="1"/>
              <a:t>cidr.xyz</a:t>
            </a:r>
            <a:r>
              <a:rPr lang="en-US" dirty="0"/>
              <a:t>.  This site is great for helping you visualize what we’ve been talking about, and is a good one to bookmark.</a:t>
            </a:r>
          </a:p>
          <a:p>
            <a:endParaRPr lang="en-US" dirty="0"/>
          </a:p>
          <a:p>
            <a:r>
              <a:rPr lang="en-US" dirty="0"/>
              <a:t>Let’s use the address we’ve been working with in the slides.  </a:t>
            </a:r>
            <a:r>
              <a:rPr lang="en-US" b="1" dirty="0"/>
              <a:t>192.168.0.0</a:t>
            </a:r>
            <a:r>
              <a:rPr lang="en-US" dirty="0"/>
              <a:t>, and first let’s try </a:t>
            </a:r>
            <a:r>
              <a:rPr lang="en-US" b="1" dirty="0"/>
              <a:t>/24</a:t>
            </a:r>
            <a:r>
              <a:rPr lang="en-US" dirty="0"/>
              <a:t>.</a:t>
            </a:r>
          </a:p>
          <a:p>
            <a:endParaRPr lang="en-US" dirty="0"/>
          </a:p>
          <a:p>
            <a:r>
              <a:rPr lang="en-US" dirty="0"/>
              <a:t>And you’ll see the first usable, last usable IP and then the total count of IPs available.</a:t>
            </a:r>
          </a:p>
          <a:p>
            <a:endParaRPr lang="en-US" dirty="0"/>
          </a:p>
          <a:p>
            <a:r>
              <a:rPr lang="en-US" dirty="0"/>
              <a:t>If we try /16, you’ll see that total count of 65,536 that we mentioned.</a:t>
            </a:r>
          </a:p>
          <a:p>
            <a:endParaRPr lang="en-US" dirty="0"/>
          </a:p>
          <a:p>
            <a:r>
              <a:rPr lang="en-US" dirty="0"/>
              <a:t>So if you want more practice with CIDR notation and sub masks, this is a great site to check out.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735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IP addressing and CIDR notation a bit better, just a note here about what’s called RFC 1918 ranges.  This is a specification for private IP address, basically saying that there are only certain ranges that can be used for private IPs so we know they don’t conflict with public IPs.  You can imagine the chaos that might ensue if anyone could use any IP for public or private addresses.</a:t>
            </a:r>
          </a:p>
          <a:p>
            <a:endParaRPr lang="en-US" dirty="0"/>
          </a:p>
          <a:p>
            <a:r>
              <a:rPr lang="en-US" dirty="0"/>
              <a:t>I’ve included all the ranges here, but for our purposes, most notable is the one in the middle, starting with 172.  This is the range that the default VPC uses in AWS.</a:t>
            </a:r>
          </a:p>
          <a:p>
            <a:endParaRPr lang="en-US" dirty="0"/>
          </a:p>
          <a:p>
            <a:r>
              <a:rPr lang="en-US" b="1" dirty="0"/>
              <a:t>Show in the console that my instance (private IP) falls in 172.16…</a:t>
            </a:r>
          </a:p>
          <a:p>
            <a:endParaRPr lang="en-US" b="1" dirty="0"/>
          </a:p>
          <a:p>
            <a:r>
              <a:rPr lang="en-US" b="1" dirty="0"/>
              <a:t>And if we look at the default </a:t>
            </a:r>
            <a:r>
              <a:rPr lang="en-US" b="1" dirty="0" err="1"/>
              <a:t>VPC</a:t>
            </a:r>
            <a:r>
              <a:rPr lang="en-US" b="1" dirty="0"/>
              <a:t>, which is where this lives, you’ll see the range is _______________ (show default </a:t>
            </a:r>
            <a:r>
              <a:rPr lang="en-US" b="1" dirty="0" err="1"/>
              <a:t>VPC</a:t>
            </a:r>
            <a:r>
              <a:rPr lang="en-US" b="1" dirty="0"/>
              <a:t>).</a:t>
            </a:r>
          </a:p>
          <a:p>
            <a:endParaRPr lang="en-US" b="1" dirty="0"/>
          </a:p>
          <a:p>
            <a:r>
              <a:rPr lang="en-US" b="0" dirty="0"/>
              <a:t>And now hopefully you understand a little more about the notation, the range, and how all that works.</a:t>
            </a:r>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15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m6-05 = “</a:t>
            </a:r>
            <a:r>
              <a:rPr lang="en-US" sz="1200" b="1" dirty="0"/>
              <a:t>DEMO: Creating a VPC</a:t>
            </a:r>
            <a:r>
              <a:rPr lang="en-US" b="1" dirty="0"/>
              <a:t>”</a:t>
            </a:r>
          </a:p>
          <a:p>
            <a:endParaRPr lang="en-US" dirty="0"/>
          </a:p>
          <a:p>
            <a:r>
              <a:rPr lang="en-US" b="1" dirty="0"/>
              <a:t>SETUP: Delete any existing </a:t>
            </a:r>
            <a:r>
              <a:rPr lang="en-US" b="1" dirty="0" err="1"/>
              <a:t>VPCs</a:t>
            </a:r>
            <a:r>
              <a:rPr lang="en-US" b="1" dirty="0"/>
              <a:t> (Except default)</a:t>
            </a:r>
          </a:p>
          <a:p>
            <a:endParaRPr lang="en-US" dirty="0"/>
          </a:p>
          <a:p>
            <a:r>
              <a:rPr lang="en-US" dirty="0"/>
              <a:t>In this demo, we’ll create our own VPC.  We get a default VPC when we first create our AWS account, but it’s a best practice to create your own </a:t>
            </a:r>
            <a:r>
              <a:rPr lang="en-US" dirty="0" err="1"/>
              <a:t>VPCs</a:t>
            </a:r>
            <a:r>
              <a:rPr lang="en-US" dirty="0"/>
              <a:t> if you plan to run production workloads.</a:t>
            </a:r>
          </a:p>
          <a:p>
            <a:endParaRPr lang="en-US" dirty="0"/>
          </a:p>
          <a:p>
            <a:r>
              <a:rPr lang="en-US" b="1" dirty="0" err="1"/>
              <a:t>VPC</a:t>
            </a:r>
            <a:r>
              <a:rPr lang="en-US" b="1" dirty="0" err="1">
                <a:sym typeface="Wingdings" panose="05000000000000000000" pitchFamily="2" charset="2"/>
              </a:rPr>
              <a:t>Create</a:t>
            </a:r>
            <a:r>
              <a:rPr lang="en-US" b="1" dirty="0">
                <a:sym typeface="Wingdings" panose="05000000000000000000" pitchFamily="2" charset="2"/>
              </a:rPr>
              <a:t> VPC</a:t>
            </a:r>
          </a:p>
          <a:p>
            <a:endParaRPr lang="en-US" dirty="0">
              <a:sym typeface="Wingdings" panose="05000000000000000000" pitchFamily="2" charset="2"/>
            </a:endParaRPr>
          </a:p>
          <a:p>
            <a:r>
              <a:rPr lang="en-US" b="1" dirty="0">
                <a:sym typeface="Wingdings" panose="05000000000000000000" pitchFamily="2" charset="2"/>
              </a:rPr>
              <a:t>Name</a:t>
            </a:r>
            <a:r>
              <a:rPr lang="en-US" dirty="0">
                <a:sym typeface="Wingdings" panose="05000000000000000000" pitchFamily="2" charset="2"/>
              </a:rPr>
              <a:t>: my-first-</a:t>
            </a:r>
            <a:r>
              <a:rPr lang="en-US" dirty="0" err="1">
                <a:sym typeface="Wingdings" panose="05000000000000000000" pitchFamily="2" charset="2"/>
              </a:rPr>
              <a:t>vpc</a:t>
            </a:r>
            <a:endParaRPr lang="en-US" dirty="0">
              <a:sym typeface="Wingdings" panose="05000000000000000000" pitchFamily="2" charset="2"/>
            </a:endParaRPr>
          </a:p>
          <a:p>
            <a:r>
              <a:rPr lang="en-US" b="1" dirty="0">
                <a:sym typeface="Wingdings" panose="05000000000000000000" pitchFamily="2" charset="2"/>
              </a:rPr>
              <a:t>CIDR block</a:t>
            </a:r>
            <a:r>
              <a:rPr lang="en-US" dirty="0">
                <a:sym typeface="Wingdings" panose="05000000000000000000" pitchFamily="2" charset="2"/>
              </a:rPr>
              <a:t>: 10.0.0.0/16 (here you’ll want to use something from the RFC 1918 ranges, like the 10. range, and we’ll go with /16, which will give us the 65,536 addresses (show in </a:t>
            </a:r>
            <a:r>
              <a:rPr lang="en-US" dirty="0" err="1">
                <a:sym typeface="Wingdings" panose="05000000000000000000" pitchFamily="2" charset="2"/>
              </a:rPr>
              <a:t>cidr.xyz</a:t>
            </a:r>
            <a:r>
              <a:rPr lang="en-US" dirty="0">
                <a:sym typeface="Wingdings" panose="05000000000000000000" pitchFamily="2" charset="2"/>
              </a:rPr>
              <a:t>)a</a:t>
            </a:r>
          </a:p>
          <a:p>
            <a:endParaRPr lang="en-US" dirty="0">
              <a:sym typeface="Wingdings" panose="05000000000000000000" pitchFamily="2" charset="2"/>
            </a:endParaRPr>
          </a:p>
          <a:p>
            <a:r>
              <a:rPr lang="en-US" b="1" dirty="0">
                <a:sym typeface="Wingdings" panose="05000000000000000000" pitchFamily="2" charset="2"/>
              </a:rPr>
              <a:t>No IPv6</a:t>
            </a:r>
          </a:p>
          <a:p>
            <a:r>
              <a:rPr lang="en-US" b="1" dirty="0">
                <a:sym typeface="Wingdings" panose="05000000000000000000" pitchFamily="2" charset="2"/>
              </a:rPr>
              <a:t>Tenancy</a:t>
            </a:r>
            <a:r>
              <a:rPr lang="en-US" dirty="0">
                <a:sym typeface="Wingdings" panose="05000000000000000000" pitchFamily="2" charset="2"/>
              </a:rPr>
              <a:t> (how hardware is launched for EC2 instances)</a:t>
            </a:r>
          </a:p>
          <a:p>
            <a:r>
              <a:rPr lang="en-US" dirty="0">
                <a:sym typeface="Wingdings" panose="05000000000000000000" pitchFamily="2" charset="2"/>
              </a:rPr>
              <a:t>If you have some sort of regulatory or compliance reasons that you need to be on dedicated hardware, you can do that.  But this will be a much more expensive option, so if you don’t have a good reason for going with dedicated, you’ll want to </a:t>
            </a:r>
            <a:r>
              <a:rPr lang="en-US" b="1" dirty="0">
                <a:sym typeface="Wingdings" panose="05000000000000000000" pitchFamily="2" charset="2"/>
              </a:rPr>
              <a:t>do default</a:t>
            </a:r>
            <a:r>
              <a:rPr lang="en-US" dirty="0">
                <a:sym typeface="Wingdings" panose="05000000000000000000" pitchFamily="2" charset="2"/>
              </a:rPr>
              <a:t>, which is what we’ll do.  </a:t>
            </a:r>
            <a:r>
              <a:rPr lang="en-US" b="1" dirty="0">
                <a:sym typeface="Wingdings" panose="05000000000000000000" pitchFamily="2" charset="2"/>
              </a:rPr>
              <a:t>Create</a:t>
            </a:r>
          </a:p>
          <a:p>
            <a:endParaRPr lang="en-US" dirty="0">
              <a:sym typeface="Wingdings" panose="05000000000000000000" pitchFamily="2" charset="2"/>
            </a:endParaRPr>
          </a:p>
          <a:p>
            <a:r>
              <a:rPr lang="en-US" dirty="0">
                <a:sym typeface="Wingdings" panose="05000000000000000000" pitchFamily="2" charset="2"/>
              </a:rPr>
              <a:t>So pretty simple.  We have a VPC that uses IPv4 addresses in this CIDR block.  Now, a VPC can actually have multiple CIDR blocks—it can have up to 5 if you’re using IPv4.  So we could go to </a:t>
            </a:r>
            <a:r>
              <a:rPr lang="en-US" b="1" dirty="0" err="1">
                <a:sym typeface="Wingdings" panose="05000000000000000000" pitchFamily="2" charset="2"/>
              </a:rPr>
              <a:t>ActionsEdit</a:t>
            </a:r>
            <a:r>
              <a:rPr lang="en-US" b="1" dirty="0">
                <a:sym typeface="Wingdings" panose="05000000000000000000" pitchFamily="2" charset="2"/>
              </a:rPr>
              <a:t> CIDRs </a:t>
            </a:r>
            <a:r>
              <a:rPr lang="en-US" dirty="0">
                <a:sym typeface="Wingdings" panose="05000000000000000000" pitchFamily="2" charset="2"/>
              </a:rPr>
              <a:t>and add another range here.  For what we’re doing, we’re just going to work with this one, but know that that’s an option.</a:t>
            </a:r>
          </a:p>
          <a:p>
            <a:endParaRPr lang="en-US" dirty="0">
              <a:sym typeface="Wingdings" panose="05000000000000000000" pitchFamily="2" charset="2"/>
            </a:endParaRPr>
          </a:p>
          <a:p>
            <a:r>
              <a:rPr lang="en-US" b="1" dirty="0">
                <a:sym typeface="Wingdings" panose="05000000000000000000" pitchFamily="2" charset="2"/>
              </a:rPr>
              <a:t>Go to next slide to show what we have</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978484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own (</a:t>
            </a:r>
            <a:r>
              <a:rPr lang="en-US" b="1" dirty="0"/>
              <a:t>click</a:t>
            </a:r>
            <a:r>
              <a:rPr lang="en-US" dirty="0"/>
              <a:t>) private cloud or network within the cloud—within AWS.  And it’s how (</a:t>
            </a:r>
            <a:r>
              <a:rPr lang="en-US" b="1" dirty="0"/>
              <a:t>click</a:t>
            </a:r>
            <a:r>
              <a:rPr lang="en-US" dirty="0"/>
              <a:t>) your resources are isolated from everyone else’s.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go </a:t>
            </a:r>
            <a:r>
              <a:rPr lang="en-US" b="1" dirty="0"/>
              <a:t>out to the Console</a:t>
            </a:r>
            <a:r>
              <a:rPr lang="en-US" dirty="0"/>
              <a:t>, go to </a:t>
            </a:r>
            <a:r>
              <a:rPr lang="en-US" b="1" dirty="0"/>
              <a:t>VPC</a:t>
            </a:r>
            <a:r>
              <a:rPr lang="en-US" dirty="0"/>
              <a:t>, you’ll see we have one here.  When you create your AWS account, you’ll get a default VPC and then, of course, you can create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when you go to create </a:t>
            </a:r>
            <a:r>
              <a:rPr lang="en-US" b="1" dirty="0"/>
              <a:t>an EC2 instance, for example </a:t>
            </a:r>
            <a:r>
              <a:rPr lang="en-US" dirty="0"/>
              <a:t>(</a:t>
            </a:r>
            <a:r>
              <a:rPr lang="en-US" b="1" dirty="0"/>
              <a:t>do this, get to third page</a:t>
            </a:r>
            <a:r>
              <a:rPr lang="en-US" dirty="0"/>
              <a:t>), you’ll see here under Network that we select a VPC, which in our case is the default VPC.  So if we were to go all the way through and launch this instance, it would live within our own little private network in AWS.</a:t>
            </a:r>
          </a:p>
          <a:p>
            <a:endParaRPr lang="en-US" dirty="0"/>
          </a:p>
          <a:p>
            <a:r>
              <a:rPr lang="en-US" dirty="0"/>
              <a:t>Now, if you’re fairly comfortable with VPC concepts, feel free to skip ahead to the next clip.  But if you need a refresher, I think my parking log analogy will help…</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43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what we have at the moment.  A single VPC in a region—and note that a VPC lives at the region level, and can only be in one region.  And that VPC has the CIDR block of 10.0.0.0/16.  So we’ll have 65,000+ IPs available for the resources that live in this VPC.</a:t>
            </a:r>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501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m6-06 = “</a:t>
            </a:r>
            <a:r>
              <a:rPr lang="en-US" sz="1200" b="1" dirty="0"/>
              <a:t>Subnets Overview</a:t>
            </a:r>
            <a:r>
              <a:rPr lang="en-US" b="1" dirty="0"/>
              <a:t>”</a:t>
            </a:r>
          </a:p>
          <a:p>
            <a:endParaRPr lang="en-US" dirty="0"/>
          </a:p>
          <a:p>
            <a:r>
              <a:rPr lang="en-US" dirty="0"/>
              <a:t>You’ll remember previously in the course, our parking lot analogy, we briefly touched on subnets, which are logically separated areas within a VPC.  And generally subnets are used for different purposes—say one for public web servers that are accessible from the internet, and maybe a private one to house your databases or something like that.</a:t>
            </a:r>
          </a:p>
          <a:p>
            <a:endParaRPr lang="en-US" dirty="0"/>
          </a:p>
          <a:p>
            <a:r>
              <a:rPr lang="en-US" dirty="0"/>
              <a:t>Now that we under CIDR blocks a little more, let’s get into a bit more detail for subnets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742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on the diagram we had from before, let’s add our availability zones within the region.  We’ll just go with AZ 1 and 2 here.</a:t>
            </a:r>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Our VPC again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sits at the region level, and then it spans availability zones.  And then our subnets live at the AZ level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and a single subnet only exists within one availability zone.  In this example, we have one public subnet tied to AZ1—public, again, meaning it’s accessible from the internet—one private subnet tied to AZ1, and then the same for AZ 2 on the right-hand side there.</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And then, of course, you’ll have your EC2 instances, and those are tied to the subnets.  You can’t launch an instance into a VPC, for example.  It has to launch into a subnet.</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Now let’s talk about CIDR blocks work with subnets.</a:t>
            </a: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8106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I’ll simplify this diagram just a little bit so it’s easier to focus on the CIDRs.</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So at the VPC level, we have the CIDR range of 10.0.0.0/16 in this example, so just over 65,000 IP addresses.  And then each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of the subnets also need a CIDR block.  What do you think that is?  (</a:t>
            </a:r>
            <a:r>
              <a:rPr lang="en-US" b="1" i="0" dirty="0">
                <a:solidFill>
                  <a:srgbClr val="16191F"/>
                </a:solidFill>
                <a:effectLst/>
                <a:latin typeface="Amazon Ember" panose="020B0603020204020204"/>
              </a:rPr>
              <a:t>pause</a:t>
            </a:r>
            <a:r>
              <a:rPr lang="en-US" b="0" i="0" dirty="0">
                <a:solidFill>
                  <a:srgbClr val="16191F"/>
                </a:solidFill>
                <a:effectLst/>
                <a:latin typeface="Amazon Ember" panose="020B0603020204020204"/>
              </a:rPr>
              <a:t>)</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Well, in short, they have to be subsets of the VPC CIDR block.  So in this example, you couldn’t do something like 172.16.100.0.  It would have to be 10-dot-something.</a:t>
            </a: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484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So adding some more detail.  The possible range of addresses from the overall </a:t>
            </a:r>
            <a:r>
              <a:rPr lang="en-US" b="0" i="0" dirty="0" err="1">
                <a:solidFill>
                  <a:srgbClr val="16191F"/>
                </a:solidFill>
                <a:effectLst/>
                <a:latin typeface="Amazon Ember" panose="020B0603020204020204"/>
              </a:rPr>
              <a:t>VPC</a:t>
            </a:r>
            <a:r>
              <a:rPr lang="en-US" b="0" i="0" dirty="0">
                <a:solidFill>
                  <a:srgbClr val="16191F"/>
                </a:solidFill>
                <a:effectLst/>
                <a:latin typeface="Amazon Ember" panose="020B0603020204020204"/>
              </a:rPr>
              <a:t> block is 10.0.0.1-10.0.255.254</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Which means we could do something like this—10.0.0.0/24 for the first subnet, and 10.0.1.0/24 for the second.  And you’ll see the ranges and total # of addresses there.</a:t>
            </a: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776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having said all of that, it’s important to know that AWS reserves some IP addresses so you won’t be able to use them, and shouldn’t include them in the total available count.</a:t>
            </a:r>
          </a:p>
        </p:txBody>
      </p:sp>
      <p:sp>
        <p:nvSpPr>
          <p:cNvPr id="4" name="Slide Number Placeholder 3"/>
          <p:cNvSpPr>
            <a:spLocks noGrp="1"/>
          </p:cNvSpPr>
          <p:nvPr>
            <p:ph type="sldNum" sz="quarter" idx="5"/>
          </p:nvPr>
        </p:nvSpPr>
        <p:spPr/>
        <p:txBody>
          <a:bodyPr/>
          <a:lstStyle/>
          <a:p>
            <a:fld id="{0C252EC1-BBF4-4B78-8366-A02C4FFA1F92}" type="slidenum">
              <a:rPr lang="en-US" smtClean="0"/>
              <a:t>45</a:t>
            </a:fld>
            <a:endParaRPr lang="en-US"/>
          </a:p>
        </p:txBody>
      </p:sp>
    </p:spTree>
    <p:extLst>
      <p:ext uri="{BB962C8B-B14F-4D97-AF65-F5344CB8AC3E}">
        <p14:creationId xmlns:p14="http://schemas.microsoft.com/office/powerpoint/2010/main" val="22215232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addresses are the first four and last IP address in every subnet.</a:t>
            </a:r>
          </a:p>
          <a:p>
            <a:endParaRPr lang="en-US" dirty="0"/>
          </a:p>
          <a:p>
            <a:r>
              <a:rPr lang="en-US" dirty="0"/>
              <a:t>For example, if we’re looking at 10.0.0.0/24, the first four—ending in .0, .1, .2, .3 are reserved. And then the last one---10.0.0.255—is reserved as well.  So our total block of available addresses in 256, but YOU only get 251—meaning 256 minus 5.</a:t>
            </a:r>
          </a:p>
        </p:txBody>
      </p:sp>
      <p:sp>
        <p:nvSpPr>
          <p:cNvPr id="4" name="Slide Number Placeholder 3"/>
          <p:cNvSpPr>
            <a:spLocks noGrp="1"/>
          </p:cNvSpPr>
          <p:nvPr>
            <p:ph type="sldNum" sz="quarter" idx="5"/>
          </p:nvPr>
        </p:nvSpPr>
        <p:spPr/>
        <p:txBody>
          <a:bodyPr/>
          <a:lstStyle/>
          <a:p>
            <a:fld id="{0C252EC1-BBF4-4B78-8366-A02C4FFA1F92}" type="slidenum">
              <a:rPr lang="en-US" smtClean="0"/>
              <a:t>46</a:t>
            </a:fld>
            <a:endParaRPr lang="en-US"/>
          </a:p>
        </p:txBody>
      </p:sp>
    </p:spTree>
    <p:extLst>
      <p:ext uri="{BB962C8B-B14F-4D97-AF65-F5344CB8AC3E}">
        <p14:creationId xmlns:p14="http://schemas.microsoft.com/office/powerpoint/2010/main" val="2821939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another example.  Say that you need 254 total IP addresses for your EC2 instances.  Which subnet mask would you choose so that you have enough usable addresses?  Take a minute to think on it.</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47</a:t>
            </a:fld>
            <a:endParaRPr lang="en-US"/>
          </a:p>
        </p:txBody>
      </p:sp>
    </p:spTree>
    <p:extLst>
      <p:ext uri="{BB962C8B-B14F-4D97-AF65-F5344CB8AC3E}">
        <p14:creationId xmlns:p14="http://schemas.microsoft.com/office/powerpoint/2010/main" val="2590820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probably tempted to go with the second option—the /24.  But once you subtract the reserved addresses, that actually won’t give you enough.  So you’d need to go to /23, which gives you 512 total, minus 5, which will leave you with 507 total.  So that’s the correct answer.</a:t>
            </a:r>
          </a:p>
          <a:p>
            <a:endParaRPr lang="en-US" dirty="0"/>
          </a:p>
          <a:p>
            <a:r>
              <a:rPr lang="en-US" dirty="0"/>
              <a:t>On the exam, you might get a question like this.  And it’s really just testing whether you understand that AWS reserves 5 IP addresses from the block.  You shouldn’t need to memorize exact numbers or do a lot of hard math, but if you see something like this, it should trigger you to think about those 5 caveated addresses.</a:t>
            </a:r>
          </a:p>
        </p:txBody>
      </p:sp>
      <p:sp>
        <p:nvSpPr>
          <p:cNvPr id="4" name="Slide Number Placeholder 3"/>
          <p:cNvSpPr>
            <a:spLocks noGrp="1"/>
          </p:cNvSpPr>
          <p:nvPr>
            <p:ph type="sldNum" sz="quarter" idx="5"/>
          </p:nvPr>
        </p:nvSpPr>
        <p:spPr/>
        <p:txBody>
          <a:bodyPr/>
          <a:lstStyle/>
          <a:p>
            <a:fld id="{0C252EC1-BBF4-4B78-8366-A02C4FFA1F92}" type="slidenum">
              <a:rPr lang="en-US" smtClean="0"/>
              <a:t>48</a:t>
            </a:fld>
            <a:endParaRPr lang="en-US"/>
          </a:p>
        </p:txBody>
      </p:sp>
    </p:spTree>
    <p:extLst>
      <p:ext uri="{BB962C8B-B14F-4D97-AF65-F5344CB8AC3E}">
        <p14:creationId xmlns:p14="http://schemas.microsoft.com/office/powerpoint/2010/main" val="4088335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m6-07 = “</a:t>
            </a:r>
            <a:r>
              <a:rPr lang="en-US" sz="1200" b="1" dirty="0"/>
              <a:t>DEMO: Creating Subnets in a VPC</a:t>
            </a:r>
            <a:r>
              <a:rPr lang="en-US" b="1" dirty="0"/>
              <a:t>”</a:t>
            </a:r>
          </a:p>
          <a:p>
            <a:endParaRPr lang="en-US" dirty="0"/>
          </a:p>
          <a:p>
            <a:r>
              <a:rPr lang="en-US" b="0" i="0" dirty="0">
                <a:solidFill>
                  <a:srgbClr val="16191F"/>
                </a:solidFill>
                <a:effectLst/>
                <a:latin typeface="Amazon Ember"/>
              </a:rPr>
              <a:t>Coming up in this demo, let’s create some subnets for the VPC that we have.  </a:t>
            </a:r>
            <a:r>
              <a:rPr lang="en-US" b="1" i="0" dirty="0">
                <a:solidFill>
                  <a:srgbClr val="16191F"/>
                </a:solidFill>
                <a:effectLst/>
                <a:latin typeface="Amazon Ember"/>
              </a:rPr>
              <a:t>To next slide to explain what we’re building.</a:t>
            </a:r>
          </a:p>
          <a:p>
            <a:endParaRPr lang="en-US" b="0" i="0" dirty="0">
              <a:solidFill>
                <a:srgbClr val="16191F"/>
              </a:solidFill>
              <a:effectLst/>
              <a:latin typeface="Amazon Ember"/>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48433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parking lot—you’re all familiar.  And outside of the parking lot is the whole world—AWS world, let’s say.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3988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we’re going to build.  We’ll take the existing VPC we have, which is in us-west-2, with CIDR block 10.0.0.0/16.  </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We’ll create one public subnet that’s tied to us-west-2a, and then a private subnet that’s tied to us-west-2b.  And these are the CIDR ranges we’ll use, from our example earlier.</a:t>
            </a:r>
          </a:p>
          <a:p>
            <a:endParaRPr lang="en-US" b="0" i="0" dirty="0">
              <a:solidFill>
                <a:srgbClr val="16191F"/>
              </a:solidFill>
              <a:effectLst/>
              <a:latin typeface="Amazon Ember" panose="020B0603020204020204"/>
            </a:endParaRPr>
          </a:p>
          <a:p>
            <a:r>
              <a:rPr lang="en-US" b="1" i="0" dirty="0">
                <a:solidFill>
                  <a:srgbClr val="16191F"/>
                </a:solidFill>
                <a:effectLst/>
                <a:latin typeface="Amazon Ember" panose="020B0603020204020204"/>
              </a:rPr>
              <a:t>To next slide to continue demo.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94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m6-08 = “</a:t>
            </a:r>
            <a:r>
              <a:rPr lang="en-US" sz="1200" b="1" dirty="0"/>
              <a:t>Internet Gateways and Route Tables Overview</a:t>
            </a:r>
            <a:r>
              <a:rPr lang="en-US" b="1" dirty="0"/>
              <a:t>”</a:t>
            </a:r>
          </a:p>
          <a:p>
            <a:endParaRPr lang="en-US" dirty="0"/>
          </a:p>
          <a:p>
            <a:r>
              <a:rPr lang="en-US" dirty="0"/>
              <a:t>Okay, back to our parking lot again!  You’ll remember that we said a public subnet is one that has access to the Internet, and that access goes through an internet gateway that’s defined at the VPC level.  You can only have one Internet Gateway PER VPC.</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0113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 route or access is defined in a route table.  So just putting an internet gateway on your </a:t>
            </a:r>
            <a:r>
              <a:rPr lang="en-US" dirty="0" err="1"/>
              <a:t>VPC</a:t>
            </a:r>
            <a:r>
              <a:rPr lang="en-US" dirty="0"/>
              <a:t> doesn’t mean that things inside it can access the internet.  By default, nothing can access the internet, and that’s why you need to explicitly define the route in the route table.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835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what we have right now—two subnets in our VPC.  And we called the one on the left a public subnet, but again, the only way to make (</a:t>
            </a:r>
            <a:r>
              <a:rPr lang="en-US" b="1" dirty="0"/>
              <a:t>click</a:t>
            </a:r>
            <a:r>
              <a:rPr lang="en-US" dirty="0"/>
              <a:t>) it public is to hook it up to the internet gateway, by defining a route in the route table.</a:t>
            </a:r>
            <a:endParaRPr lang="en-US" b="1"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6946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a brief word here about route tables.  When you create a VPC, AWS automatically creates a default route table called the main route table, and it associates it with every subnet in that VPC.</a:t>
            </a:r>
          </a:p>
          <a:p>
            <a:endParaRPr lang="en-US" b="1"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If we were to go out to the Console now (</a:t>
            </a:r>
            <a:r>
              <a:rPr lang="en-US" b="1" i="0" dirty="0">
                <a:solidFill>
                  <a:srgbClr val="16191F"/>
                </a:solidFill>
                <a:effectLst/>
                <a:latin typeface="Amazon Ember" panose="020B0603020204020204"/>
              </a:rPr>
              <a:t>do this) and look at Route tables (left nav</a:t>
            </a:r>
            <a:r>
              <a:rPr lang="en-US" b="0" i="0" dirty="0">
                <a:solidFill>
                  <a:srgbClr val="16191F"/>
                </a:solidFill>
                <a:effectLst/>
                <a:latin typeface="Amazon Ember" panose="020B0603020204020204"/>
              </a:rPr>
              <a:t>), filter by our VPC, you’ll see that we have a route table, and if we look at Subnet associations, we have TWO without explicit associations.  And the note there saying that if they aren’t explicitly associated with some other route table, then they’re defaulted to being associated with this one.  So that’s what happens when you create the VPC—just happens automatically.</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But we can create our own custom route tables and associate the subnets with those, which we’ll do in a minute.  But let me just quickly touch on one more concept for route tables.</a:t>
            </a: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888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the default route.  When we get to the demo in a second, you’ll see that we have a local route, so saying destination 10.0.0.0/16, target local.  And this means hey, if you </a:t>
            </a:r>
            <a:r>
              <a:rPr lang="en-US" sz="1200" dirty="0"/>
              <a:t>see a request to an IP address inside of our </a:t>
            </a:r>
            <a:r>
              <a:rPr lang="en-US" sz="1200" dirty="0" err="1"/>
              <a:t>VPC’s</a:t>
            </a:r>
            <a:r>
              <a:rPr lang="en-US" sz="1200" dirty="0"/>
              <a:t> CIDR block—that /16 there--route it locally within the VPC.  This is private traffic that should only be in our VPC.  This is called (</a:t>
            </a:r>
            <a:r>
              <a:rPr lang="en-US" sz="1200" b="1" dirty="0"/>
              <a:t>click</a:t>
            </a:r>
            <a:r>
              <a:rPr lang="en-US" sz="1200" dirty="0"/>
              <a:t>) the local route.</a:t>
            </a:r>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55</a:t>
            </a:fld>
            <a:endParaRPr lang="en-US"/>
          </a:p>
        </p:txBody>
      </p:sp>
    </p:spTree>
    <p:extLst>
      <p:ext uri="{BB962C8B-B14F-4D97-AF65-F5344CB8AC3E}">
        <p14:creationId xmlns:p14="http://schemas.microsoft.com/office/powerpoint/2010/main" val="35112991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want to enable internet access, making this a public subnet, you need this (</a:t>
            </a:r>
            <a:r>
              <a:rPr lang="en-US" b="1" dirty="0"/>
              <a:t>click</a:t>
            </a:r>
            <a:r>
              <a:rPr lang="en-US" dirty="0"/>
              <a:t>) default route, where the destination is 0.0.0.0/0, target the internet gateway.  This says </a:t>
            </a:r>
            <a:r>
              <a:rPr lang="en-US" sz="1200" dirty="0" err="1"/>
              <a:t>iof</a:t>
            </a:r>
            <a:r>
              <a:rPr lang="en-US" sz="1200" dirty="0"/>
              <a:t> it’s any </a:t>
            </a:r>
            <a:r>
              <a:rPr lang="en-US" sz="1200" i="1" dirty="0"/>
              <a:t>other</a:t>
            </a:r>
            <a:r>
              <a:rPr lang="en-US" sz="1200" dirty="0"/>
              <a:t> IP (other than the ones listed above), route it to the Internet Gateway.</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56</a:t>
            </a:fld>
            <a:endParaRPr lang="en-US"/>
          </a:p>
        </p:txBody>
      </p:sp>
    </p:spTree>
    <p:extLst>
      <p:ext uri="{BB962C8B-B14F-4D97-AF65-F5344CB8AC3E}">
        <p14:creationId xmlns:p14="http://schemas.microsoft.com/office/powerpoint/2010/main" val="29402420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m6-09 = “</a:t>
            </a:r>
            <a:r>
              <a:rPr lang="en-US" sz="1200" b="1" dirty="0"/>
              <a:t>DEMO: Creating an Internet Gateway and Routing to It</a:t>
            </a:r>
            <a:r>
              <a:rPr lang="en-US" b="1" dirty="0"/>
              <a:t>”</a:t>
            </a:r>
          </a:p>
          <a:p>
            <a:endParaRPr lang="en-US" dirty="0"/>
          </a:p>
          <a:p>
            <a:r>
              <a:rPr lang="en-US" dirty="0"/>
              <a:t>Coming up in this demo, we’ll create an Internet Gateway and associate it with our VPC.  Then we’ll create two custom route tables, associate our subnets with them.  And then from our one subnet that we want to be public, we’ll create a route from the subnet to the internet gateway so we can reach the internet.</a:t>
            </a:r>
          </a:p>
          <a:p>
            <a:endParaRPr lang="en-US" dirty="0"/>
          </a:p>
          <a:p>
            <a:r>
              <a:rPr lang="en-US" b="1" dirty="0"/>
              <a:t>To next slide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836086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So basically this.  We’ll create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two custom route tables, but then for the one tied to the public subnet, we’ll create a route out to the internet gateway.  We’ll also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create an EC2 instance inside the public subnet to illustrate that it can send and receive internet traffic.</a:t>
            </a:r>
          </a:p>
          <a:p>
            <a:endParaRPr lang="en-US" b="0" i="0" dirty="0">
              <a:solidFill>
                <a:srgbClr val="16191F"/>
              </a:solidFill>
              <a:effectLst/>
              <a:latin typeface="Amazon Ember" panose="020B0603020204020204"/>
            </a:endParaRPr>
          </a:p>
          <a:p>
            <a:r>
              <a:rPr lang="en-US" b="1" i="0" dirty="0">
                <a:solidFill>
                  <a:srgbClr val="16191F"/>
                </a:solidFill>
                <a:effectLst/>
                <a:latin typeface="Amazon Ember" panose="020B0603020204020204"/>
              </a:rPr>
              <a:t>Back to demo (next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7619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So here’s what we have right now.  We have an instance in the subnet that we’re calling public, but it’s not actually public yet because we don’t have the internet gateway or routes out to it.  So let’s create the internet gateway next.</a:t>
            </a:r>
          </a:p>
          <a:p>
            <a:endParaRPr lang="en-US" b="0" i="0" dirty="0">
              <a:solidFill>
                <a:srgbClr val="16191F"/>
              </a:solidFill>
              <a:effectLst/>
              <a:latin typeface="Amazon Ember" panose="020B0603020204020204"/>
            </a:endParaRPr>
          </a:p>
          <a:p>
            <a:endParaRPr lang="en-US" b="1"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62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fence or border around the parking lot can be thought of as your VPC—it separates your resources from the rest of the resources in AWS.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575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Okay!  Now we have an internet gateway.  And you might be tempted to try to connect to our EC2 instance again, but would it work?  No, because again, just because we have an internet gateway doesn’t mean we automatically get out to the internet.  We need to route to the internet gateway first.  And to do that, we’ll need some route tables.</a:t>
            </a:r>
          </a:p>
          <a:p>
            <a:endParaRPr lang="en-US" b="1"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8279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So here’s what we have now.  And once again, you might be tempted to go try connecting to that EC2 instance again, but once again, it will still fail because we need to add the actual route TO the route table that allows us to get to the internet gateway.  So we’re almost there!</a:t>
            </a: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1"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821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So there’s that final connecting piece that should allow our EC2 instance to send and receive traffic on the internet.  Let’s go try it.</a:t>
            </a:r>
          </a:p>
          <a:p>
            <a:endParaRPr lang="en-US" b="0" i="0" dirty="0">
              <a:solidFill>
                <a:srgbClr val="16191F"/>
              </a:solidFill>
              <a:effectLst/>
              <a:latin typeface="Amazon Ember" panose="020B0603020204020204"/>
            </a:endParaRPr>
          </a:p>
          <a:p>
            <a:r>
              <a:rPr lang="en-US" b="1" i="0" dirty="0">
                <a:solidFill>
                  <a:srgbClr val="16191F"/>
                </a:solidFill>
                <a:effectLst/>
                <a:latin typeface="Amazon Ember" panose="020B0603020204020204"/>
              </a:rPr>
              <a:t>Go back to instance, connect with EC2 Connect</a:t>
            </a:r>
            <a:r>
              <a:rPr lang="en-US" b="0" i="0" dirty="0">
                <a:solidFill>
                  <a:srgbClr val="16191F"/>
                </a:solidFill>
                <a:effectLst/>
                <a:latin typeface="Amazon Ember" panose="020B0603020204020204"/>
              </a:rPr>
              <a:t>.  Should work, so we can get TO it from the internet.</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Then </a:t>
            </a:r>
            <a:r>
              <a:rPr lang="en-US" b="1" i="0" dirty="0">
                <a:solidFill>
                  <a:srgbClr val="16191F"/>
                </a:solidFill>
                <a:effectLst/>
                <a:latin typeface="Amazon Ember" panose="020B0603020204020204"/>
              </a:rPr>
              <a:t>ping www.amazon.com </a:t>
            </a:r>
            <a:r>
              <a:rPr lang="en-US" b="0" i="0" dirty="0">
                <a:solidFill>
                  <a:srgbClr val="16191F"/>
                </a:solidFill>
                <a:effectLst/>
                <a:latin typeface="Amazon Ember" panose="020B0603020204020204"/>
              </a:rPr>
              <a:t>– should work.  So we can get OUT to the internet from the instance as well.</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So there you go!  We have our own VPC with a private and public subnet, and the public subnet is hooked up to the internet now.  Nicely done!</a:t>
            </a: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b="1"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0857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m6-10 = “</a:t>
            </a:r>
            <a:r>
              <a:rPr lang="en-US" sz="1200" b="1" dirty="0"/>
              <a:t>Elastic Network Interfaces (ENI) Overview</a:t>
            </a:r>
            <a:r>
              <a:rPr lang="en-US" b="1" dirty="0"/>
              <a:t>”</a:t>
            </a:r>
          </a:p>
          <a:p>
            <a:endParaRPr lang="en-US" dirty="0"/>
          </a:p>
          <a:p>
            <a:r>
              <a:rPr lang="en-US" dirty="0"/>
              <a:t>So far in this module, we’ve talked a lot about making connections between instances and internet gateways and subnets and a bunch of other things.  But backing up just a little bit, what even makes that possible?  What allows an EC2 instance to communicate over the network?</a:t>
            </a:r>
          </a:p>
          <a:p>
            <a:endParaRPr lang="en-US" dirty="0"/>
          </a:p>
          <a:p>
            <a:r>
              <a:rPr lang="en-US" dirty="0"/>
              <a:t>It’s something called an Elastic Network Interface, or ENI.  This allows an EC2 instance to communicate with other network resources, whether those are other AWS resources, a server on-premises, the Internet or what have you.  You can KIND Of think of it as a virtual networking card.</a:t>
            </a:r>
          </a:p>
          <a:p>
            <a:endParaRPr lang="en-US" dirty="0"/>
          </a:p>
          <a:p>
            <a:r>
              <a:rPr lang="en-US" dirty="0"/>
              <a:t>Every EC2 instance will have a primary ENI.  And if we were to look at any of the instances we’ve been working with so far, they do.  It’s just happening automatically for you.  But you can also attach additional </a:t>
            </a:r>
            <a:r>
              <a:rPr lang="en-US" dirty="0" err="1"/>
              <a:t>ENIs</a:t>
            </a:r>
            <a:r>
              <a:rPr lang="en-US" dirty="0"/>
              <a:t> too.  Maybe you want a secondary IP address, for example.</a:t>
            </a:r>
          </a:p>
          <a:p>
            <a:endParaRPr lang="en-US" dirty="0"/>
          </a:p>
          <a:p>
            <a:r>
              <a:rPr lang="en-US" dirty="0"/>
              <a:t>You can create </a:t>
            </a:r>
            <a:r>
              <a:rPr lang="en-US" dirty="0" err="1"/>
              <a:t>ENIs</a:t>
            </a:r>
            <a:r>
              <a:rPr lang="en-US" dirty="0"/>
              <a:t> independently of an instance, and then attach it at a later point.</a:t>
            </a:r>
          </a:p>
          <a:p>
            <a:endParaRPr lang="en-US" dirty="0"/>
          </a:p>
          <a:p>
            <a:r>
              <a:rPr lang="en-US" dirty="0"/>
              <a:t>You can also move an ENI from one instance to another.  A good use case for this is failover, where maybe you have a web server that has a secondary ENI on it. If that server goes down, you can move that secondary ENI to another instance and effectively assign it that IP, and you can carry on using that same IP address.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63</a:t>
            </a:fld>
            <a:endParaRPr lang="en-US"/>
          </a:p>
        </p:txBody>
      </p:sp>
    </p:spTree>
    <p:extLst>
      <p:ext uri="{BB962C8B-B14F-4D97-AF65-F5344CB8AC3E}">
        <p14:creationId xmlns:p14="http://schemas.microsoft.com/office/powerpoint/2010/main" val="20535178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m6-11 = “Working with Elastic Network Interfaces (</a:t>
            </a:r>
            <a:r>
              <a:rPr lang="en-US" b="1" dirty="0" err="1"/>
              <a:t>ENIs</a:t>
            </a:r>
            <a:r>
              <a:rPr lang="en-US" b="1" dirty="0"/>
              <a:t>)”</a:t>
            </a:r>
          </a:p>
          <a:p>
            <a:endParaRPr lang="en-US" dirty="0"/>
          </a:p>
          <a:p>
            <a:r>
              <a:rPr lang="en-US" b="1" dirty="0"/>
              <a:t>SETUP: Have two EC2 instances running in the same VPC and public subnet (public-eni-demo-1 and public-eni-demo-2)</a:t>
            </a:r>
          </a:p>
          <a:p>
            <a:endParaRPr lang="en-US" dirty="0"/>
          </a:p>
          <a:p>
            <a:r>
              <a:rPr lang="en-US" dirty="0"/>
              <a:t>In this demo, we’ll go create a network interface and see how we can move it between instances.</a:t>
            </a:r>
          </a:p>
          <a:p>
            <a:endParaRPr lang="en-US" dirty="0"/>
          </a:p>
          <a:p>
            <a:r>
              <a:rPr lang="en-US" dirty="0"/>
              <a:t>Here you’ll see I have two instances, and they’re both running in the same subnet.</a:t>
            </a:r>
          </a:p>
          <a:p>
            <a:endParaRPr lang="en-US" dirty="0"/>
          </a:p>
          <a:p>
            <a:r>
              <a:rPr lang="en-US" dirty="0"/>
              <a:t>If we look at </a:t>
            </a:r>
            <a:r>
              <a:rPr lang="en-US" b="1" dirty="0"/>
              <a:t>public-eni-demo-1</a:t>
            </a:r>
            <a:r>
              <a:rPr lang="en-US" dirty="0"/>
              <a:t>, under </a:t>
            </a:r>
            <a:r>
              <a:rPr lang="en-US" b="1" dirty="0"/>
              <a:t>Networking</a:t>
            </a:r>
            <a:r>
              <a:rPr lang="en-US" dirty="0"/>
              <a:t>, you’ll see that the ENI has a public IPv4 address and a private IPv4 address.  And you’ll see it’s attached. </a:t>
            </a:r>
            <a:r>
              <a:rPr lang="en-US" b="1" dirty="0"/>
              <a:t>public-eni-demo-2 </a:t>
            </a:r>
            <a:r>
              <a:rPr lang="en-US" dirty="0"/>
              <a:t>will have the same thing.  So these are the primary </a:t>
            </a:r>
            <a:r>
              <a:rPr lang="en-US" dirty="0" err="1"/>
              <a:t>ENIs</a:t>
            </a:r>
            <a:r>
              <a:rPr lang="en-US" dirty="0"/>
              <a:t> for these instances.</a:t>
            </a:r>
          </a:p>
          <a:p>
            <a:endParaRPr lang="en-US" dirty="0"/>
          </a:p>
          <a:p>
            <a:r>
              <a:rPr lang="en-US" dirty="0"/>
              <a:t>If we go to </a:t>
            </a:r>
            <a:r>
              <a:rPr lang="en-US" b="1" dirty="0"/>
              <a:t>Network Interfaces (left nav</a:t>
            </a:r>
            <a:r>
              <a:rPr lang="en-US" dirty="0"/>
              <a:t>), I have quite a few here for other things I’ve been doing, but if we scroll down, we’ll find the two for my instances, and I can see the public and private IP addresses there.</a:t>
            </a:r>
          </a:p>
          <a:p>
            <a:endParaRPr lang="en-US" dirty="0"/>
          </a:p>
          <a:p>
            <a:r>
              <a:rPr lang="en-US" dirty="0"/>
              <a:t>So let’s create another network interface and attach it as a secondary ENI to one of our instances, then we’ll see that we can move it.</a:t>
            </a:r>
          </a:p>
          <a:p>
            <a:endParaRPr lang="en-US" dirty="0"/>
          </a:p>
          <a:p>
            <a:r>
              <a:rPr lang="en-US" b="1" dirty="0"/>
              <a:t>Create network interface</a:t>
            </a:r>
          </a:p>
          <a:p>
            <a:r>
              <a:rPr lang="en-US" b="1" dirty="0"/>
              <a:t>Subnet</a:t>
            </a:r>
            <a:r>
              <a:rPr lang="en-US" dirty="0"/>
              <a:t>: Should be in the same subnet as our instances—</a:t>
            </a:r>
            <a:r>
              <a:rPr lang="en-US" dirty="0" err="1"/>
              <a:t>PublicSubnetA</a:t>
            </a:r>
            <a:endParaRPr lang="en-US" dirty="0"/>
          </a:p>
          <a:p>
            <a:r>
              <a:rPr lang="en-US" b="1" dirty="0"/>
              <a:t>Security group</a:t>
            </a:r>
            <a:r>
              <a:rPr lang="en-US" dirty="0"/>
              <a:t>: Default</a:t>
            </a:r>
          </a:p>
          <a:p>
            <a:r>
              <a:rPr lang="en-US" b="1" dirty="0"/>
              <a:t>Create</a:t>
            </a:r>
          </a:p>
          <a:p>
            <a:endParaRPr lang="en-US" b="1" dirty="0"/>
          </a:p>
          <a:p>
            <a:r>
              <a:rPr lang="en-US" b="0" dirty="0"/>
              <a:t>Now in our list of network interfaces, notice that this one is showing as Available.  So we can attach it to an instance.</a:t>
            </a:r>
          </a:p>
          <a:p>
            <a:endParaRPr lang="en-US" b="1" dirty="0"/>
          </a:p>
          <a:p>
            <a:r>
              <a:rPr lang="en-US" b="1" dirty="0"/>
              <a:t>Attach it to public-eni-demo-1</a:t>
            </a:r>
          </a:p>
          <a:p>
            <a:r>
              <a:rPr lang="en-US" b="0" dirty="0"/>
              <a:t>	Now look at this instance, </a:t>
            </a:r>
            <a:r>
              <a:rPr lang="en-US" b="1" dirty="0"/>
              <a:t>Networking</a:t>
            </a:r>
            <a:r>
              <a:rPr lang="en-US" b="0" dirty="0"/>
              <a:t>, show that it has two </a:t>
            </a:r>
            <a:r>
              <a:rPr lang="en-US" b="0" dirty="0" err="1"/>
              <a:t>ENIs</a:t>
            </a:r>
            <a:r>
              <a:rPr lang="en-US" b="0" dirty="0"/>
              <a:t> now, and two private IPv4 addresses.  Now say that this instance goes down, and you want to take that second private IP address and attach it to a new instance for failover.</a:t>
            </a:r>
          </a:p>
          <a:p>
            <a:endParaRPr lang="en-US" b="1" dirty="0"/>
          </a:p>
          <a:p>
            <a:r>
              <a:rPr lang="en-US" b="1" dirty="0"/>
              <a:t>Then detach (force detach…might take a minute to show as Available again, and probably have to refresh entire page so Action menu refreshes) and attach it to my-public-instance-2</a:t>
            </a:r>
          </a:p>
          <a:p>
            <a:r>
              <a:rPr lang="en-US" dirty="0"/>
              <a:t>	Back to instances, show that my-public-instance-2 has two IPs now.</a:t>
            </a:r>
          </a:p>
          <a:p>
            <a:endParaRPr lang="en-US" dirty="0"/>
          </a:p>
          <a:p>
            <a:r>
              <a:rPr lang="en-US" dirty="0"/>
              <a:t>Now, one thing to note, when you terminate these instances (</a:t>
            </a:r>
            <a:r>
              <a:rPr lang="en-US" b="1" dirty="0"/>
              <a:t>do now</a:t>
            </a:r>
            <a:r>
              <a:rPr lang="en-US" dirty="0"/>
              <a:t>), the primary </a:t>
            </a:r>
            <a:r>
              <a:rPr lang="en-US" dirty="0" err="1"/>
              <a:t>ENIs</a:t>
            </a:r>
            <a:r>
              <a:rPr lang="en-US" dirty="0"/>
              <a:t> that were attached when they were created, those will get deleted automatically.  But this ENI that we just created manually, that won’t get deleted</a:t>
            </a:r>
            <a:r>
              <a:rPr lang="en-US" b="1" dirty="0"/>
              <a:t>.  So let’s go delete that now.</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1528374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m6-12 = “Security Groups Overview”</a:t>
            </a:r>
          </a:p>
          <a:p>
            <a:endParaRPr lang="en-US" dirty="0"/>
          </a:p>
          <a:p>
            <a:r>
              <a:rPr lang="en-US" dirty="0"/>
              <a:t>We’ve been using security groups in various places throughout the course—whether when we create a new EC2 instance, or when we were allowing our load balancer to access containers in the Elastic Container Service.  And at this point, you should be familiar with the basic concepts, but let’s dig a little deeper.</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65</a:t>
            </a:fld>
            <a:endParaRPr lang="en-US"/>
          </a:p>
        </p:txBody>
      </p:sp>
    </p:spTree>
    <p:extLst>
      <p:ext uri="{BB962C8B-B14F-4D97-AF65-F5344CB8AC3E}">
        <p14:creationId xmlns:p14="http://schemas.microsoft.com/office/powerpoint/2010/main" val="1818312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security group is effectively a firewall that sits around your EC2 instance.  (</a:t>
            </a:r>
            <a:r>
              <a:rPr lang="en-US" b="1" dirty="0"/>
              <a:t>click</a:t>
            </a:r>
            <a:r>
              <a:rPr lang="en-US" dirty="0"/>
              <a:t>) So we have our EC2 instance, and the security group (</a:t>
            </a:r>
            <a:r>
              <a:rPr lang="en-US" b="1" dirty="0"/>
              <a:t>click</a:t>
            </a:r>
            <a:r>
              <a:rPr lang="en-US" dirty="0"/>
              <a:t>) sits around it, and by the rules that we define (</a:t>
            </a:r>
            <a:r>
              <a:rPr lang="en-US" b="1" dirty="0"/>
              <a:t>click</a:t>
            </a:r>
            <a:r>
              <a:rPr lang="en-US" dirty="0"/>
              <a:t>), it controls inbound and outbound traffic to and from the instance.</a:t>
            </a:r>
          </a:p>
          <a:p>
            <a:endParaRPr lang="en-US" dirty="0"/>
          </a:p>
          <a:p>
            <a:r>
              <a:rPr lang="en-US" dirty="0"/>
              <a:t>Or to be even more precise (</a:t>
            </a:r>
            <a:r>
              <a:rPr lang="en-US" b="1" dirty="0"/>
              <a:t>click</a:t>
            </a:r>
            <a:r>
              <a:rPr lang="en-US" dirty="0"/>
              <a:t>), it controls traffic to the instance’s ENI, or elastic network interface.</a:t>
            </a:r>
          </a:p>
        </p:txBody>
      </p:sp>
      <p:sp>
        <p:nvSpPr>
          <p:cNvPr id="4" name="Slide Number Placeholder 3"/>
          <p:cNvSpPr>
            <a:spLocks noGrp="1"/>
          </p:cNvSpPr>
          <p:nvPr>
            <p:ph type="sldNum" sz="quarter" idx="5"/>
          </p:nvPr>
        </p:nvSpPr>
        <p:spPr/>
        <p:txBody>
          <a:bodyPr/>
          <a:lstStyle/>
          <a:p>
            <a:fld id="{0C252EC1-BBF4-4B78-8366-A02C4FFA1F92}" type="slidenum">
              <a:rPr lang="en-US" smtClean="0"/>
              <a:t>66</a:t>
            </a:fld>
            <a:endParaRPr lang="en-US"/>
          </a:p>
        </p:txBody>
      </p:sp>
    </p:spTree>
    <p:extLst>
      <p:ext uri="{BB962C8B-B14F-4D97-AF65-F5344CB8AC3E}">
        <p14:creationId xmlns:p14="http://schemas.microsoft.com/office/powerpoint/2010/main" val="38057683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if someone were to try to hit an EC2 instance from their browser, maybe trying to get to a website that’s hosted on the server (</a:t>
            </a:r>
            <a:r>
              <a:rPr lang="en-US" b="1" dirty="0"/>
              <a:t>click</a:t>
            </a:r>
            <a:r>
              <a:rPr lang="en-US" dirty="0"/>
              <a:t>), by default, they would be denied.  So that’s an important point; inbound traffic is all denied.  You have to create an inbound rule to allow it.</a:t>
            </a:r>
          </a:p>
        </p:txBody>
      </p:sp>
      <p:sp>
        <p:nvSpPr>
          <p:cNvPr id="4" name="Slide Number Placeholder 3"/>
          <p:cNvSpPr>
            <a:spLocks noGrp="1"/>
          </p:cNvSpPr>
          <p:nvPr>
            <p:ph type="sldNum" sz="quarter" idx="5"/>
          </p:nvPr>
        </p:nvSpPr>
        <p:spPr/>
        <p:txBody>
          <a:bodyPr/>
          <a:lstStyle/>
          <a:p>
            <a:fld id="{0C252EC1-BBF4-4B78-8366-A02C4FFA1F92}" type="slidenum">
              <a:rPr lang="en-US" smtClean="0"/>
              <a:t>67</a:t>
            </a:fld>
            <a:endParaRPr lang="en-US"/>
          </a:p>
        </p:txBody>
      </p:sp>
    </p:spTree>
    <p:extLst>
      <p:ext uri="{BB962C8B-B14F-4D97-AF65-F5344CB8AC3E}">
        <p14:creationId xmlns:p14="http://schemas.microsoft.com/office/powerpoint/2010/main" val="14587352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we’d need to create an inbound rule that says HTTP traffic is allowed over Port 80 from anywhere.  So that will allow our user to hit the website.</a:t>
            </a:r>
          </a:p>
        </p:txBody>
      </p:sp>
      <p:sp>
        <p:nvSpPr>
          <p:cNvPr id="4" name="Slide Number Placeholder 3"/>
          <p:cNvSpPr>
            <a:spLocks noGrp="1"/>
          </p:cNvSpPr>
          <p:nvPr>
            <p:ph type="sldNum" sz="quarter" idx="5"/>
          </p:nvPr>
        </p:nvSpPr>
        <p:spPr/>
        <p:txBody>
          <a:bodyPr/>
          <a:lstStyle/>
          <a:p>
            <a:fld id="{0C252EC1-BBF4-4B78-8366-A02C4FFA1F92}" type="slidenum">
              <a:rPr lang="en-US" smtClean="0"/>
              <a:t>68</a:t>
            </a:fld>
            <a:endParaRPr lang="en-US"/>
          </a:p>
        </p:txBody>
      </p:sp>
    </p:spTree>
    <p:extLst>
      <p:ext uri="{BB962C8B-B14F-4D97-AF65-F5344CB8AC3E}">
        <p14:creationId xmlns:p14="http://schemas.microsoft.com/office/powerpoint/2010/main" val="41020064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outbound traffic, by default, all traffic is allowed.  So this server could send back a web page with images or whatever the response is without any issues.</a:t>
            </a:r>
          </a:p>
        </p:txBody>
      </p:sp>
      <p:sp>
        <p:nvSpPr>
          <p:cNvPr id="4" name="Slide Number Placeholder 3"/>
          <p:cNvSpPr>
            <a:spLocks noGrp="1"/>
          </p:cNvSpPr>
          <p:nvPr>
            <p:ph type="sldNum" sz="quarter" idx="5"/>
          </p:nvPr>
        </p:nvSpPr>
        <p:spPr/>
        <p:txBody>
          <a:bodyPr/>
          <a:lstStyle/>
          <a:p>
            <a:fld id="{0C252EC1-BBF4-4B78-8366-A02C4FFA1F92}" type="slidenum">
              <a:rPr lang="en-US" smtClean="0"/>
              <a:t>69</a:t>
            </a:fld>
            <a:endParaRPr lang="en-US"/>
          </a:p>
        </p:txBody>
      </p:sp>
    </p:spTree>
    <p:extLst>
      <p:ext uri="{BB962C8B-B14F-4D97-AF65-F5344CB8AC3E}">
        <p14:creationId xmlns:p14="http://schemas.microsoft.com/office/powerpoint/2010/main" val="4145116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at the top here, we have traffic coming in from the outside world, and traffic going out to the outside world.  In AWS networking terms, this would be an Internet Gateway.  That’s how your VPC can talk to the Internet.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9453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a couple of examples.  Every inbound rule will have a source, protocol and a port range.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one, the source is a specific IP </a:t>
            </a:r>
            <a:r>
              <a:rPr lang="en-US" sz="1200" dirty="0"/>
              <a:t>198.51.200.01/32.  Remember that /32 means it’s just a single IP address.  Protocol is TCP, and port is 22, which is the port for SSH.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this rule is saying Inbound traffic is allowed on Port 22 (SSH), but only if it’s coming from the IP address 198.51.200.01.</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14511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second rule, is saying </a:t>
            </a:r>
            <a:r>
              <a:rPr lang="en-US" sz="1200" dirty="0"/>
              <a:t>Inbound traffic is allowed on Port 80 (HTTP) from any IP address (Internet and in the VPC).  That 0.0.0.0/0 means any IP.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409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then on outbound rules, this rule is actually automatically created for you when you create a security group.  And this is saying Outbound traffic allowed to everywhere (the Internet and other AWS resources).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962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other things to note about security groups.</a:t>
            </a:r>
          </a:p>
          <a:p>
            <a:endParaRPr lang="en-US" dirty="0"/>
          </a:p>
          <a:p>
            <a:r>
              <a:rPr lang="en-US" dirty="0"/>
              <a:t>Specific to a region and VPC</a:t>
            </a:r>
          </a:p>
          <a:p>
            <a:r>
              <a:rPr lang="en-US" dirty="0"/>
              <a:t>	If you don’t see a security group, it might be in a different region</a:t>
            </a:r>
          </a:p>
          <a:p>
            <a:r>
              <a:rPr lang="en-US" dirty="0"/>
              <a:t>Source and destination can be a CIDR (like we’ve seen) or another security group</a:t>
            </a:r>
          </a:p>
          <a:p>
            <a:r>
              <a:rPr lang="en-US" dirty="0"/>
              <a:t>	If you watched the Elastic Container Service demo, you might remember that our security group around our containers allowed traffic coming from the security group around the load balancer.  So you can allow things from one security group to another.</a:t>
            </a:r>
          </a:p>
          <a:p>
            <a:endParaRPr lang="en-US" dirty="0"/>
          </a:p>
          <a:p>
            <a:r>
              <a:rPr lang="en-US" dirty="0"/>
              <a:t>Stateful</a:t>
            </a:r>
          </a:p>
          <a:p>
            <a:r>
              <a:rPr lang="en-US" dirty="0"/>
              <a:t>	When traffic is allowed in one direction, the security group allows reply traffic in the opposite direction.  Like an HTTP request, for example.</a:t>
            </a:r>
          </a:p>
          <a:p>
            <a:endParaRPr lang="en-US" dirty="0"/>
          </a:p>
          <a:p>
            <a:r>
              <a:rPr lang="en-US" dirty="0"/>
              <a:t>Default security group</a:t>
            </a:r>
          </a:p>
          <a:p>
            <a:r>
              <a:rPr lang="en-US" dirty="0"/>
              <a:t>	Automatically created for each VPC</a:t>
            </a:r>
          </a:p>
          <a:p>
            <a:r>
              <a:rPr lang="en-US" dirty="0"/>
              <a:t>	You cannot delete it, but you can modify it to meet your needs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73</a:t>
            </a:fld>
            <a:endParaRPr lang="en-US"/>
          </a:p>
        </p:txBody>
      </p:sp>
    </p:spTree>
    <p:extLst>
      <p:ext uri="{BB962C8B-B14F-4D97-AF65-F5344CB8AC3E}">
        <p14:creationId xmlns:p14="http://schemas.microsoft.com/office/powerpoint/2010/main" val="9901570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m6-13 = “DEMO: Creating a Custom Security Group”</a:t>
            </a:r>
          </a:p>
          <a:p>
            <a:endParaRPr lang="en-US" dirty="0"/>
          </a:p>
          <a:p>
            <a:r>
              <a:rPr lang="en-US" b="1" dirty="0"/>
              <a:t>EC2</a:t>
            </a:r>
            <a:r>
              <a:rPr lang="en-US" b="1" dirty="0">
                <a:sym typeface="Wingdings" panose="05000000000000000000" pitchFamily="2" charset="2"/>
              </a:rPr>
              <a:t>Security groups</a:t>
            </a:r>
          </a:p>
          <a:p>
            <a:r>
              <a:rPr lang="en-US" b="0" dirty="0">
                <a:sym typeface="Wingdings" panose="05000000000000000000" pitchFamily="2" charset="2"/>
              </a:rPr>
              <a:t>You can also get here under </a:t>
            </a:r>
            <a:r>
              <a:rPr lang="en-US" b="1" dirty="0">
                <a:sym typeface="Wingdings" panose="05000000000000000000" pitchFamily="2" charset="2"/>
              </a:rPr>
              <a:t>VPC</a:t>
            </a:r>
            <a:r>
              <a:rPr lang="en-US" b="0" dirty="0">
                <a:sym typeface="Wingdings" panose="05000000000000000000" pitchFamily="2" charset="2"/>
              </a:rPr>
              <a:t> since this is technically a networking security feature.</a:t>
            </a:r>
            <a:endParaRPr lang="en-US" b="0" dirty="0"/>
          </a:p>
          <a:p>
            <a:endParaRPr lang="en-US" dirty="0"/>
          </a:p>
          <a:p>
            <a:r>
              <a:rPr lang="en-US" b="1" dirty="0"/>
              <a:t>Create security group</a:t>
            </a:r>
          </a:p>
          <a:p>
            <a:r>
              <a:rPr lang="en-US" b="1" dirty="0"/>
              <a:t>Name</a:t>
            </a:r>
            <a:r>
              <a:rPr lang="en-US" dirty="0"/>
              <a:t>: </a:t>
            </a:r>
            <a:r>
              <a:rPr lang="en-US" dirty="0" err="1"/>
              <a:t>MyCustomSecurityGroup</a:t>
            </a:r>
            <a:endParaRPr lang="en-US" dirty="0"/>
          </a:p>
          <a:p>
            <a:r>
              <a:rPr lang="en-US" b="1" dirty="0"/>
              <a:t>Description</a:t>
            </a:r>
            <a:r>
              <a:rPr lang="en-US" dirty="0"/>
              <a:t>: Allows HTTP/HTTPS access from anywhere, SSH from my IP</a:t>
            </a:r>
          </a:p>
          <a:p>
            <a:r>
              <a:rPr lang="en-US" dirty="0"/>
              <a:t>	Just a note that it’s common to use a dedicated security group for SSH access, just so it’s easier to manage it, but for this demo, we’re going to include these three rules together.</a:t>
            </a:r>
          </a:p>
          <a:p>
            <a:endParaRPr lang="en-US" dirty="0"/>
          </a:p>
          <a:p>
            <a:r>
              <a:rPr lang="en-US" b="1" dirty="0"/>
              <a:t>VPC</a:t>
            </a:r>
            <a:r>
              <a:rPr lang="en-US" dirty="0"/>
              <a:t>: Use the one we created earlier (my-first-</a:t>
            </a:r>
            <a:r>
              <a:rPr lang="en-US" dirty="0" err="1"/>
              <a:t>vpc</a:t>
            </a:r>
            <a:r>
              <a:rPr lang="en-US" dirty="0"/>
              <a:t>)</a:t>
            </a:r>
          </a:p>
          <a:p>
            <a:endParaRPr lang="en-US" dirty="0"/>
          </a:p>
          <a:p>
            <a:r>
              <a:rPr lang="en-US" dirty="0"/>
              <a:t>Note that there’s already a rule there for outbound traffic to anywhere.  And this was created automatically when we created the security group.  But the inbound rules are the ones we’re concerned with here.</a:t>
            </a:r>
          </a:p>
          <a:p>
            <a:endParaRPr lang="en-US" dirty="0"/>
          </a:p>
          <a:p>
            <a:r>
              <a:rPr lang="en-US" b="1" dirty="0"/>
              <a:t>Add rule:</a:t>
            </a:r>
          </a:p>
          <a:p>
            <a:r>
              <a:rPr lang="en-US" dirty="0"/>
              <a:t>HTTP, 80, anywhere</a:t>
            </a:r>
          </a:p>
          <a:p>
            <a:r>
              <a:rPr lang="en-US" dirty="0"/>
              <a:t>HTTPS, 443, anywhere</a:t>
            </a:r>
          </a:p>
          <a:p>
            <a:r>
              <a:rPr lang="en-US" dirty="0"/>
              <a:t>SSH, 22, My IP</a:t>
            </a:r>
          </a:p>
          <a:p>
            <a:r>
              <a:rPr lang="en-US" b="1" dirty="0"/>
              <a:t>Create</a:t>
            </a:r>
          </a:p>
          <a:p>
            <a:endParaRPr lang="en-US" b="1" dirty="0"/>
          </a:p>
          <a:p>
            <a:r>
              <a:rPr lang="en-US" b="0" dirty="0"/>
              <a:t>Now once that’s created, when you go to create a new EC2 instance (</a:t>
            </a:r>
            <a:r>
              <a:rPr lang="en-US" b="1" dirty="0"/>
              <a:t>start this</a:t>
            </a:r>
            <a:r>
              <a:rPr lang="en-US" b="0" dirty="0"/>
              <a:t>), you can </a:t>
            </a:r>
            <a:r>
              <a:rPr lang="en-US" b="1" dirty="0"/>
              <a:t>Select existing security group </a:t>
            </a:r>
            <a:r>
              <a:rPr lang="en-US" b="0" dirty="0"/>
              <a:t>(but note that it’s not there…gotcha!).  Make sure you </a:t>
            </a:r>
            <a:r>
              <a:rPr lang="en-US" b="1" dirty="0"/>
              <a:t>Edit </a:t>
            </a:r>
            <a:r>
              <a:rPr lang="en-US" b="0" dirty="0"/>
              <a:t>networking settings, you’re in the right VPC, my-first-</a:t>
            </a:r>
            <a:r>
              <a:rPr lang="en-US" b="0" dirty="0" err="1"/>
              <a:t>vpc</a:t>
            </a:r>
            <a:r>
              <a:rPr lang="en-US" b="0" dirty="0"/>
              <a:t>.</a:t>
            </a:r>
          </a:p>
          <a:p>
            <a:endParaRPr lang="en-US" dirty="0"/>
          </a:p>
          <a:p>
            <a:r>
              <a:rPr lang="en-US" dirty="0"/>
              <a:t>So there you have it.  That’s how to create a new security group from scratch, but you can also edit an existing one (</a:t>
            </a:r>
            <a:r>
              <a:rPr lang="en-US" b="1" dirty="0"/>
              <a:t>select an existing </a:t>
            </a:r>
            <a:r>
              <a:rPr lang="en-US" b="1" dirty="0" err="1"/>
              <a:t>one</a:t>
            </a:r>
            <a:r>
              <a:rPr lang="en-US" b="1" dirty="0" err="1">
                <a:sym typeface="Wingdings" panose="05000000000000000000" pitchFamily="2" charset="2"/>
              </a:rPr>
              <a:t>inbound</a:t>
            </a:r>
            <a:r>
              <a:rPr lang="en-US" b="1" dirty="0">
                <a:sym typeface="Wingdings" panose="05000000000000000000" pitchFamily="2" charset="2"/>
              </a:rPr>
              <a:t> </a:t>
            </a:r>
            <a:r>
              <a:rPr lang="en-US" b="1" dirty="0" err="1">
                <a:sym typeface="Wingdings" panose="05000000000000000000" pitchFamily="2" charset="2"/>
              </a:rPr>
              <a:t>rulesedit</a:t>
            </a:r>
            <a:r>
              <a:rPr lang="en-US" b="1" dirty="0">
                <a:sym typeface="Wingdings" panose="05000000000000000000" pitchFamily="2" charset="2"/>
              </a:rPr>
              <a:t> inbound rules</a:t>
            </a:r>
            <a:r>
              <a:rPr lang="en-US" dirty="0">
                <a:sym typeface="Wingdings" panose="05000000000000000000" pitchFamily="2" charset="2"/>
              </a:rPr>
              <a:t>) using similar steps.</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0342480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m6-14 = “Network Access Control Lists (</a:t>
            </a:r>
            <a:r>
              <a:rPr lang="en-US" b="1" dirty="0" err="1"/>
              <a:t>NACLs</a:t>
            </a:r>
            <a:r>
              <a:rPr lang="en-US" b="1" dirty="0"/>
              <a:t>) Overview”</a:t>
            </a:r>
          </a:p>
          <a:p>
            <a:endParaRPr lang="en-US" dirty="0"/>
          </a:p>
          <a:p>
            <a:r>
              <a:rPr lang="en-US" dirty="0"/>
              <a:t>Now let’s move on to talking about another way to secure your network, and that’s with network access control lists, or </a:t>
            </a:r>
            <a:r>
              <a:rPr lang="en-US" dirty="0" err="1"/>
              <a:t>NACLs</a:t>
            </a:r>
            <a:r>
              <a:rPr lang="en-US" dirty="0"/>
              <a: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75</a:t>
            </a:fld>
            <a:endParaRPr lang="en-US"/>
          </a:p>
        </p:txBody>
      </p:sp>
    </p:spTree>
    <p:extLst>
      <p:ext uri="{BB962C8B-B14F-4D97-AF65-F5344CB8AC3E}">
        <p14:creationId xmlns:p14="http://schemas.microsoft.com/office/powerpoint/2010/main" val="25823230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a security group, a network access control list is effectively a firewall that controls inbound and outbound traffic.  But rather than doing that at the instance level, the NACL sits at the subnet level.  So it’s adding another layer of security beyond what you get with security groups.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4146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one NACL per subnet.  But one NACL can be associated with multiple subnets.  So maybe you have multiple subnets set up for a web tier, and you want the same rules on all of them.  You can create just one NACL and apply it to all of those subnets.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9976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NACLs</a:t>
            </a:r>
            <a:r>
              <a:rPr lang="en-US" dirty="0"/>
              <a:t> have inbound and outbound rules that control traffic, and I’m showing a couple of examples here.</a:t>
            </a:r>
          </a:p>
          <a:p>
            <a:endParaRPr lang="en-US" dirty="0"/>
          </a:p>
          <a:p>
            <a:r>
              <a:rPr lang="en-US" dirty="0"/>
              <a:t>(</a:t>
            </a:r>
            <a:r>
              <a:rPr lang="en-US" b="1" dirty="0"/>
              <a:t>click</a:t>
            </a:r>
            <a:r>
              <a:rPr lang="en-US" dirty="0"/>
              <a:t>) Each rule has a number associated with it, and that controls the order in which they’re evaluated.  The lowest number is evaluated first.  So if we had rules for 100, 200 and 300, 100 would be evaluated first, 200 second and so on.</a:t>
            </a:r>
          </a:p>
          <a:p>
            <a:endParaRPr lang="en-US" dirty="0"/>
          </a:p>
          <a:p>
            <a:r>
              <a:rPr lang="en-US" dirty="0"/>
              <a:t>And then every NACL will have what’s called the default rule, which is designated with the asterisk like you see here.  This default rule can’t be deleted.  This one will always be evaluated last, and basically says, any traffic coming in (or out) that wasn’t caught by a previous rule, deny it.</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78</a:t>
            </a:fld>
            <a:endParaRPr lang="en-US"/>
          </a:p>
        </p:txBody>
      </p:sp>
    </p:spTree>
    <p:extLst>
      <p:ext uri="{BB962C8B-B14F-4D97-AF65-F5344CB8AC3E}">
        <p14:creationId xmlns:p14="http://schemas.microsoft.com/office/powerpoint/2010/main" val="6844960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this set of two rules that I’ve shown here, this is known as the Default NACL.  And it allows all traffic.  Which makes sense because if it didn’t, when you go to create your first EC2 instance in AWS, for example, nothing would work because traffic couldn’t get in or out. </a:t>
            </a:r>
          </a:p>
          <a:p>
            <a:endParaRPr lang="en-US" dirty="0"/>
          </a:p>
          <a:p>
            <a:r>
              <a:rPr lang="en-US" dirty="0"/>
              <a:t>When you create a new subnet (</a:t>
            </a:r>
            <a:r>
              <a:rPr lang="en-US" b="1" dirty="0"/>
              <a:t>click</a:t>
            </a:r>
            <a:r>
              <a:rPr lang="en-US" dirty="0"/>
              <a:t>), the Default NACL is associated with it automatically---so these two rules we see here.  You CAN modify the Default NACL, but a best practice is to create your own </a:t>
            </a:r>
            <a:r>
              <a:rPr lang="en-US" dirty="0" err="1"/>
              <a:t>NACLs</a:t>
            </a:r>
            <a:r>
              <a:rPr lang="en-US" dirty="0"/>
              <a:t> for whatever your needs are.</a:t>
            </a:r>
          </a:p>
        </p:txBody>
      </p:sp>
      <p:sp>
        <p:nvSpPr>
          <p:cNvPr id="4" name="Slide Number Placeholder 3"/>
          <p:cNvSpPr>
            <a:spLocks noGrp="1"/>
          </p:cNvSpPr>
          <p:nvPr>
            <p:ph type="sldNum" sz="quarter" idx="5"/>
          </p:nvPr>
        </p:nvSpPr>
        <p:spPr/>
        <p:txBody>
          <a:bodyPr/>
          <a:lstStyle/>
          <a:p>
            <a:fld id="{0C252EC1-BBF4-4B78-8366-A02C4FFA1F92}" type="slidenum">
              <a:rPr lang="en-US" smtClean="0"/>
              <a:t>79</a:t>
            </a:fld>
            <a:endParaRPr lang="en-US"/>
          </a:p>
        </p:txBody>
      </p:sp>
    </p:spTree>
    <p:extLst>
      <p:ext uri="{BB962C8B-B14F-4D97-AF65-F5344CB8AC3E}">
        <p14:creationId xmlns:p14="http://schemas.microsoft.com/office/powerpoint/2010/main" val="387219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inside the VPC, we have logically separated areas—for our example, we’ll say the left and right of the parking lot.  These are our subnets.  And in AWS land, these are usually used for different purposes.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332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on that concept and talk through an example.  Say you want to block HTTP traffic on Port 80 from your subnet.  How would you modify this rule?</a:t>
            </a:r>
          </a:p>
          <a:p>
            <a:endParaRPr lang="en-US" dirty="0"/>
          </a:p>
          <a:p>
            <a:r>
              <a:rPr lang="en-US" dirty="0"/>
              <a:t>Well, because the rules are evaluated from lowest number to highest, you’d (</a:t>
            </a:r>
            <a:r>
              <a:rPr lang="en-US" b="1" dirty="0"/>
              <a:t>click</a:t>
            </a:r>
            <a:r>
              <a:rPr lang="en-US" dirty="0"/>
              <a:t>) need to insert something with a number less than 100, so insert at the top here.  And actually, the position in the “table” doesn’t matter, but you WILL need a number lower than 100.</a:t>
            </a:r>
          </a:p>
        </p:txBody>
      </p:sp>
      <p:sp>
        <p:nvSpPr>
          <p:cNvPr id="4" name="Slide Number Placeholder 3"/>
          <p:cNvSpPr>
            <a:spLocks noGrp="1"/>
          </p:cNvSpPr>
          <p:nvPr>
            <p:ph type="sldNum" sz="quarter" idx="5"/>
          </p:nvPr>
        </p:nvSpPr>
        <p:spPr/>
        <p:txBody>
          <a:bodyPr/>
          <a:lstStyle/>
          <a:p>
            <a:fld id="{0C252EC1-BBF4-4B78-8366-A02C4FFA1F92}" type="slidenum">
              <a:rPr lang="en-US" smtClean="0"/>
              <a:t>80</a:t>
            </a:fld>
            <a:endParaRPr lang="en-US"/>
          </a:p>
        </p:txBody>
      </p:sp>
    </p:spTree>
    <p:extLst>
      <p:ext uri="{BB962C8B-B14F-4D97-AF65-F5344CB8AC3E}">
        <p14:creationId xmlns:p14="http://schemas.microsoft.com/office/powerpoint/2010/main" val="40343919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we’d (</a:t>
            </a:r>
            <a:r>
              <a:rPr lang="en-US" b="1" dirty="0"/>
              <a:t>click</a:t>
            </a:r>
            <a:r>
              <a:rPr lang="en-US" dirty="0"/>
              <a:t>) be talking about inbound rules.  And for the (</a:t>
            </a:r>
            <a:r>
              <a:rPr lang="en-US" b="1" dirty="0"/>
              <a:t>click</a:t>
            </a:r>
            <a:r>
              <a:rPr lang="en-US" dirty="0"/>
              <a:t>) rule number, I’m arbitrarily saying 90, but really anything less than 100.  And then we say protocol of TCP, port range 80, from anywhere, is denied.</a:t>
            </a:r>
          </a:p>
          <a:p>
            <a:endParaRPr lang="en-US" dirty="0"/>
          </a:p>
          <a:p>
            <a:r>
              <a:rPr lang="en-US" dirty="0"/>
              <a:t>And then (</a:t>
            </a:r>
            <a:r>
              <a:rPr lang="en-US" b="1" dirty="0"/>
              <a:t>click, click</a:t>
            </a:r>
            <a:r>
              <a:rPr lang="en-US" dirty="0"/>
              <a:t>) the subsequent rules, Rule 100 says, okay, any traffic that’s destined to a port other than 80—because that was caught in the first rule—we’re going to allow that.</a:t>
            </a:r>
          </a:p>
          <a:p>
            <a:endParaRPr lang="en-US" dirty="0"/>
          </a:p>
          <a:p>
            <a:r>
              <a:rPr lang="en-US" dirty="0"/>
              <a:t>And then the default rule on the bottom, this denies everything else, but again in this example, it won’t have an effect because Rule 100 would have caught everything and allowed it.</a:t>
            </a:r>
          </a:p>
        </p:txBody>
      </p:sp>
      <p:sp>
        <p:nvSpPr>
          <p:cNvPr id="4" name="Slide Number Placeholder 3"/>
          <p:cNvSpPr>
            <a:spLocks noGrp="1"/>
          </p:cNvSpPr>
          <p:nvPr>
            <p:ph type="sldNum" sz="quarter" idx="5"/>
          </p:nvPr>
        </p:nvSpPr>
        <p:spPr/>
        <p:txBody>
          <a:bodyPr/>
          <a:lstStyle/>
          <a:p>
            <a:fld id="{0C252EC1-BBF4-4B78-8366-A02C4FFA1F92}" type="slidenum">
              <a:rPr lang="en-US" smtClean="0"/>
              <a:t>81</a:t>
            </a:fld>
            <a:endParaRPr lang="en-US"/>
          </a:p>
        </p:txBody>
      </p:sp>
    </p:spTree>
    <p:extLst>
      <p:ext uri="{BB962C8B-B14F-4D97-AF65-F5344CB8AC3E}">
        <p14:creationId xmlns:p14="http://schemas.microsoft.com/office/powerpoint/2010/main" val="29942485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concept of ephemeral ports.  Boiling things down to the simplest form, we have a client that sends a request to a server, and then the server will send back a response.  Pretty basic stuff.</a:t>
            </a:r>
          </a:p>
          <a:p>
            <a:endParaRPr lang="en-US" dirty="0"/>
          </a:p>
          <a:p>
            <a:r>
              <a:rPr lang="en-US" dirty="0"/>
              <a:t>And just sticking with an example of HTTP requests (</a:t>
            </a:r>
            <a:r>
              <a:rPr lang="en-US" b="1" dirty="0"/>
              <a:t>click</a:t>
            </a:r>
            <a:r>
              <a:rPr lang="en-US" dirty="0"/>
              <a:t>), the client will send an HTTP request to Port 80, which is a fixed or defined port for that kind of traffic.  And the server will be listening on that port.  But the client (</a:t>
            </a:r>
            <a:r>
              <a:rPr lang="en-US" b="1" dirty="0"/>
              <a:t>click</a:t>
            </a:r>
            <a:r>
              <a:rPr lang="en-US" dirty="0"/>
              <a:t>) doesn’t have a defined port to listen to the response.  IT isn’t listening on Port 80, for example, for responses. </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82</a:t>
            </a:fld>
            <a:endParaRPr lang="en-US"/>
          </a:p>
        </p:txBody>
      </p:sp>
    </p:spTree>
    <p:extLst>
      <p:ext uri="{BB962C8B-B14F-4D97-AF65-F5344CB8AC3E}">
        <p14:creationId xmlns:p14="http://schemas.microsoft.com/office/powerpoint/2010/main" val="17022929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opens up what’s called an ephemeral port—ephemeral meaning short-lived, not permanent—and it’s active for just the life of this connection.  Let’s say it opens up port 38406, and that’s where it’s going to listen for a response back from this request that it made to the server.  That port number is chosen by the client, and </a:t>
            </a:r>
          </a:p>
          <a:p>
            <a:endParaRPr lang="en-US" dirty="0"/>
          </a:p>
          <a:p>
            <a:r>
              <a:rPr lang="en-US" dirty="0"/>
              <a:t>Now, these port ranges vary (</a:t>
            </a:r>
            <a:r>
              <a:rPr lang="en-US" b="1" dirty="0"/>
              <a:t>click</a:t>
            </a:r>
            <a:r>
              <a:rPr lang="en-US" dirty="0"/>
              <a:t>), but here are the ranges for Linux and later versions of Windows.  There are also ranges for things like load balancers and NAT gateways and such, if your request isn’t coming directly from another server, and those start at port 1024.  So fairly big ranges to cover all possibilities.</a:t>
            </a:r>
          </a:p>
        </p:txBody>
      </p:sp>
      <p:sp>
        <p:nvSpPr>
          <p:cNvPr id="4" name="Slide Number Placeholder 3"/>
          <p:cNvSpPr>
            <a:spLocks noGrp="1"/>
          </p:cNvSpPr>
          <p:nvPr>
            <p:ph type="sldNum" sz="quarter" idx="5"/>
          </p:nvPr>
        </p:nvSpPr>
        <p:spPr/>
        <p:txBody>
          <a:bodyPr/>
          <a:lstStyle/>
          <a:p>
            <a:fld id="{0C252EC1-BBF4-4B78-8366-A02C4FFA1F92}" type="slidenum">
              <a:rPr lang="en-US" smtClean="0"/>
              <a:t>83</a:t>
            </a:fld>
            <a:endParaRPr lang="en-US"/>
          </a:p>
        </p:txBody>
      </p:sp>
    </p:spTree>
    <p:extLst>
      <p:ext uri="{BB962C8B-B14F-4D97-AF65-F5344CB8AC3E}">
        <p14:creationId xmlns:p14="http://schemas.microsoft.com/office/powerpoint/2010/main" val="6803677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for </a:t>
            </a:r>
            <a:r>
              <a:rPr lang="en-US" dirty="0" err="1"/>
              <a:t>NACLs</a:t>
            </a:r>
            <a:r>
              <a:rPr lang="en-US" dirty="0"/>
              <a:t> is that your NACL needs to allow traffic back OUT so it can respond to the client on the ephemeral port that it’s using.  In practical usage, a range like 1024-65535 will cover the different types of clients that might initiate requests, whether that’s Windows, Linux, a load balancer, etc.</a:t>
            </a:r>
          </a:p>
          <a:p>
            <a:endParaRPr lang="en-US" dirty="0"/>
          </a:p>
          <a:p>
            <a:r>
              <a:rPr lang="en-US" dirty="0"/>
              <a:t>We’ll go through another example in a minute, but just a few other notes about </a:t>
            </a:r>
            <a:r>
              <a:rPr lang="en-US" dirty="0" err="1"/>
              <a:t>NACLs</a:t>
            </a:r>
            <a:r>
              <a:rPr lang="en-US" dirty="0"/>
              <a:t>…</a:t>
            </a:r>
          </a:p>
        </p:txBody>
      </p:sp>
      <p:sp>
        <p:nvSpPr>
          <p:cNvPr id="4" name="Slide Number Placeholder 3"/>
          <p:cNvSpPr>
            <a:spLocks noGrp="1"/>
          </p:cNvSpPr>
          <p:nvPr>
            <p:ph type="sldNum" sz="quarter" idx="5"/>
          </p:nvPr>
        </p:nvSpPr>
        <p:spPr/>
        <p:txBody>
          <a:bodyPr/>
          <a:lstStyle/>
          <a:p>
            <a:fld id="{0C252EC1-BBF4-4B78-8366-A02C4FFA1F92}" type="slidenum">
              <a:rPr lang="en-US" smtClean="0"/>
              <a:t>84</a:t>
            </a:fld>
            <a:endParaRPr lang="en-US"/>
          </a:p>
        </p:txBody>
      </p:sp>
    </p:spTree>
    <p:extLst>
      <p:ext uri="{BB962C8B-B14F-4D97-AF65-F5344CB8AC3E}">
        <p14:creationId xmlns:p14="http://schemas.microsoft.com/office/powerpoint/2010/main" val="41977654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other things to note about </a:t>
            </a:r>
            <a:r>
              <a:rPr lang="en-US" dirty="0" err="1"/>
              <a:t>NACLs</a:t>
            </a:r>
            <a:r>
              <a:rPr lang="en-US" dirty="0"/>
              <a:t>.</a:t>
            </a:r>
          </a:p>
          <a:p>
            <a:endParaRPr lang="en-US" dirty="0"/>
          </a:p>
          <a:p>
            <a:r>
              <a:rPr lang="en-US" dirty="0"/>
              <a:t>A really common use case for </a:t>
            </a:r>
            <a:r>
              <a:rPr lang="en-US" dirty="0" err="1"/>
              <a:t>NACLs</a:t>
            </a:r>
            <a:r>
              <a:rPr lang="en-US" dirty="0"/>
              <a:t> is to deny or block traffic from a specific IP address.  With security groups, you can only ALLOW things, not deny.  But you get deny with </a:t>
            </a:r>
            <a:r>
              <a:rPr lang="en-US" dirty="0" err="1"/>
              <a:t>NACLs</a:t>
            </a:r>
            <a:r>
              <a:rPr lang="en-US" dirty="0"/>
              <a:t>, and that’s a common reason to use them.</a:t>
            </a:r>
          </a:p>
          <a:p>
            <a:endParaRPr lang="en-US" dirty="0"/>
          </a:p>
          <a:p>
            <a:r>
              <a:rPr lang="en-US" dirty="0" err="1"/>
              <a:t>NACLs</a:t>
            </a:r>
            <a:r>
              <a:rPr lang="en-US" dirty="0"/>
              <a:t> are stateless, meaning that when traffic is allowed in one direction, the return direction is NOT automatically allowed.  This is different than stateful security groups.  With </a:t>
            </a:r>
            <a:r>
              <a:rPr lang="en-US" dirty="0" err="1"/>
              <a:t>NACLs</a:t>
            </a:r>
            <a:r>
              <a:rPr lang="en-US" dirty="0"/>
              <a:t>, you have to explicitly permit the return traffic, so inbound AND outbound rules.</a:t>
            </a:r>
          </a:p>
          <a:p>
            <a:endParaRPr lang="en-US" dirty="0"/>
          </a:p>
          <a:p>
            <a:r>
              <a:rPr lang="en-US" dirty="0"/>
              <a:t>And if you go and create a NEW NACL, it will automatically deny everything.  This is in contrast to the Default NACL, which allows everything by default.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52935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So let’s go through another example where we have resources in two different subnets that need to talk to each other.  We have a web subnet that’s public so we can receive traffic in.  And then a common setup is to have a private subnet where you place your databases.  The EC2 instance on the left will be using an ephemeral port, and the MySQL instance on the right uses Port 3306.  And then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each subnet is going to be protected with a NACL.</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On the web subnet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your NACL will need an outbound rule, allowing TCP traffic, Port 3306 to the database subnet CIDR.  And then on the database subnet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that NACL will need to allow traffic in, TCP, Port 3306, and specifically the traffic coming from the web subnet CIDR.</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Then going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back the other direction—remember, </a:t>
            </a:r>
            <a:r>
              <a:rPr lang="en-US" b="0" i="0" dirty="0" err="1">
                <a:solidFill>
                  <a:srgbClr val="16191F"/>
                </a:solidFill>
                <a:effectLst/>
                <a:latin typeface="Amazon Ember" panose="020B0603020204020204"/>
              </a:rPr>
              <a:t>NACLs</a:t>
            </a:r>
            <a:r>
              <a:rPr lang="en-US" b="0" i="0" dirty="0">
                <a:solidFill>
                  <a:srgbClr val="16191F"/>
                </a:solidFill>
                <a:effectLst/>
                <a:latin typeface="Amazon Ember" panose="020B0603020204020204"/>
              </a:rPr>
              <a:t> are </a:t>
            </a:r>
            <a:r>
              <a:rPr lang="en-US" b="0" i="0" dirty="0" err="1">
                <a:solidFill>
                  <a:srgbClr val="16191F"/>
                </a:solidFill>
                <a:effectLst/>
                <a:latin typeface="Amazon Ember" panose="020B0603020204020204"/>
              </a:rPr>
              <a:t>stateLESS</a:t>
            </a:r>
            <a:r>
              <a:rPr lang="en-US" b="0" i="0" dirty="0">
                <a:solidFill>
                  <a:srgbClr val="16191F"/>
                </a:solidFill>
                <a:effectLst/>
                <a:latin typeface="Amazon Ember" panose="020B0603020204020204"/>
              </a:rPr>
              <a:t>, so the return traffic doesn’t just automatically get allowed.  We need to say outbound TCP traffic is allowed, ports 1024-65535—that big range to make sure we’re covering all possible ephemeral ports from the various devices.  And here, the traffic is going TO the web subnet CIDR.</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And then finally, on the web subnet NACL, we need an inbound rule to allow that traffic on ports 1024-65535 from the database subnet CIDR.</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So as you can see, you need to be very specific and careful about setting up the </a:t>
            </a:r>
            <a:r>
              <a:rPr lang="en-US" b="0" i="0" dirty="0" err="1">
                <a:solidFill>
                  <a:srgbClr val="16191F"/>
                </a:solidFill>
                <a:effectLst/>
                <a:latin typeface="Amazon Ember" panose="020B0603020204020204"/>
              </a:rPr>
              <a:t>NACLs</a:t>
            </a:r>
            <a:r>
              <a:rPr lang="en-US" b="0" i="0" dirty="0">
                <a:solidFill>
                  <a:srgbClr val="16191F"/>
                </a:solidFill>
                <a:effectLst/>
                <a:latin typeface="Amazon Ember" panose="020B0603020204020204"/>
              </a:rPr>
              <a:t> to get them just right.</a:t>
            </a:r>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67423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m6-15 = “DEMO: Working with Network Access Control Lists (</a:t>
            </a:r>
            <a:r>
              <a:rPr lang="en-US" b="1" dirty="0" err="1"/>
              <a:t>NACLs</a:t>
            </a:r>
            <a:r>
              <a:rPr lang="en-US" b="1" dirty="0"/>
              <a:t>)”</a:t>
            </a:r>
          </a:p>
          <a:p>
            <a:endParaRPr lang="en-US" dirty="0"/>
          </a:p>
          <a:p>
            <a:r>
              <a:rPr lang="en-US" dirty="0"/>
              <a:t>In this demo, we’ll take a look at how to modify rules on our NACL and then see the effect it has with being able to connect to instances.</a:t>
            </a:r>
          </a:p>
          <a:p>
            <a:endParaRPr lang="en-US" dirty="0"/>
          </a:p>
          <a:p>
            <a:r>
              <a:rPr lang="en-US" b="1" dirty="0" err="1"/>
              <a:t>VPC</a:t>
            </a:r>
            <a:r>
              <a:rPr lang="en-US" b="1" dirty="0" err="1">
                <a:sym typeface="Wingdings" panose="05000000000000000000" pitchFamily="2" charset="2"/>
              </a:rPr>
              <a:t>Network</a:t>
            </a:r>
            <a:r>
              <a:rPr lang="en-US" b="1" dirty="0">
                <a:sym typeface="Wingdings" panose="05000000000000000000" pitchFamily="2" charset="2"/>
              </a:rPr>
              <a:t> ACLs</a:t>
            </a:r>
          </a:p>
          <a:p>
            <a:endParaRPr lang="en-US" dirty="0">
              <a:sym typeface="Wingdings" panose="05000000000000000000" pitchFamily="2" charset="2"/>
            </a:endParaRPr>
          </a:p>
          <a:p>
            <a:r>
              <a:rPr lang="en-US" dirty="0">
                <a:sym typeface="Wingdings" panose="05000000000000000000" pitchFamily="2" charset="2"/>
              </a:rPr>
              <a:t>When we created these subnets (2), the Default NACL was automatically associated with them.  And you’ll remember the rules that you’ll find in the default (</a:t>
            </a:r>
            <a:r>
              <a:rPr lang="en-US" b="1" dirty="0">
                <a:sym typeface="Wingdings" panose="05000000000000000000" pitchFamily="2" charset="2"/>
              </a:rPr>
              <a:t>show inbound and outbound</a:t>
            </a:r>
            <a:r>
              <a:rPr lang="en-US" dirty="0">
                <a:sym typeface="Wingdings" panose="05000000000000000000" pitchFamily="2" charset="2"/>
              </a:rPr>
              <a:t>), allowing all traffic.</a:t>
            </a:r>
          </a:p>
          <a:p>
            <a:endParaRPr lang="en-US" dirty="0">
              <a:sym typeface="Wingdings" panose="05000000000000000000" pitchFamily="2" charset="2"/>
            </a:endParaRPr>
          </a:p>
          <a:p>
            <a:r>
              <a:rPr lang="en-US" dirty="0">
                <a:sym typeface="Wingdings" panose="05000000000000000000" pitchFamily="2" charset="2"/>
              </a:rPr>
              <a:t>If we go find our instance that lives in the PublicSubnet2 (should be my-public-instance), we should be able to SSH into it, no problem, because traffic is allowed on Port 22 and all other ports through the NACL.  AND traffic is allowed on Port 22 through the security group too (</a:t>
            </a:r>
            <a:r>
              <a:rPr lang="en-US" b="1" dirty="0">
                <a:sym typeface="Wingdings" panose="05000000000000000000" pitchFamily="2" charset="2"/>
              </a:rPr>
              <a:t>show this</a:t>
            </a:r>
            <a:r>
              <a:rPr lang="en-US" dirty="0">
                <a:sym typeface="Wingdings" panose="05000000000000000000" pitchFamily="2" charset="2"/>
              </a:rPr>
              <a:t>) so the two different layers.  But here we’re working with the NACL.  </a:t>
            </a:r>
            <a:r>
              <a:rPr lang="en-US" b="1" dirty="0">
                <a:sym typeface="Wingdings" panose="05000000000000000000" pitchFamily="2" charset="2"/>
              </a:rPr>
              <a:t>Connect via Instance Connect, and this works just fine.</a:t>
            </a:r>
          </a:p>
          <a:p>
            <a:endParaRPr lang="en-US" dirty="0">
              <a:sym typeface="Wingdings" panose="05000000000000000000" pitchFamily="2" charset="2"/>
            </a:endParaRPr>
          </a:p>
          <a:p>
            <a:r>
              <a:rPr lang="en-US" dirty="0">
                <a:sym typeface="Wingdings" panose="05000000000000000000" pitchFamily="2" charset="2"/>
              </a:rPr>
              <a:t>Edit NACL inbound rules (</a:t>
            </a:r>
            <a:r>
              <a:rPr lang="en-US" b="1" dirty="0">
                <a:sym typeface="Wingdings" panose="05000000000000000000" pitchFamily="2" charset="2"/>
              </a:rPr>
              <a:t>add new one</a:t>
            </a:r>
            <a:r>
              <a:rPr lang="en-US" dirty="0">
                <a:sym typeface="Wingdings" panose="05000000000000000000" pitchFamily="2" charset="2"/>
              </a:rPr>
              <a:t>)</a:t>
            </a:r>
          </a:p>
          <a:p>
            <a:r>
              <a:rPr lang="en-US" dirty="0">
                <a:sym typeface="Wingdings" panose="05000000000000000000" pitchFamily="2" charset="2"/>
              </a:rPr>
              <a:t>	Rule #: 90</a:t>
            </a:r>
          </a:p>
          <a:p>
            <a:r>
              <a:rPr lang="en-US" dirty="0">
                <a:sym typeface="Wingdings" panose="05000000000000000000" pitchFamily="2" charset="2"/>
              </a:rPr>
              <a:t>	Type: SSH</a:t>
            </a:r>
          </a:p>
          <a:p>
            <a:r>
              <a:rPr lang="en-US" dirty="0">
                <a:sym typeface="Wingdings" panose="05000000000000000000" pitchFamily="2" charset="2"/>
              </a:rPr>
              <a:t>	Source: 0.0.0.0/0</a:t>
            </a:r>
          </a:p>
          <a:p>
            <a:r>
              <a:rPr lang="en-US" dirty="0">
                <a:sym typeface="Wingdings" panose="05000000000000000000" pitchFamily="2" charset="2"/>
              </a:rPr>
              <a:t>	Deny</a:t>
            </a:r>
          </a:p>
          <a:p>
            <a:r>
              <a:rPr lang="en-US" dirty="0">
                <a:sym typeface="Wingdings" panose="05000000000000000000" pitchFamily="2" charset="2"/>
              </a:rPr>
              <a:t>	</a:t>
            </a:r>
            <a:r>
              <a:rPr lang="en-US" b="1" dirty="0">
                <a:sym typeface="Wingdings" panose="05000000000000000000" pitchFamily="2" charset="2"/>
              </a:rPr>
              <a:t>Save</a:t>
            </a:r>
          </a:p>
          <a:p>
            <a:endParaRPr lang="en-US" dirty="0">
              <a:sym typeface="Wingdings" panose="05000000000000000000" pitchFamily="2" charset="2"/>
            </a:endParaRPr>
          </a:p>
          <a:p>
            <a:r>
              <a:rPr lang="en-US" dirty="0">
                <a:sym typeface="Wingdings" panose="05000000000000000000" pitchFamily="2" charset="2"/>
              </a:rPr>
              <a:t>	Updates happen pretty instantaneously, so no need to wait for things to propagate.</a:t>
            </a:r>
          </a:p>
          <a:p>
            <a:endParaRPr lang="en-US" dirty="0">
              <a:sym typeface="Wingdings" panose="05000000000000000000" pitchFamily="2" charset="2"/>
            </a:endParaRPr>
          </a:p>
          <a:p>
            <a:r>
              <a:rPr lang="en-US" dirty="0">
                <a:sym typeface="Wingdings" panose="05000000000000000000" pitchFamily="2" charset="2"/>
              </a:rPr>
              <a:t>Show that </a:t>
            </a:r>
            <a:r>
              <a:rPr lang="en-US" b="1" dirty="0">
                <a:sym typeface="Wingdings" panose="05000000000000000000" pitchFamily="2" charset="2"/>
              </a:rPr>
              <a:t>connection in Instance Connect no longer working </a:t>
            </a:r>
            <a:r>
              <a:rPr lang="en-US" dirty="0">
                <a:sym typeface="Wingdings" panose="05000000000000000000" pitchFamily="2" charset="2"/>
              </a:rPr>
              <a:t>(will freeze).  If you </a:t>
            </a:r>
            <a:r>
              <a:rPr lang="en-US" b="1" dirty="0">
                <a:sym typeface="Wingdings" panose="05000000000000000000" pitchFamily="2" charset="2"/>
              </a:rPr>
              <a:t>refresh</a:t>
            </a:r>
            <a:r>
              <a:rPr lang="en-US" dirty="0">
                <a:sym typeface="Wingdings" panose="05000000000000000000" pitchFamily="2" charset="2"/>
              </a:rPr>
              <a:t>, it will try to re-establish the connection, you’ll see you get an error.  And remember, the security group still says that SSH will work, but the NACL sits outside of that, at the subnet level, and we’re getting denied there.</a:t>
            </a:r>
          </a:p>
          <a:p>
            <a:endParaRPr lang="en-US" dirty="0">
              <a:sym typeface="Wingdings" panose="05000000000000000000" pitchFamily="2" charset="2"/>
            </a:endParaRPr>
          </a:p>
          <a:p>
            <a:r>
              <a:rPr lang="en-US" dirty="0">
                <a:sym typeface="Wingdings" panose="05000000000000000000" pitchFamily="2" charset="2"/>
              </a:rPr>
              <a:t>Now, just to reiterate the importance of the order of the rules, if we </a:t>
            </a:r>
            <a:r>
              <a:rPr lang="en-US" b="1" dirty="0">
                <a:sym typeface="Wingdings" panose="05000000000000000000" pitchFamily="2" charset="2"/>
              </a:rPr>
              <a:t>change our rule from #90 to, say, #110 (do this)</a:t>
            </a:r>
            <a:r>
              <a:rPr lang="en-US" dirty="0">
                <a:sym typeface="Wingdings" panose="05000000000000000000" pitchFamily="2" charset="2"/>
              </a:rPr>
              <a:t>, then rule 100 will allow all traffic, so there’s nothing left by the time we get to rule 110, and so SSH won’t be denied.  I should be able to </a:t>
            </a:r>
            <a:r>
              <a:rPr lang="en-US" b="1" dirty="0">
                <a:sym typeface="Wingdings" panose="05000000000000000000" pitchFamily="2" charset="2"/>
              </a:rPr>
              <a:t>SSH in again (show this in Instance Connect</a:t>
            </a:r>
            <a:r>
              <a:rPr lang="en-US" dirty="0">
                <a:sym typeface="Wingdings" panose="05000000000000000000" pitchFamily="2" charset="2"/>
              </a:rPr>
              <a:t>).</a:t>
            </a:r>
          </a:p>
          <a:p>
            <a:endParaRPr lang="en-US" dirty="0">
              <a:sym typeface="Wingdings" panose="05000000000000000000" pitchFamily="2" charset="2"/>
            </a:endParaRPr>
          </a:p>
          <a:p>
            <a:r>
              <a:rPr lang="en-US" b="1" dirty="0">
                <a:sym typeface="Wingdings" panose="05000000000000000000" pitchFamily="2" charset="2"/>
              </a:rPr>
              <a:t>Delete the new rule (now 110)</a:t>
            </a:r>
            <a:endParaRPr lang="en-US" dirty="0">
              <a:sym typeface="Wingdings" panose="05000000000000000000" pitchFamily="2" charset="2"/>
            </a:endParaRPr>
          </a:p>
          <a:p>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8699693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m6-16 </a:t>
            </a:r>
            <a:r>
              <a:rPr lang="en-US" sz="1200" b="1" dirty="0"/>
              <a:t>= “Network Access Control Lists (</a:t>
            </a:r>
            <a:r>
              <a:rPr lang="en-US" sz="1200" b="1" dirty="0" err="1"/>
              <a:t>NACLs</a:t>
            </a:r>
            <a:r>
              <a:rPr lang="en-US" sz="1200" b="1" dirty="0"/>
              <a:t>) vs. Security Groups</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now that we understand more of the details of </a:t>
            </a:r>
            <a:r>
              <a:rPr lang="en-US" dirty="0" err="1"/>
              <a:t>NACLs</a:t>
            </a:r>
            <a:r>
              <a:rPr lang="en-US" dirty="0"/>
              <a:t> and security groups, I wanted to do a quick comparison slide between the two because seeing them side-by-side I think helps.  And these concepts can definitely come up on the exam.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b="1" dirty="0"/>
              <a:t>click</a:t>
            </a:r>
            <a:r>
              <a:rPr lang="en-US" dirty="0"/>
              <a:t>) network ACL is a firewall that controls traffic in and out of a subnet, (</a:t>
            </a:r>
            <a:r>
              <a:rPr lang="en-US" b="1" dirty="0"/>
              <a:t>click</a:t>
            </a:r>
            <a:r>
              <a:rPr lang="en-US" dirty="0"/>
              <a:t>) and it’s attached to the subnet.  So you’ll see that there in the diagram.  It has (</a:t>
            </a:r>
            <a:r>
              <a:rPr lang="en-US" b="1" dirty="0"/>
              <a:t>click</a:t>
            </a:r>
            <a:r>
              <a:rPr lang="en-US" dirty="0"/>
              <a:t>) rules for allow and deny, and we said a common use case is to deny traffic from a particular IP address, say a known hacker.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rules can include IP addresses/CIDRs only.  In other words, you can’t allow or deny traffic from another NACL.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these are stateless, meaning return traffic must be explicitly allowed.  If you have an inbound rule, you’ll need to create a corresponding outbound rule for the full connection to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for Security groups (</a:t>
            </a:r>
            <a:r>
              <a:rPr lang="en-US" b="1" dirty="0"/>
              <a:t>click</a:t>
            </a:r>
            <a:r>
              <a:rPr lang="en-US" dirty="0"/>
              <a:t>), this is a firewall that controls traffic in and out of an EC2 instance, so down a level (</a:t>
            </a:r>
            <a:r>
              <a:rPr lang="en-US" b="1" dirty="0"/>
              <a:t>click</a:t>
            </a:r>
            <a:r>
              <a:rPr lang="en-US" dirty="0"/>
              <a:t>), as you’ll see in the diagram.  Here, you can (</a:t>
            </a:r>
            <a:r>
              <a:rPr lang="en-US" b="1" dirty="0"/>
              <a:t>click</a:t>
            </a:r>
            <a:r>
              <a:rPr lang="en-US" dirty="0"/>
              <a:t>) only make rules for Allow—so allow traffic from other AWS resources, for example.  And here you can include IP addresses/CIDRs AND other security 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security groups are stateful, meaning return traffic is automatically allowed.  If we allowed traffic IN on Port 80, then traffic OUT on Port 80 is automatically okay.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these are the key differences.  If you get questions on the exam about security a subnet, then think network ACL.  And if you get questions about securing an instance, then think security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36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m6-17 </a:t>
            </a:r>
            <a:r>
              <a:rPr lang="en-US" sz="1200" b="1" dirty="0"/>
              <a:t>= “Network Address Translation (NAT) Overview</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talk about network address translation, or NAT.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you need to do something like this.  You have an instance in </a:t>
            </a:r>
            <a:r>
              <a:rPr lang="en-US"/>
              <a:t>a public </a:t>
            </a:r>
            <a:r>
              <a:rPr lang="en-US" dirty="0"/>
              <a:t>subnet (</a:t>
            </a:r>
            <a:r>
              <a:rPr lang="en-US" b="1" dirty="0"/>
              <a:t>click</a:t>
            </a:r>
            <a:r>
              <a:rPr lang="en-US" dirty="0"/>
              <a:t>), and it needs to talk to this server on the internet.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795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say that one subnet has a ROUTE (or route…pronounced a different way) to get to the Internet.  And these are defined in a route table.  If you see that term, the table is just where you add the routes you want.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3323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know this instance has a private IP.  Or more specifically, it has an (</a:t>
            </a:r>
            <a:r>
              <a:rPr lang="en-US" b="1" dirty="0"/>
              <a:t>click</a:t>
            </a:r>
            <a:r>
              <a:rPr lang="en-US" dirty="0"/>
              <a:t>) ENI—Elastic Network Interface—that has a private IP.  And we say we’re going to need a public IP so we can talk to the outside world and they can talk to us back.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might remember that an ENI can have multiple PRIVATE IP addresses.  But for public, how this works is (</a:t>
            </a:r>
            <a:r>
              <a:rPr lang="en-US" b="1" dirty="0"/>
              <a:t>click</a:t>
            </a:r>
            <a:r>
              <a:rPr lang="en-US" dirty="0"/>
              <a:t>), we’re going to associate an Elastic IP with the ENI like shown here, 40.168.236.26.  And as we learned earlier, an Elastic IP is a public fixed or static IP that won’t change.  But when we try to connect to the outside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6351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translation happens at the internet gateway.  And that’s what we mean by network address translation, or NAT.  It’s where the internet gateway maps a public IP address to the </a:t>
            </a:r>
            <a:r>
              <a:rPr lang="en-US" b="0" dirty="0" err="1"/>
              <a:t>ENI’s</a:t>
            </a:r>
            <a:r>
              <a:rPr lang="en-US" b="0" dirty="0"/>
              <a:t> private IP address so communication can happen with the outside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3364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Let’s go through an example that I think will help.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 our instance wants to talk to the outside world.  It makes a request that goes to the Internet Gateway.  (</a:t>
            </a:r>
            <a:r>
              <a:rPr lang="en-US" b="1" dirty="0"/>
              <a:t>click</a:t>
            </a:r>
            <a:r>
              <a:rPr lang="en-US" b="0" dirty="0"/>
              <a:t>) We say the source—the IP we’re coming from—is the private IP, 172.31.6.02, and the destination is NOT the ultimate service out on the Internet, but it’s this Elastic IP, </a:t>
            </a:r>
            <a:r>
              <a:rPr lang="en-US" sz="1200" dirty="0" err="1">
                <a:solidFill>
                  <a:srgbClr val="404040"/>
                </a:solidFill>
                <a:latin typeface="Trebuchet MS" panose="020B0603020202020204"/>
              </a:rPr>
              <a:t>EIP</a:t>
            </a:r>
            <a:r>
              <a:rPr lang="en-US" sz="1200" dirty="0">
                <a:solidFill>
                  <a:srgbClr val="404040"/>
                </a:solidFill>
                <a:latin typeface="Trebuchet MS" panose="020B0603020202020204"/>
              </a:rPr>
              <a:t>: 40.168.236.26.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Trebuchet MS" panose="020B0603020202020204"/>
              </a:rPr>
              <a:t>The internet gateway then does </a:t>
            </a:r>
            <a:r>
              <a:rPr lang="en-US" b="0" dirty="0"/>
              <a:t>(</a:t>
            </a:r>
            <a:r>
              <a:rPr lang="en-US" b="1" dirty="0"/>
              <a:t>click</a:t>
            </a:r>
            <a:r>
              <a:rPr lang="en-US" b="0" dirty="0"/>
              <a:t>)</a:t>
            </a:r>
            <a:r>
              <a:rPr lang="en-US" sz="1200" dirty="0">
                <a:solidFill>
                  <a:srgbClr val="404040"/>
                </a:solidFill>
                <a:latin typeface="Trebuchet MS" panose="020B0603020202020204"/>
              </a:rPr>
              <a:t> the translation and passes the request on to the actual server on the Internet. And here, it’s saying that the source is the public Elastic IP—not the private—and that the destination is the 198.60.240.48, the server on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9521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When the instance makes the request, it’s always coming from the private IP (</a:t>
            </a:r>
            <a:r>
              <a:rPr lang="en-US" b="1" dirty="0"/>
              <a:t>click</a:t>
            </a:r>
            <a:r>
              <a:rPr lang="en-US" b="0" dirty="0"/>
              <a:t>) as the source, but then the internet gateway is effectively rewriting the packet and making it look like it’s (</a:t>
            </a:r>
            <a:r>
              <a:rPr lang="en-US" b="1" dirty="0"/>
              <a:t>click</a:t>
            </a:r>
            <a:r>
              <a:rPr lang="en-US" b="0" dirty="0"/>
              <a:t>) coming from the public 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going back the other direction, the reverse would happen, with the internet gateway doing the translation between public and private.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15688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m6-18 </a:t>
            </a:r>
            <a:r>
              <a:rPr lang="en-US" sz="1200" b="1" dirty="0"/>
              <a:t>= “Network Address Translation (NAT) Devices</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we’ve covered the basics of network address translation that happens at the internet gateway, but there are two other resources in AWS that can perform this function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Those are NAT Gateways and NAT instances, and we’ll hit on each in more detail here in a 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 whole reason for NAT devices to exist is that they allow instances that DON’T have public IPs to get out to the Internet, without letting traffic back IN.  And just to make the distinction clear, with the Internet Gateway NAT functionality, that handles translation for instances that DO have public IPs.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common use cases here would be doing patching or updates or uploading data.  So no reason for the outside world to initiate a connection with you, but you do occasionally need to get out to do something.</a:t>
            </a:r>
          </a:p>
        </p:txBody>
      </p:sp>
      <p:sp>
        <p:nvSpPr>
          <p:cNvPr id="4" name="Slide Number Placeholder 3"/>
          <p:cNvSpPr>
            <a:spLocks noGrp="1"/>
          </p:cNvSpPr>
          <p:nvPr>
            <p:ph type="sldNum" sz="quarter" idx="5"/>
          </p:nvPr>
        </p:nvSpPr>
        <p:spPr/>
        <p:txBody>
          <a:bodyPr/>
          <a:lstStyle/>
          <a:p>
            <a:fld id="{0C252EC1-BBF4-4B78-8366-A02C4FFA1F92}" type="slidenum">
              <a:rPr lang="en-US" smtClean="0"/>
              <a:t>94</a:t>
            </a:fld>
            <a:endParaRPr lang="en-US"/>
          </a:p>
        </p:txBody>
      </p:sp>
    </p:spTree>
    <p:extLst>
      <p:ext uri="{BB962C8B-B14F-4D97-AF65-F5344CB8AC3E}">
        <p14:creationId xmlns:p14="http://schemas.microsoft.com/office/powerpoint/2010/main" val="21504089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device is the NAT Gateway.  This is the recommended approach these days.  This is a managed service that will scale automatically to accommodate bandwidth requirements.</a:t>
            </a:r>
          </a:p>
          <a:p>
            <a:endParaRPr lang="en-US" dirty="0"/>
          </a:p>
          <a:p>
            <a:r>
              <a:rPr lang="en-US" dirty="0"/>
              <a:t>It has to live in a public subnet.</a:t>
            </a:r>
          </a:p>
          <a:p>
            <a:endParaRPr lang="en-US" dirty="0"/>
          </a:p>
          <a:p>
            <a:r>
              <a:rPr lang="en-US" dirty="0"/>
              <a:t>The NAT Gateway itself doesn’t have an ENI attached to it, so security groups don’t apply here.  But you can still secure it by using Network ACLs at the subnet level.</a:t>
            </a:r>
          </a:p>
          <a:p>
            <a:endParaRPr lang="en-US" dirty="0"/>
          </a:p>
          <a:p>
            <a:r>
              <a:rPr lang="en-US" dirty="0"/>
              <a:t>This does also require an Internet Gateway.  So just a NAT Gateway by itself won’t get you to the internet.  You need an Internet Gateway and then routes from the private subnet to the NAT Gateway and then to the Internet Gateway.  We’ll see a diagram here in a second.</a:t>
            </a:r>
          </a:p>
          <a:p>
            <a:endParaRPr lang="en-US" dirty="0"/>
          </a:p>
          <a:p>
            <a:r>
              <a:rPr lang="en-US" dirty="0"/>
              <a:t>And lastly, a NAT Gateway is tied to just a single Availability Zone, so by default, not highly available.  For redundancy, you’ll want to create additional NAT Gateways in other </a:t>
            </a:r>
            <a:r>
              <a:rPr lang="en-US" dirty="0" err="1"/>
              <a:t>AZs</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95</a:t>
            </a:fld>
            <a:endParaRPr lang="en-US"/>
          </a:p>
        </p:txBody>
      </p:sp>
    </p:spTree>
    <p:extLst>
      <p:ext uri="{BB962C8B-B14F-4D97-AF65-F5344CB8AC3E}">
        <p14:creationId xmlns:p14="http://schemas.microsoft.com/office/powerpoint/2010/main" val="39487257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91F"/>
                </a:solidFill>
                <a:effectLst/>
                <a:latin typeface="Amazon Ember" panose="020B0603020204020204"/>
              </a:rPr>
              <a:t>So a scenario like this.  You have an instance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in a private subnet that needs to get out to the internet to retrieve some updates, let’s say.  You don’t want the outside world getting in, but YOU need to get out for certain things.</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That’s where the NAT Gateway comes in.  You have a public subnet up there on top, and we know it’s public because it has a route to the Internet Gateway already.</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You’d create the NAT Gateway IN that public subnet,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add a route from your private instance to it, and then add (</a:t>
            </a:r>
            <a:r>
              <a:rPr lang="en-US" b="1" i="0" dirty="0">
                <a:solidFill>
                  <a:srgbClr val="16191F"/>
                </a:solidFill>
                <a:effectLst/>
                <a:latin typeface="Amazon Ember" panose="020B0603020204020204"/>
              </a:rPr>
              <a:t>click</a:t>
            </a:r>
            <a:r>
              <a:rPr lang="en-US" b="0" i="0" dirty="0">
                <a:solidFill>
                  <a:srgbClr val="16191F"/>
                </a:solidFill>
                <a:effectLst/>
                <a:latin typeface="Amazon Ember" panose="020B0603020204020204"/>
              </a:rPr>
              <a:t>) a route from the NAT Gateway to the Internet Gateway.</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And this is how you enable internet access for your resources in a private subnet.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32411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second type of NAT device is the NAT instance.  This is an older technology, and support for it officially ended at the end of 2020, but just in case it comes up on the exam, I wanted to cover the basics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is a preconfigured Linux-based AMI—in other words, a “regular” EC2 instance that you’d spin up like any others, and it’s going to do the translation we’ve been talking about, between private IPs and public.  This one DOES have an ENI, which means you need to assign it a public IP address, and you also have to set up a security group for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one DOESN’T scale automatically, so you’ll need to monitor how things are going and potentially bump up or down the size of the instance.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there’s something called a source/destination check that you’ll need to disable so that it can receive traffic that’s addressed to an IP address other than its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On the exam, if you get questions about using NAT instances or NAT gateways, the answer will almost certainly be NAT gateways as, again, these are on the way out and not supported anymore.</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97</a:t>
            </a:fld>
            <a:endParaRPr lang="en-US"/>
          </a:p>
        </p:txBody>
      </p:sp>
    </p:spTree>
    <p:extLst>
      <p:ext uri="{BB962C8B-B14F-4D97-AF65-F5344CB8AC3E}">
        <p14:creationId xmlns:p14="http://schemas.microsoft.com/office/powerpoint/2010/main" val="22780616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m6-19 </a:t>
            </a:r>
            <a:r>
              <a:rPr lang="en-US" sz="1200" b="1" dirty="0"/>
              <a:t>= “Bastion Hosts Overview</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talk about our next concept of a bastion host, sometimes called a jump host, and you’ll understand why here shortly.</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98</a:t>
            </a:fld>
            <a:endParaRPr lang="en-US"/>
          </a:p>
        </p:txBody>
      </p:sp>
    </p:spTree>
    <p:extLst>
      <p:ext uri="{BB962C8B-B14F-4D97-AF65-F5344CB8AC3E}">
        <p14:creationId xmlns:p14="http://schemas.microsoft.com/office/powerpoint/2010/main" val="16464511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the scenario.  We have an EC2 instance in a private subnet, and we need to SSH into it.  How do you do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can’t connect that instance, or that subnet, to an internet gateway and open it up that way because that would basically make the subnet a public subnet.  And the whole point of having a private subnet is to keep it private, to make it inaccessible from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3223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j-lt"/>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j-lt"/>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39387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portant_Mess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485372"/>
            <a:ext cx="2743200" cy="365125"/>
          </a:xfrm>
          <a:prstGeom prst="rect">
            <a:avLst/>
          </a:prstGeom>
        </p:spPr>
        <p:txBody>
          <a:bodyPr/>
          <a:lstStyle/>
          <a:p>
            <a:fld id="{03D0250E-CFF9-4C1A-BF0C-633242DFED8E}" type="slidenum">
              <a:rPr lang="en-GB" smtClean="0"/>
              <a:t>‹#›</a:t>
            </a:fld>
            <a:endParaRPr lang="en-GB"/>
          </a:p>
        </p:txBody>
      </p:sp>
      <p:sp>
        <p:nvSpPr>
          <p:cNvPr id="5" name="Text Placeholder 4"/>
          <p:cNvSpPr>
            <a:spLocks noGrp="1"/>
          </p:cNvSpPr>
          <p:nvPr>
            <p:ph type="body" sz="quarter" idx="13"/>
          </p:nvPr>
        </p:nvSpPr>
        <p:spPr>
          <a:xfrm>
            <a:off x="2347384" y="2372342"/>
            <a:ext cx="7516283" cy="2116888"/>
          </a:xfrm>
        </p:spPr>
        <p:txBody>
          <a:bodyPr anchor="ctr" anchorCtr="0">
            <a:normAutofit/>
          </a:bodyPr>
          <a:lstStyle>
            <a:lvl1pPr marL="0" indent="0" algn="ctr">
              <a:buNone/>
              <a:defRPr sz="3601"/>
            </a:lvl1pPr>
          </a:lstStyle>
          <a:p>
            <a:pPr lvl="0"/>
            <a:r>
              <a:rPr lang="en-US" dirty="0"/>
              <a:t>Click to edit Master text styles</a:t>
            </a:r>
          </a:p>
        </p:txBody>
      </p:sp>
    </p:spTree>
    <p:extLst>
      <p:ext uri="{BB962C8B-B14F-4D97-AF65-F5344CB8AC3E}">
        <p14:creationId xmlns:p14="http://schemas.microsoft.com/office/powerpoint/2010/main" val="184188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6.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689" r:id="rId2"/>
    <p:sldLayoutId id="214748370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684" r:id="rId4"/>
    <p:sldLayoutId id="2147483701" r:id="rId5"/>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notesSlide" Target="../notesSlides/notesSlide11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11.png"/><Relationship Id="rId4" Type="http://schemas.openxmlformats.org/officeDocument/2006/relationships/image" Target="../media/image10.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1.png"/><Relationship Id="rId4" Type="http://schemas.openxmlformats.org/officeDocument/2006/relationships/image" Target="../media/image8.png"/><Relationship Id="rId9" Type="http://schemas.openxmlformats.org/officeDocument/2006/relationships/image" Target="../media/image25.png"/></Relationships>
</file>

<file path=ppt/slides/_rels/slide1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1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25.png"/></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40.png"/></Relationships>
</file>

<file path=ppt/slides/_rels/slide1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21.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40.png"/></Relationships>
</file>

<file path=ppt/slides/_rels/slide1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22.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40.png"/></Relationships>
</file>

<file path=ppt/slides/_rels/slide1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2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40.png"/></Relationships>
</file>

<file path=ppt/slides/_rels/slide1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2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2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2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1.png"/></Relationships>
</file>

<file path=ppt/slides/_rels/slide1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notesSlide" Target="../notesSlides/notesSlide128.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7.png"/><Relationship Id="rId5" Type="http://schemas.openxmlformats.org/officeDocument/2006/relationships/image" Target="../media/image10.png"/><Relationship Id="rId10"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41.png"/></Relationships>
</file>

<file path=ppt/slides/_rels/slide1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1.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27.png"/></Relationships>
</file>

<file path=ppt/slides/_rels/slide1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1.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6.png"/></Relationships>
</file>

<file path=ppt/slides/_rels/slide6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0.png"/></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11.png"/><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7.png"/></Relationships>
</file>

<file path=ppt/slides/_rels/slide9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7.png"/></Relationships>
</file>

<file path=ppt/slides/_rels/slide9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7.png"/></Relationships>
</file>

<file path=ppt/slides/_rels/slide9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7.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25.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Networking</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ircuit&#10;&#10;Description automatically generated">
            <a:extLst>
              <a:ext uri="{FF2B5EF4-FFF2-40B4-BE49-F238E27FC236}">
                <a16:creationId xmlns:a16="http://schemas.microsoft.com/office/drawing/2014/main" id="{38734261-3266-4576-AD84-F50120318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1033" cy="6858000"/>
          </a:xfrm>
          <a:prstGeom prst="rect">
            <a:avLst/>
          </a:prstGeom>
        </p:spPr>
      </p:pic>
      <p:sp>
        <p:nvSpPr>
          <p:cNvPr id="7" name="Isosceles Triangle 6">
            <a:extLst>
              <a:ext uri="{FF2B5EF4-FFF2-40B4-BE49-F238E27FC236}">
                <a16:creationId xmlns:a16="http://schemas.microsoft.com/office/drawing/2014/main" id="{C48C36CA-B9F4-431B-8662-432FDD2FA0D7}"/>
              </a:ext>
            </a:extLst>
          </p:cNvPr>
          <p:cNvSpPr/>
          <p:nvPr/>
        </p:nvSpPr>
        <p:spPr>
          <a:xfrm rot="18749692">
            <a:off x="-631653" y="209069"/>
            <a:ext cx="1978056" cy="1110345"/>
          </a:xfrm>
          <a:prstGeom prst="triangle">
            <a:avLst/>
          </a:prstGeom>
          <a:solidFill>
            <a:srgbClr val="248814"/>
          </a:solidFill>
          <a:ln w="2540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9" name="Straight Connector 8">
            <a:extLst>
              <a:ext uri="{FF2B5EF4-FFF2-40B4-BE49-F238E27FC236}">
                <a16:creationId xmlns:a16="http://schemas.microsoft.com/office/drawing/2014/main" id="{44B15812-A3AC-4FAD-9E90-1860786954B0}"/>
              </a:ext>
            </a:extLst>
          </p:cNvPr>
          <p:cNvCxnSpPr>
            <a:cxnSpLocks/>
          </p:cNvCxnSpPr>
          <p:nvPr/>
        </p:nvCxnSpPr>
        <p:spPr>
          <a:xfrm>
            <a:off x="150607" y="1473798"/>
            <a:ext cx="0" cy="5384202"/>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2045EAF-09C2-451C-BE72-5580B9FC91A6}"/>
              </a:ext>
            </a:extLst>
          </p:cNvPr>
          <p:cNvCxnSpPr>
            <a:cxnSpLocks/>
          </p:cNvCxnSpPr>
          <p:nvPr/>
        </p:nvCxnSpPr>
        <p:spPr>
          <a:xfrm>
            <a:off x="12039600" y="0"/>
            <a:ext cx="0" cy="685800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88F83710-3AA7-4EA7-93D3-608B5A0E643C}"/>
              </a:ext>
            </a:extLst>
          </p:cNvPr>
          <p:cNvCxnSpPr>
            <a:cxnSpLocks/>
          </p:cNvCxnSpPr>
          <p:nvPr/>
        </p:nvCxnSpPr>
        <p:spPr>
          <a:xfrm>
            <a:off x="0" y="6665258"/>
            <a:ext cx="12211032"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258C30AA-0879-4A2A-9589-55C45399480F}"/>
              </a:ext>
            </a:extLst>
          </p:cNvPr>
          <p:cNvCxnSpPr>
            <a:cxnSpLocks/>
          </p:cNvCxnSpPr>
          <p:nvPr/>
        </p:nvCxnSpPr>
        <p:spPr>
          <a:xfrm>
            <a:off x="-19032" y="192741"/>
            <a:ext cx="5516190"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F1379AAB-8BC2-41D2-AFEE-2A282F71C446}"/>
              </a:ext>
            </a:extLst>
          </p:cNvPr>
          <p:cNvCxnSpPr>
            <a:cxnSpLocks/>
          </p:cNvCxnSpPr>
          <p:nvPr/>
        </p:nvCxnSpPr>
        <p:spPr>
          <a:xfrm>
            <a:off x="6970955" y="182880"/>
            <a:ext cx="5240077"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A1417D8E-E9FD-4EEA-9A98-61E32D7E8EAD}"/>
              </a:ext>
            </a:extLst>
          </p:cNvPr>
          <p:cNvSpPr txBox="1"/>
          <p:nvPr/>
        </p:nvSpPr>
        <p:spPr>
          <a:xfrm>
            <a:off x="5375239" y="6457890"/>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2" name="TextBox 21">
            <a:extLst>
              <a:ext uri="{FF2B5EF4-FFF2-40B4-BE49-F238E27FC236}">
                <a16:creationId xmlns:a16="http://schemas.microsoft.com/office/drawing/2014/main" id="{A372DFF1-9036-40BD-B1DD-EFB3287A46D7}"/>
              </a:ext>
            </a:extLst>
          </p:cNvPr>
          <p:cNvSpPr txBox="1"/>
          <p:nvPr/>
        </p:nvSpPr>
        <p:spPr>
          <a:xfrm>
            <a:off x="3334876"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3" name="TextBox 22">
            <a:extLst>
              <a:ext uri="{FF2B5EF4-FFF2-40B4-BE49-F238E27FC236}">
                <a16:creationId xmlns:a16="http://schemas.microsoft.com/office/drawing/2014/main" id="{ECA4D1EF-A154-4DCA-879D-A5E563C6ED77}"/>
              </a:ext>
            </a:extLst>
          </p:cNvPr>
          <p:cNvSpPr txBox="1"/>
          <p:nvPr/>
        </p:nvSpPr>
        <p:spPr>
          <a:xfrm>
            <a:off x="7387819"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4" name="TextBox 23">
            <a:extLst>
              <a:ext uri="{FF2B5EF4-FFF2-40B4-BE49-F238E27FC236}">
                <a16:creationId xmlns:a16="http://schemas.microsoft.com/office/drawing/2014/main" id="{10673F7D-247A-46BB-9F05-CD3F03131B3A}"/>
              </a:ext>
            </a:extLst>
          </p:cNvPr>
          <p:cNvSpPr txBox="1"/>
          <p:nvPr/>
        </p:nvSpPr>
        <p:spPr>
          <a:xfrm rot="16200000">
            <a:off x="11318839"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5" name="TextBox 24">
            <a:extLst>
              <a:ext uri="{FF2B5EF4-FFF2-40B4-BE49-F238E27FC236}">
                <a16:creationId xmlns:a16="http://schemas.microsoft.com/office/drawing/2014/main" id="{00398A88-C7FD-459D-ACD0-23CFB804B9C8}"/>
              </a:ext>
            </a:extLst>
          </p:cNvPr>
          <p:cNvSpPr txBox="1"/>
          <p:nvPr/>
        </p:nvSpPr>
        <p:spPr>
          <a:xfrm rot="16200000">
            <a:off x="-582723"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14" name="Rectangle 13">
            <a:extLst>
              <a:ext uri="{FF2B5EF4-FFF2-40B4-BE49-F238E27FC236}">
                <a16:creationId xmlns:a16="http://schemas.microsoft.com/office/drawing/2014/main" id="{EFF342FB-4031-4A5A-8684-6943E286F6CD}"/>
              </a:ext>
            </a:extLst>
          </p:cNvPr>
          <p:cNvSpPr/>
          <p:nvPr/>
        </p:nvSpPr>
        <p:spPr>
          <a:xfrm>
            <a:off x="574543" y="637934"/>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5" name="Rectangle 14">
            <a:extLst>
              <a:ext uri="{FF2B5EF4-FFF2-40B4-BE49-F238E27FC236}">
                <a16:creationId xmlns:a16="http://schemas.microsoft.com/office/drawing/2014/main" id="{018F58C1-EB5C-4472-85AE-7A5C07321D3F}"/>
              </a:ext>
            </a:extLst>
          </p:cNvPr>
          <p:cNvSpPr/>
          <p:nvPr/>
        </p:nvSpPr>
        <p:spPr>
          <a:xfrm>
            <a:off x="6351397" y="638189"/>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A829"/>
                </a:solidFill>
                <a:effectLst/>
                <a:uLnTx/>
                <a:uFillTx/>
                <a:latin typeface="Trebuchet MS" panose="020B0603020202020204"/>
                <a:ea typeface="+mn-ea"/>
                <a:cs typeface="Arial" panose="020B0604020202020204" pitchFamily="34" charset="0"/>
              </a:rPr>
              <a:t>PUBLIC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6" name="TextBox 15">
            <a:extLst>
              <a:ext uri="{FF2B5EF4-FFF2-40B4-BE49-F238E27FC236}">
                <a16:creationId xmlns:a16="http://schemas.microsoft.com/office/drawing/2014/main" id="{862930F8-6213-4C08-9DBF-F85A39791C8B}"/>
              </a:ext>
            </a:extLst>
          </p:cNvPr>
          <p:cNvSpPr txBox="1"/>
          <p:nvPr/>
        </p:nvSpPr>
        <p:spPr>
          <a:xfrm>
            <a:off x="4838415" y="225869"/>
            <a:ext cx="2377972" cy="369332"/>
          </a:xfrm>
          <a:prstGeom prst="rect">
            <a:avLst/>
          </a:prstGeom>
          <a:solidFill>
            <a:srgbClr val="4D27AA"/>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Internet Gateway</a:t>
            </a:r>
          </a:p>
        </p:txBody>
      </p:sp>
      <p:pic>
        <p:nvPicPr>
          <p:cNvPr id="18" name="Graphic 10">
            <a:extLst>
              <a:ext uri="{FF2B5EF4-FFF2-40B4-BE49-F238E27FC236}">
                <a16:creationId xmlns:a16="http://schemas.microsoft.com/office/drawing/2014/main" id="{E939D962-684F-4808-B0B3-4F2E3B6C8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414" y="224163"/>
            <a:ext cx="365760" cy="365760"/>
          </a:xfrm>
          <a:prstGeom prst="rect">
            <a:avLst/>
          </a:prstGeom>
          <a:solidFill>
            <a:schemeClr val="bg1"/>
          </a:solidFill>
          <a:ln>
            <a:noFill/>
          </a:ln>
        </p:spPr>
      </p:pic>
      <p:sp>
        <p:nvSpPr>
          <p:cNvPr id="2" name="Arrow: Bent-Up 1">
            <a:extLst>
              <a:ext uri="{FF2B5EF4-FFF2-40B4-BE49-F238E27FC236}">
                <a16:creationId xmlns:a16="http://schemas.microsoft.com/office/drawing/2014/main" id="{66CF59CF-12A3-AD28-8BB4-217A2015021D}"/>
              </a:ext>
            </a:extLst>
          </p:cNvPr>
          <p:cNvSpPr/>
          <p:nvPr/>
        </p:nvSpPr>
        <p:spPr>
          <a:xfrm flipH="1">
            <a:off x="5903833" y="657486"/>
            <a:ext cx="850159" cy="3352811"/>
          </a:xfrm>
          <a:prstGeom prst="bentUp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6" name="TextBox 25">
            <a:extLst>
              <a:ext uri="{FF2B5EF4-FFF2-40B4-BE49-F238E27FC236}">
                <a16:creationId xmlns:a16="http://schemas.microsoft.com/office/drawing/2014/main" id="{CE029179-7403-42AC-BA4D-E3D62AA9690D}"/>
              </a:ext>
            </a:extLst>
          </p:cNvPr>
          <p:cNvSpPr txBox="1"/>
          <p:nvPr/>
        </p:nvSpPr>
        <p:spPr>
          <a:xfrm rot="16200000">
            <a:off x="5374116" y="2254466"/>
            <a:ext cx="1441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rebuchet MS" panose="020B0603020202020204"/>
                <a:ea typeface="+mn-ea"/>
                <a:cs typeface="+mn-cs"/>
              </a:rPr>
              <a:t>Route</a:t>
            </a:r>
          </a:p>
        </p:txBody>
      </p:sp>
    </p:spTree>
    <p:extLst>
      <p:ext uri="{BB962C8B-B14F-4D97-AF65-F5344CB8AC3E}">
        <p14:creationId xmlns:p14="http://schemas.microsoft.com/office/powerpoint/2010/main" val="4867991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Bastion Host</a:t>
            </a:r>
          </a:p>
        </p:txBody>
      </p:sp>
      <p:sp>
        <p:nvSpPr>
          <p:cNvPr id="50" name="Rectangle 49">
            <a:extLst>
              <a:ext uri="{FF2B5EF4-FFF2-40B4-BE49-F238E27FC236}">
                <a16:creationId xmlns:a16="http://schemas.microsoft.com/office/drawing/2014/main" id="{89281C3A-61F6-B988-3E46-BE7C21D53018}"/>
              </a:ext>
            </a:extLst>
          </p:cNvPr>
          <p:cNvSpPr/>
          <p:nvPr/>
        </p:nvSpPr>
        <p:spPr>
          <a:xfrm flipH="1">
            <a:off x="1866752" y="3487321"/>
            <a:ext cx="8458495" cy="279981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51" name="Graphic 13">
            <a:extLst>
              <a:ext uri="{FF2B5EF4-FFF2-40B4-BE49-F238E27FC236}">
                <a16:creationId xmlns:a16="http://schemas.microsoft.com/office/drawing/2014/main" id="{64B8D45E-2500-4F12-4FD0-32232C038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092" y="3487320"/>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B6D0BFE9-D289-7A5C-AAF4-11A335EE2945}"/>
              </a:ext>
            </a:extLst>
          </p:cNvPr>
          <p:cNvSpPr txBox="1"/>
          <p:nvPr/>
        </p:nvSpPr>
        <p:spPr>
          <a:xfrm>
            <a:off x="2265609" y="3505228"/>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53" name="Rectangle 52">
            <a:extLst>
              <a:ext uri="{FF2B5EF4-FFF2-40B4-BE49-F238E27FC236}">
                <a16:creationId xmlns:a16="http://schemas.microsoft.com/office/drawing/2014/main" id="{7D7E56E8-8E26-D9E7-FFFD-75B791DC00E4}"/>
              </a:ext>
            </a:extLst>
          </p:cNvPr>
          <p:cNvSpPr/>
          <p:nvPr/>
        </p:nvSpPr>
        <p:spPr>
          <a:xfrm>
            <a:off x="2693057" y="4039176"/>
            <a:ext cx="2834640" cy="201766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54" name="Graphic 34">
            <a:extLst>
              <a:ext uri="{FF2B5EF4-FFF2-40B4-BE49-F238E27FC236}">
                <a16:creationId xmlns:a16="http://schemas.microsoft.com/office/drawing/2014/main" id="{F7303502-0257-540D-505D-76F24CABB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59" y="403727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DC33E9A0-4B7F-35B7-D9C8-D35D07B9BE2C}"/>
              </a:ext>
            </a:extLst>
          </p:cNvPr>
          <p:cNvSpPr/>
          <p:nvPr/>
        </p:nvSpPr>
        <p:spPr>
          <a:xfrm>
            <a:off x="6718549" y="4037823"/>
            <a:ext cx="2834640" cy="201901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57" name="Graphic 35">
            <a:extLst>
              <a:ext uri="{FF2B5EF4-FFF2-40B4-BE49-F238E27FC236}">
                <a16:creationId xmlns:a16="http://schemas.microsoft.com/office/drawing/2014/main" id="{AAFB6F51-519A-4F2F-BED1-72FBA9BAB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549" y="403727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60">
            <a:extLst>
              <a:ext uri="{FF2B5EF4-FFF2-40B4-BE49-F238E27FC236}">
                <a16:creationId xmlns:a16="http://schemas.microsoft.com/office/drawing/2014/main" id="{479C246A-C9BB-6F09-620C-B0B17EDEDE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6318" y="4737781"/>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63B6806F-F796-5F00-C329-3A55767F3787}"/>
              </a:ext>
            </a:extLst>
          </p:cNvPr>
          <p:cNvSpPr txBox="1"/>
          <p:nvPr/>
        </p:nvSpPr>
        <p:spPr>
          <a:xfrm>
            <a:off x="7520809" y="5382829"/>
            <a:ext cx="123011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cxnSp>
        <p:nvCxnSpPr>
          <p:cNvPr id="18" name="Connector: Elbow 17">
            <a:extLst>
              <a:ext uri="{FF2B5EF4-FFF2-40B4-BE49-F238E27FC236}">
                <a16:creationId xmlns:a16="http://schemas.microsoft.com/office/drawing/2014/main" id="{952744EC-F579-25F8-5F96-A40F8084456E}"/>
              </a:ext>
            </a:extLst>
          </p:cNvPr>
          <p:cNvCxnSpPr>
            <a:cxnSpLocks/>
            <a:stCxn id="19" idx="2"/>
            <a:endCxn id="15" idx="0"/>
          </p:cNvCxnSpPr>
          <p:nvPr/>
        </p:nvCxnSpPr>
        <p:spPr>
          <a:xfrm rot="5400000">
            <a:off x="4032093" y="2673873"/>
            <a:ext cx="2091391" cy="2036422"/>
          </a:xfrm>
          <a:prstGeom prst="bentConnector3">
            <a:avLst>
              <a:gd name="adj1" fmla="val 50000"/>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Shape&#10;&#10;Description automatically generated with low confidence">
            <a:extLst>
              <a:ext uri="{FF2B5EF4-FFF2-40B4-BE49-F238E27FC236}">
                <a16:creationId xmlns:a16="http://schemas.microsoft.com/office/drawing/2014/main" id="{5D67825A-BF1A-261E-502F-AB525D0964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2613" y="1859618"/>
            <a:ext cx="786771" cy="786771"/>
          </a:xfrm>
          <a:prstGeom prst="rect">
            <a:avLst/>
          </a:prstGeom>
        </p:spPr>
      </p:pic>
      <p:sp>
        <p:nvSpPr>
          <p:cNvPr id="21" name="TextBox 20">
            <a:extLst>
              <a:ext uri="{FF2B5EF4-FFF2-40B4-BE49-F238E27FC236}">
                <a16:creationId xmlns:a16="http://schemas.microsoft.com/office/drawing/2014/main" id="{4A8447E0-344D-B710-3FEF-F17F772BDF27}"/>
              </a:ext>
            </a:extLst>
          </p:cNvPr>
          <p:cNvSpPr txBox="1"/>
          <p:nvPr/>
        </p:nvSpPr>
        <p:spPr>
          <a:xfrm>
            <a:off x="4982464" y="2875813"/>
            <a:ext cx="2227067"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04040"/>
                </a:solidFill>
                <a:effectLst/>
                <a:uLnTx/>
                <a:uFillTx/>
                <a:latin typeface="Trebuchet MS" panose="020B0603020202020204"/>
                <a:ea typeface="+mn-ea"/>
                <a:cs typeface="+mn-cs"/>
              </a:rPr>
              <a:t>SSH</a:t>
            </a:r>
            <a:endParaRPr kumimoji="0" lang="en-US" sz="12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5" name="Graphic 60">
            <a:extLst>
              <a:ext uri="{FF2B5EF4-FFF2-40B4-BE49-F238E27FC236}">
                <a16:creationId xmlns:a16="http://schemas.microsoft.com/office/drawing/2014/main" id="{17B42907-392C-6D78-47B9-1BE77E406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0026" y="4737780"/>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D0DDCA5B-F659-ED56-F2CF-1517DBAB86C2}"/>
              </a:ext>
            </a:extLst>
          </p:cNvPr>
          <p:cNvSpPr txBox="1"/>
          <p:nvPr/>
        </p:nvSpPr>
        <p:spPr>
          <a:xfrm>
            <a:off x="3274164" y="5382829"/>
            <a:ext cx="15708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 – </a:t>
            </a:r>
            <a:r>
              <a:rPr kumimoji="0" lang="en-US" sz="1400" b="1" i="0" u="none" strike="noStrike" kern="1200" cap="none" spc="0" normalizeH="0" baseline="0" noProof="0" dirty="0">
                <a:ln>
                  <a:noFill/>
                </a:ln>
                <a:solidFill>
                  <a:srgbClr val="404040"/>
                </a:solidFill>
                <a:effectLst/>
                <a:uLnTx/>
                <a:uFillTx/>
                <a:latin typeface="Trebuchet MS" panose="020B0603020202020204"/>
                <a:ea typeface="+mn-ea"/>
                <a:cs typeface="+mn-cs"/>
              </a:rPr>
              <a:t>Bastion Host</a:t>
            </a:r>
            <a:endParaRPr kumimoji="0" lang="en-US" sz="10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cxnSp>
        <p:nvCxnSpPr>
          <p:cNvPr id="20" name="Connector: Elbow 19">
            <a:extLst>
              <a:ext uri="{FF2B5EF4-FFF2-40B4-BE49-F238E27FC236}">
                <a16:creationId xmlns:a16="http://schemas.microsoft.com/office/drawing/2014/main" id="{46275666-7B9B-AE7A-2CF9-B590AF94CE90}"/>
              </a:ext>
            </a:extLst>
          </p:cNvPr>
          <p:cNvCxnSpPr>
            <a:cxnSpLocks/>
            <a:stCxn id="61" idx="1"/>
            <a:endCxn id="15" idx="3"/>
          </p:cNvCxnSpPr>
          <p:nvPr/>
        </p:nvCxnSpPr>
        <p:spPr>
          <a:xfrm rot="10800000">
            <a:off x="4369128" y="5047332"/>
            <a:ext cx="3457190" cy="1"/>
          </a:xfrm>
          <a:prstGeom prst="bentConnector3">
            <a:avLst>
              <a:gd name="adj1" fmla="val 50000"/>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Speech Bubble: Rectangle with Corners Rounded 22">
            <a:extLst>
              <a:ext uri="{FF2B5EF4-FFF2-40B4-BE49-F238E27FC236}">
                <a16:creationId xmlns:a16="http://schemas.microsoft.com/office/drawing/2014/main" id="{AA074E22-DF8C-146E-41A4-3767F533928F}"/>
              </a:ext>
            </a:extLst>
          </p:cNvPr>
          <p:cNvSpPr/>
          <p:nvPr/>
        </p:nvSpPr>
        <p:spPr>
          <a:xfrm>
            <a:off x="343979" y="5254580"/>
            <a:ext cx="2247477" cy="1226210"/>
          </a:xfrm>
          <a:prstGeom prst="wedgeRoundRectCallout">
            <a:avLst>
              <a:gd name="adj1" fmla="val 85925"/>
              <a:gd name="adj2" fmla="val -9803"/>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0">
              <a:defRPr/>
            </a:pPr>
            <a:r>
              <a:rPr lang="en-US" dirty="0">
                <a:solidFill>
                  <a:schemeClr val="bg1"/>
                </a:solidFill>
              </a:rPr>
              <a:t>BASTION: “A projecting part </a:t>
            </a:r>
            <a:br>
              <a:rPr lang="en-US" dirty="0">
                <a:solidFill>
                  <a:schemeClr val="bg1"/>
                </a:solidFill>
              </a:rPr>
            </a:br>
            <a:r>
              <a:rPr lang="en-US" dirty="0">
                <a:solidFill>
                  <a:schemeClr val="bg1"/>
                </a:solidFill>
              </a:rPr>
              <a:t>of a fortification”</a:t>
            </a:r>
          </a:p>
        </p:txBody>
      </p:sp>
    </p:spTree>
    <p:extLst>
      <p:ext uri="{BB962C8B-B14F-4D97-AF65-F5344CB8AC3E}">
        <p14:creationId xmlns:p14="http://schemas.microsoft.com/office/powerpoint/2010/main" val="220302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Bastion Host</a:t>
            </a:r>
          </a:p>
        </p:txBody>
      </p:sp>
      <p:sp>
        <p:nvSpPr>
          <p:cNvPr id="50" name="Rectangle 49">
            <a:extLst>
              <a:ext uri="{FF2B5EF4-FFF2-40B4-BE49-F238E27FC236}">
                <a16:creationId xmlns:a16="http://schemas.microsoft.com/office/drawing/2014/main" id="{89281C3A-61F6-B988-3E46-BE7C21D53018}"/>
              </a:ext>
            </a:extLst>
          </p:cNvPr>
          <p:cNvSpPr/>
          <p:nvPr/>
        </p:nvSpPr>
        <p:spPr>
          <a:xfrm flipH="1">
            <a:off x="1866752" y="3487321"/>
            <a:ext cx="8458495" cy="279981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51" name="Graphic 13">
            <a:extLst>
              <a:ext uri="{FF2B5EF4-FFF2-40B4-BE49-F238E27FC236}">
                <a16:creationId xmlns:a16="http://schemas.microsoft.com/office/drawing/2014/main" id="{64B8D45E-2500-4F12-4FD0-32232C038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092" y="3487320"/>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B6D0BFE9-D289-7A5C-AAF4-11A335EE2945}"/>
              </a:ext>
            </a:extLst>
          </p:cNvPr>
          <p:cNvSpPr txBox="1"/>
          <p:nvPr/>
        </p:nvSpPr>
        <p:spPr>
          <a:xfrm>
            <a:off x="2265609" y="3505228"/>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53" name="Rectangle 52">
            <a:extLst>
              <a:ext uri="{FF2B5EF4-FFF2-40B4-BE49-F238E27FC236}">
                <a16:creationId xmlns:a16="http://schemas.microsoft.com/office/drawing/2014/main" id="{7D7E56E8-8E26-D9E7-FFFD-75B791DC00E4}"/>
              </a:ext>
            </a:extLst>
          </p:cNvPr>
          <p:cNvSpPr/>
          <p:nvPr/>
        </p:nvSpPr>
        <p:spPr>
          <a:xfrm>
            <a:off x="2693057" y="4039176"/>
            <a:ext cx="2834640" cy="201766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54" name="Graphic 34">
            <a:extLst>
              <a:ext uri="{FF2B5EF4-FFF2-40B4-BE49-F238E27FC236}">
                <a16:creationId xmlns:a16="http://schemas.microsoft.com/office/drawing/2014/main" id="{F7303502-0257-540D-505D-76F24CABB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59" y="403727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DC33E9A0-4B7F-35B7-D9C8-D35D07B9BE2C}"/>
              </a:ext>
            </a:extLst>
          </p:cNvPr>
          <p:cNvSpPr/>
          <p:nvPr/>
        </p:nvSpPr>
        <p:spPr>
          <a:xfrm>
            <a:off x="6718549" y="4037823"/>
            <a:ext cx="2834640" cy="201901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57" name="Graphic 35">
            <a:extLst>
              <a:ext uri="{FF2B5EF4-FFF2-40B4-BE49-F238E27FC236}">
                <a16:creationId xmlns:a16="http://schemas.microsoft.com/office/drawing/2014/main" id="{AAFB6F51-519A-4F2F-BED1-72FBA9BAB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549" y="403727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60">
            <a:extLst>
              <a:ext uri="{FF2B5EF4-FFF2-40B4-BE49-F238E27FC236}">
                <a16:creationId xmlns:a16="http://schemas.microsoft.com/office/drawing/2014/main" id="{479C246A-C9BB-6F09-620C-B0B17EDEDE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6318" y="4737781"/>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63B6806F-F796-5F00-C329-3A55767F3787}"/>
              </a:ext>
            </a:extLst>
          </p:cNvPr>
          <p:cNvSpPr txBox="1"/>
          <p:nvPr/>
        </p:nvSpPr>
        <p:spPr>
          <a:xfrm>
            <a:off x="7520809" y="5382829"/>
            <a:ext cx="123011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cxnSp>
        <p:nvCxnSpPr>
          <p:cNvPr id="18" name="Connector: Elbow 17">
            <a:extLst>
              <a:ext uri="{FF2B5EF4-FFF2-40B4-BE49-F238E27FC236}">
                <a16:creationId xmlns:a16="http://schemas.microsoft.com/office/drawing/2014/main" id="{952744EC-F579-25F8-5F96-A40F8084456E}"/>
              </a:ext>
            </a:extLst>
          </p:cNvPr>
          <p:cNvCxnSpPr>
            <a:cxnSpLocks/>
            <a:stCxn id="19" idx="2"/>
            <a:endCxn id="15" idx="0"/>
          </p:cNvCxnSpPr>
          <p:nvPr/>
        </p:nvCxnSpPr>
        <p:spPr>
          <a:xfrm rot="5400000">
            <a:off x="4032093" y="2673873"/>
            <a:ext cx="2091391" cy="2036422"/>
          </a:xfrm>
          <a:prstGeom prst="bentConnector3">
            <a:avLst>
              <a:gd name="adj1" fmla="val 50000"/>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Shape&#10;&#10;Description automatically generated with low confidence">
            <a:extLst>
              <a:ext uri="{FF2B5EF4-FFF2-40B4-BE49-F238E27FC236}">
                <a16:creationId xmlns:a16="http://schemas.microsoft.com/office/drawing/2014/main" id="{5D67825A-BF1A-261E-502F-AB525D0964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2613" y="1859618"/>
            <a:ext cx="786771" cy="786771"/>
          </a:xfrm>
          <a:prstGeom prst="rect">
            <a:avLst/>
          </a:prstGeom>
        </p:spPr>
      </p:pic>
      <p:sp>
        <p:nvSpPr>
          <p:cNvPr id="21" name="TextBox 20">
            <a:extLst>
              <a:ext uri="{FF2B5EF4-FFF2-40B4-BE49-F238E27FC236}">
                <a16:creationId xmlns:a16="http://schemas.microsoft.com/office/drawing/2014/main" id="{4A8447E0-344D-B710-3FEF-F17F772BDF27}"/>
              </a:ext>
            </a:extLst>
          </p:cNvPr>
          <p:cNvSpPr txBox="1"/>
          <p:nvPr/>
        </p:nvSpPr>
        <p:spPr>
          <a:xfrm>
            <a:off x="4982464" y="2875813"/>
            <a:ext cx="2227067"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04040"/>
                </a:solidFill>
                <a:effectLst/>
                <a:uLnTx/>
                <a:uFillTx/>
                <a:latin typeface="Trebuchet MS" panose="020B0603020202020204"/>
                <a:ea typeface="+mn-ea"/>
                <a:cs typeface="+mn-cs"/>
              </a:rPr>
              <a:t>SSH</a:t>
            </a:r>
            <a:endParaRPr kumimoji="0" lang="en-US" sz="12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5" name="Graphic 60">
            <a:extLst>
              <a:ext uri="{FF2B5EF4-FFF2-40B4-BE49-F238E27FC236}">
                <a16:creationId xmlns:a16="http://schemas.microsoft.com/office/drawing/2014/main" id="{17B42907-392C-6D78-47B9-1BE77E406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0026" y="4737780"/>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D0DDCA5B-F659-ED56-F2CF-1517DBAB86C2}"/>
              </a:ext>
            </a:extLst>
          </p:cNvPr>
          <p:cNvSpPr txBox="1"/>
          <p:nvPr/>
        </p:nvSpPr>
        <p:spPr>
          <a:xfrm>
            <a:off x="3274164" y="5382829"/>
            <a:ext cx="15708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 – </a:t>
            </a:r>
            <a:r>
              <a:rPr kumimoji="0" lang="en-US" sz="1400" b="1" i="0" u="none" strike="noStrike" kern="1200" cap="none" spc="0" normalizeH="0" baseline="0" noProof="0" dirty="0">
                <a:ln>
                  <a:noFill/>
                </a:ln>
                <a:solidFill>
                  <a:srgbClr val="404040"/>
                </a:solidFill>
                <a:effectLst/>
                <a:uLnTx/>
                <a:uFillTx/>
                <a:latin typeface="Trebuchet MS" panose="020B0603020202020204"/>
                <a:ea typeface="+mn-ea"/>
                <a:cs typeface="+mn-cs"/>
              </a:rPr>
              <a:t>Bastion Host</a:t>
            </a:r>
            <a:endParaRPr kumimoji="0" lang="en-US" sz="10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cxnSp>
        <p:nvCxnSpPr>
          <p:cNvPr id="20" name="Connector: Elbow 19">
            <a:extLst>
              <a:ext uri="{FF2B5EF4-FFF2-40B4-BE49-F238E27FC236}">
                <a16:creationId xmlns:a16="http://schemas.microsoft.com/office/drawing/2014/main" id="{46275666-7B9B-AE7A-2CF9-B590AF94CE90}"/>
              </a:ext>
            </a:extLst>
          </p:cNvPr>
          <p:cNvCxnSpPr>
            <a:cxnSpLocks/>
            <a:stCxn id="61" idx="1"/>
            <a:endCxn id="15" idx="3"/>
          </p:cNvCxnSpPr>
          <p:nvPr/>
        </p:nvCxnSpPr>
        <p:spPr>
          <a:xfrm rot="10800000">
            <a:off x="4369128" y="5047332"/>
            <a:ext cx="3457190" cy="1"/>
          </a:xfrm>
          <a:prstGeom prst="bentConnector3">
            <a:avLst>
              <a:gd name="adj1" fmla="val 50000"/>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9BCCAE6-5FAE-2AEE-6B22-57FB55D02729}"/>
              </a:ext>
            </a:extLst>
          </p:cNvPr>
          <p:cNvSpPr/>
          <p:nvPr/>
        </p:nvSpPr>
        <p:spPr>
          <a:xfrm>
            <a:off x="3103808" y="4435146"/>
            <a:ext cx="1904413" cy="1621696"/>
          </a:xfrm>
          <a:prstGeom prst="rect">
            <a:avLst/>
          </a:prstGeom>
          <a:noFill/>
          <a:ln w="38100">
            <a:solidFill>
              <a:srgbClr val="D45B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Rectangle with Corners Rounded 25">
            <a:extLst>
              <a:ext uri="{FF2B5EF4-FFF2-40B4-BE49-F238E27FC236}">
                <a16:creationId xmlns:a16="http://schemas.microsoft.com/office/drawing/2014/main" id="{4DF57AF2-5E78-CA1E-BDE6-8C43B90E880E}"/>
              </a:ext>
            </a:extLst>
          </p:cNvPr>
          <p:cNvSpPr/>
          <p:nvPr/>
        </p:nvSpPr>
        <p:spPr>
          <a:xfrm>
            <a:off x="343979" y="4711655"/>
            <a:ext cx="2247477" cy="1769135"/>
          </a:xfrm>
          <a:prstGeom prst="wedgeRoundRectCallout">
            <a:avLst>
              <a:gd name="adj1" fmla="val 71599"/>
              <a:gd name="adj2" fmla="val -30186"/>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0">
              <a:defRPr/>
            </a:pPr>
            <a:r>
              <a:rPr lang="en-US" dirty="0">
                <a:solidFill>
                  <a:schemeClr val="bg1"/>
                </a:solidFill>
              </a:rPr>
              <a:t>Security Group (“</a:t>
            </a:r>
            <a:r>
              <a:rPr lang="en-US" dirty="0" err="1">
                <a:solidFill>
                  <a:schemeClr val="bg1"/>
                </a:solidFill>
              </a:rPr>
              <a:t>BastionSG</a:t>
            </a:r>
            <a:r>
              <a:rPr lang="en-US" dirty="0">
                <a:solidFill>
                  <a:schemeClr val="bg1"/>
                </a:solidFill>
              </a:rPr>
              <a:t>”)</a:t>
            </a:r>
          </a:p>
          <a:p>
            <a:pPr lvl="0">
              <a:defRPr/>
            </a:pPr>
            <a:r>
              <a:rPr lang="en-US" dirty="0">
                <a:solidFill>
                  <a:schemeClr val="bg1"/>
                </a:solidFill>
              </a:rPr>
              <a:t>allows traffic on Port 22 (</a:t>
            </a:r>
            <a:r>
              <a:rPr lang="en-US" i="1" dirty="0">
                <a:solidFill>
                  <a:schemeClr val="bg1"/>
                </a:solidFill>
              </a:rPr>
              <a:t>only</a:t>
            </a:r>
            <a:r>
              <a:rPr lang="en-US" dirty="0">
                <a:solidFill>
                  <a:schemeClr val="bg1"/>
                </a:solidFill>
              </a:rPr>
              <a:t>) for SSH</a:t>
            </a:r>
          </a:p>
        </p:txBody>
      </p:sp>
    </p:spTree>
    <p:extLst>
      <p:ext uri="{BB962C8B-B14F-4D97-AF65-F5344CB8AC3E}">
        <p14:creationId xmlns:p14="http://schemas.microsoft.com/office/powerpoint/2010/main" val="350257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Bastion Host</a:t>
            </a:r>
          </a:p>
        </p:txBody>
      </p:sp>
      <p:sp>
        <p:nvSpPr>
          <p:cNvPr id="50" name="Rectangle 49">
            <a:extLst>
              <a:ext uri="{FF2B5EF4-FFF2-40B4-BE49-F238E27FC236}">
                <a16:creationId xmlns:a16="http://schemas.microsoft.com/office/drawing/2014/main" id="{89281C3A-61F6-B988-3E46-BE7C21D53018}"/>
              </a:ext>
            </a:extLst>
          </p:cNvPr>
          <p:cNvSpPr/>
          <p:nvPr/>
        </p:nvSpPr>
        <p:spPr>
          <a:xfrm flipH="1">
            <a:off x="1866752" y="3487321"/>
            <a:ext cx="8458495" cy="279981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51" name="Graphic 13">
            <a:extLst>
              <a:ext uri="{FF2B5EF4-FFF2-40B4-BE49-F238E27FC236}">
                <a16:creationId xmlns:a16="http://schemas.microsoft.com/office/drawing/2014/main" id="{64B8D45E-2500-4F12-4FD0-32232C038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092" y="3487320"/>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B6D0BFE9-D289-7A5C-AAF4-11A335EE2945}"/>
              </a:ext>
            </a:extLst>
          </p:cNvPr>
          <p:cNvSpPr txBox="1"/>
          <p:nvPr/>
        </p:nvSpPr>
        <p:spPr>
          <a:xfrm>
            <a:off x="2265609" y="3505228"/>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53" name="Rectangle 52">
            <a:extLst>
              <a:ext uri="{FF2B5EF4-FFF2-40B4-BE49-F238E27FC236}">
                <a16:creationId xmlns:a16="http://schemas.microsoft.com/office/drawing/2014/main" id="{7D7E56E8-8E26-D9E7-FFFD-75B791DC00E4}"/>
              </a:ext>
            </a:extLst>
          </p:cNvPr>
          <p:cNvSpPr/>
          <p:nvPr/>
        </p:nvSpPr>
        <p:spPr>
          <a:xfrm>
            <a:off x="2693057" y="4039176"/>
            <a:ext cx="2834640" cy="201766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54" name="Graphic 34">
            <a:extLst>
              <a:ext uri="{FF2B5EF4-FFF2-40B4-BE49-F238E27FC236}">
                <a16:creationId xmlns:a16="http://schemas.microsoft.com/office/drawing/2014/main" id="{F7303502-0257-540D-505D-76F24CABB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59" y="403727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DC33E9A0-4B7F-35B7-D9C8-D35D07B9BE2C}"/>
              </a:ext>
            </a:extLst>
          </p:cNvPr>
          <p:cNvSpPr/>
          <p:nvPr/>
        </p:nvSpPr>
        <p:spPr>
          <a:xfrm>
            <a:off x="6718549" y="4037823"/>
            <a:ext cx="2834640" cy="201901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57" name="Graphic 35">
            <a:extLst>
              <a:ext uri="{FF2B5EF4-FFF2-40B4-BE49-F238E27FC236}">
                <a16:creationId xmlns:a16="http://schemas.microsoft.com/office/drawing/2014/main" id="{AAFB6F51-519A-4F2F-BED1-72FBA9BAB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549" y="403727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60">
            <a:extLst>
              <a:ext uri="{FF2B5EF4-FFF2-40B4-BE49-F238E27FC236}">
                <a16:creationId xmlns:a16="http://schemas.microsoft.com/office/drawing/2014/main" id="{479C246A-C9BB-6F09-620C-B0B17EDEDE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6318" y="4737781"/>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63B6806F-F796-5F00-C329-3A55767F3787}"/>
              </a:ext>
            </a:extLst>
          </p:cNvPr>
          <p:cNvSpPr txBox="1"/>
          <p:nvPr/>
        </p:nvSpPr>
        <p:spPr>
          <a:xfrm>
            <a:off x="7520809" y="5382829"/>
            <a:ext cx="123011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cxnSp>
        <p:nvCxnSpPr>
          <p:cNvPr id="18" name="Connector: Elbow 17">
            <a:extLst>
              <a:ext uri="{FF2B5EF4-FFF2-40B4-BE49-F238E27FC236}">
                <a16:creationId xmlns:a16="http://schemas.microsoft.com/office/drawing/2014/main" id="{952744EC-F579-25F8-5F96-A40F8084456E}"/>
              </a:ext>
            </a:extLst>
          </p:cNvPr>
          <p:cNvCxnSpPr>
            <a:cxnSpLocks/>
            <a:stCxn id="19" idx="2"/>
            <a:endCxn id="15" idx="0"/>
          </p:cNvCxnSpPr>
          <p:nvPr/>
        </p:nvCxnSpPr>
        <p:spPr>
          <a:xfrm rot="5400000">
            <a:off x="4032093" y="2673873"/>
            <a:ext cx="2091391" cy="2036422"/>
          </a:xfrm>
          <a:prstGeom prst="bentConnector3">
            <a:avLst>
              <a:gd name="adj1" fmla="val 50000"/>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Shape&#10;&#10;Description automatically generated with low confidence">
            <a:extLst>
              <a:ext uri="{FF2B5EF4-FFF2-40B4-BE49-F238E27FC236}">
                <a16:creationId xmlns:a16="http://schemas.microsoft.com/office/drawing/2014/main" id="{5D67825A-BF1A-261E-502F-AB525D0964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2613" y="1859618"/>
            <a:ext cx="786771" cy="786771"/>
          </a:xfrm>
          <a:prstGeom prst="rect">
            <a:avLst/>
          </a:prstGeom>
        </p:spPr>
      </p:pic>
      <p:sp>
        <p:nvSpPr>
          <p:cNvPr id="21" name="TextBox 20">
            <a:extLst>
              <a:ext uri="{FF2B5EF4-FFF2-40B4-BE49-F238E27FC236}">
                <a16:creationId xmlns:a16="http://schemas.microsoft.com/office/drawing/2014/main" id="{4A8447E0-344D-B710-3FEF-F17F772BDF27}"/>
              </a:ext>
            </a:extLst>
          </p:cNvPr>
          <p:cNvSpPr txBox="1"/>
          <p:nvPr/>
        </p:nvSpPr>
        <p:spPr>
          <a:xfrm>
            <a:off x="4982464" y="2875813"/>
            <a:ext cx="2227067"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04040"/>
                </a:solidFill>
                <a:effectLst/>
                <a:uLnTx/>
                <a:uFillTx/>
                <a:latin typeface="Trebuchet MS" panose="020B0603020202020204"/>
                <a:ea typeface="+mn-ea"/>
                <a:cs typeface="+mn-cs"/>
              </a:rPr>
              <a:t>SSH</a:t>
            </a:r>
            <a:endParaRPr kumimoji="0" lang="en-US" sz="12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5" name="Graphic 60">
            <a:extLst>
              <a:ext uri="{FF2B5EF4-FFF2-40B4-BE49-F238E27FC236}">
                <a16:creationId xmlns:a16="http://schemas.microsoft.com/office/drawing/2014/main" id="{17B42907-392C-6D78-47B9-1BE77E4063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0026" y="4737780"/>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D0DDCA5B-F659-ED56-F2CF-1517DBAB86C2}"/>
              </a:ext>
            </a:extLst>
          </p:cNvPr>
          <p:cNvSpPr txBox="1"/>
          <p:nvPr/>
        </p:nvSpPr>
        <p:spPr>
          <a:xfrm>
            <a:off x="3274164" y="5382829"/>
            <a:ext cx="15708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 – </a:t>
            </a:r>
            <a:r>
              <a:rPr kumimoji="0" lang="en-US" sz="1400" b="1" i="0" u="none" strike="noStrike" kern="1200" cap="none" spc="0" normalizeH="0" baseline="0" noProof="0" dirty="0">
                <a:ln>
                  <a:noFill/>
                </a:ln>
                <a:solidFill>
                  <a:srgbClr val="404040"/>
                </a:solidFill>
                <a:effectLst/>
                <a:uLnTx/>
                <a:uFillTx/>
                <a:latin typeface="Trebuchet MS" panose="020B0603020202020204"/>
                <a:ea typeface="+mn-ea"/>
                <a:cs typeface="+mn-cs"/>
              </a:rPr>
              <a:t>Bastion Host</a:t>
            </a:r>
            <a:endParaRPr kumimoji="0" lang="en-US" sz="10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cxnSp>
        <p:nvCxnSpPr>
          <p:cNvPr id="20" name="Connector: Elbow 19">
            <a:extLst>
              <a:ext uri="{FF2B5EF4-FFF2-40B4-BE49-F238E27FC236}">
                <a16:creationId xmlns:a16="http://schemas.microsoft.com/office/drawing/2014/main" id="{46275666-7B9B-AE7A-2CF9-B590AF94CE90}"/>
              </a:ext>
            </a:extLst>
          </p:cNvPr>
          <p:cNvCxnSpPr>
            <a:cxnSpLocks/>
            <a:stCxn id="61" idx="1"/>
            <a:endCxn id="15" idx="3"/>
          </p:cNvCxnSpPr>
          <p:nvPr/>
        </p:nvCxnSpPr>
        <p:spPr>
          <a:xfrm rot="10800000">
            <a:off x="4369128" y="5047332"/>
            <a:ext cx="3457190" cy="1"/>
          </a:xfrm>
          <a:prstGeom prst="bentConnector3">
            <a:avLst>
              <a:gd name="adj1" fmla="val 50000"/>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9BCCAE6-5FAE-2AEE-6B22-57FB55D02729}"/>
              </a:ext>
            </a:extLst>
          </p:cNvPr>
          <p:cNvSpPr/>
          <p:nvPr/>
        </p:nvSpPr>
        <p:spPr>
          <a:xfrm>
            <a:off x="3103808" y="4435146"/>
            <a:ext cx="1904413" cy="1621696"/>
          </a:xfrm>
          <a:prstGeom prst="rect">
            <a:avLst/>
          </a:prstGeom>
          <a:noFill/>
          <a:ln w="38100">
            <a:solidFill>
              <a:srgbClr val="D45B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2B2BA68-8D46-B942-530D-1F849F0C7DAE}"/>
              </a:ext>
            </a:extLst>
          </p:cNvPr>
          <p:cNvSpPr/>
          <p:nvPr/>
        </p:nvSpPr>
        <p:spPr>
          <a:xfrm>
            <a:off x="7183660" y="4414909"/>
            <a:ext cx="1904413" cy="1621696"/>
          </a:xfrm>
          <a:prstGeom prst="rect">
            <a:avLst/>
          </a:prstGeom>
          <a:noFill/>
          <a:ln w="38100">
            <a:solidFill>
              <a:srgbClr val="D45B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peech Bubble: Rectangle with Corners Rounded 23">
            <a:extLst>
              <a:ext uri="{FF2B5EF4-FFF2-40B4-BE49-F238E27FC236}">
                <a16:creationId xmlns:a16="http://schemas.microsoft.com/office/drawing/2014/main" id="{2DD7881E-CB81-7DDF-F10B-C463B97093BB}"/>
              </a:ext>
            </a:extLst>
          </p:cNvPr>
          <p:cNvSpPr/>
          <p:nvPr/>
        </p:nvSpPr>
        <p:spPr>
          <a:xfrm>
            <a:off x="9498942" y="3190578"/>
            <a:ext cx="2017158" cy="1621696"/>
          </a:xfrm>
          <a:prstGeom prst="wedgeRoundRectCallout">
            <a:avLst>
              <a:gd name="adj1" fmla="val -67911"/>
              <a:gd name="adj2" fmla="val 49964"/>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0">
              <a:defRPr/>
            </a:pPr>
            <a:r>
              <a:rPr lang="en-US" dirty="0">
                <a:solidFill>
                  <a:schemeClr val="bg1"/>
                </a:solidFill>
              </a:rPr>
              <a:t>Security Group (“</a:t>
            </a:r>
            <a:r>
              <a:rPr lang="en-US" dirty="0" err="1">
                <a:solidFill>
                  <a:schemeClr val="bg1"/>
                </a:solidFill>
              </a:rPr>
              <a:t>MyPrivateSG</a:t>
            </a:r>
            <a:r>
              <a:rPr lang="en-US" dirty="0">
                <a:solidFill>
                  <a:schemeClr val="bg1"/>
                </a:solidFill>
              </a:rPr>
              <a:t>”)</a:t>
            </a:r>
          </a:p>
          <a:p>
            <a:pPr lvl="0">
              <a:defRPr/>
            </a:pPr>
            <a:r>
              <a:rPr lang="en-US" dirty="0">
                <a:solidFill>
                  <a:schemeClr val="bg1"/>
                </a:solidFill>
              </a:rPr>
              <a:t>allows traffic to/from “</a:t>
            </a:r>
            <a:r>
              <a:rPr lang="en-US" dirty="0" err="1">
                <a:solidFill>
                  <a:schemeClr val="bg1"/>
                </a:solidFill>
              </a:rPr>
              <a:t>BastionSG</a:t>
            </a:r>
            <a:r>
              <a:rPr lang="en-US" dirty="0">
                <a:solidFill>
                  <a:schemeClr val="bg1"/>
                </a:solidFill>
              </a:rPr>
              <a:t>”</a:t>
            </a:r>
          </a:p>
        </p:txBody>
      </p:sp>
      <p:sp>
        <p:nvSpPr>
          <p:cNvPr id="26" name="Speech Bubble: Rectangle with Corners Rounded 25">
            <a:extLst>
              <a:ext uri="{FF2B5EF4-FFF2-40B4-BE49-F238E27FC236}">
                <a16:creationId xmlns:a16="http://schemas.microsoft.com/office/drawing/2014/main" id="{F157F06A-6289-0B3C-FC1B-44F62C2D60E3}"/>
              </a:ext>
            </a:extLst>
          </p:cNvPr>
          <p:cNvSpPr/>
          <p:nvPr/>
        </p:nvSpPr>
        <p:spPr>
          <a:xfrm>
            <a:off x="343979" y="4711655"/>
            <a:ext cx="2247477" cy="1769135"/>
          </a:xfrm>
          <a:prstGeom prst="wedgeRoundRectCallout">
            <a:avLst>
              <a:gd name="adj1" fmla="val 71599"/>
              <a:gd name="adj2" fmla="val -30186"/>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0">
              <a:defRPr/>
            </a:pPr>
            <a:r>
              <a:rPr lang="en-US" dirty="0">
                <a:solidFill>
                  <a:schemeClr val="bg1"/>
                </a:solidFill>
              </a:rPr>
              <a:t>Security Group (“</a:t>
            </a:r>
            <a:r>
              <a:rPr lang="en-US" dirty="0" err="1">
                <a:solidFill>
                  <a:schemeClr val="bg1"/>
                </a:solidFill>
              </a:rPr>
              <a:t>BastionSG</a:t>
            </a:r>
            <a:r>
              <a:rPr lang="en-US" dirty="0">
                <a:solidFill>
                  <a:schemeClr val="bg1"/>
                </a:solidFill>
              </a:rPr>
              <a:t>”)</a:t>
            </a:r>
          </a:p>
          <a:p>
            <a:pPr lvl="0">
              <a:defRPr/>
            </a:pPr>
            <a:r>
              <a:rPr lang="en-US" dirty="0">
                <a:solidFill>
                  <a:schemeClr val="bg1"/>
                </a:solidFill>
              </a:rPr>
              <a:t>allows traffic on Port 22 (</a:t>
            </a:r>
            <a:r>
              <a:rPr lang="en-US" i="1" dirty="0">
                <a:solidFill>
                  <a:schemeClr val="bg1"/>
                </a:solidFill>
              </a:rPr>
              <a:t>only</a:t>
            </a:r>
            <a:r>
              <a:rPr lang="en-US" dirty="0">
                <a:solidFill>
                  <a:schemeClr val="bg1"/>
                </a:solidFill>
              </a:rPr>
              <a:t>) for SSH</a:t>
            </a:r>
          </a:p>
        </p:txBody>
      </p:sp>
    </p:spTree>
    <p:extLst>
      <p:ext uri="{BB962C8B-B14F-4D97-AF65-F5344CB8AC3E}">
        <p14:creationId xmlns:p14="http://schemas.microsoft.com/office/powerpoint/2010/main" val="15989235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2487-3CC4-EAC6-0E07-76385BA1D6AC}"/>
              </a:ext>
            </a:extLst>
          </p:cNvPr>
          <p:cNvSpPr>
            <a:spLocks noGrp="1"/>
          </p:cNvSpPr>
          <p:nvPr>
            <p:ph type="title"/>
          </p:nvPr>
        </p:nvSpPr>
        <p:spPr/>
        <p:txBody>
          <a:bodyPr/>
          <a:lstStyle/>
          <a:p>
            <a:r>
              <a:rPr lang="en-US" dirty="0"/>
              <a:t>VPC Peering</a:t>
            </a:r>
          </a:p>
        </p:txBody>
      </p:sp>
      <p:sp>
        <p:nvSpPr>
          <p:cNvPr id="15" name="Rectangle 14">
            <a:extLst>
              <a:ext uri="{FF2B5EF4-FFF2-40B4-BE49-F238E27FC236}">
                <a16:creationId xmlns:a16="http://schemas.microsoft.com/office/drawing/2014/main" id="{16EDB54B-BF11-55E8-D85B-EABEB412B2AE}"/>
              </a:ext>
            </a:extLst>
          </p:cNvPr>
          <p:cNvSpPr/>
          <p:nvPr/>
        </p:nvSpPr>
        <p:spPr>
          <a:xfrm flipH="1">
            <a:off x="2090741" y="2283655"/>
            <a:ext cx="3156728" cy="2337916"/>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6" name="Graphic 13">
            <a:extLst>
              <a:ext uri="{FF2B5EF4-FFF2-40B4-BE49-F238E27FC236}">
                <a16:creationId xmlns:a16="http://schemas.microsoft.com/office/drawing/2014/main" id="{2DC04FF3-4CA2-FA67-DDF5-CC11DC42B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225" y="2283655"/>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AB1AE399-C855-8A2D-05F2-C06FDCF59184}"/>
              </a:ext>
            </a:extLst>
          </p:cNvPr>
          <p:cNvSpPr txBox="1"/>
          <p:nvPr/>
        </p:nvSpPr>
        <p:spPr>
          <a:xfrm>
            <a:off x="2489597" y="2301563"/>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20" name="Rectangle 19">
            <a:extLst>
              <a:ext uri="{FF2B5EF4-FFF2-40B4-BE49-F238E27FC236}">
                <a16:creationId xmlns:a16="http://schemas.microsoft.com/office/drawing/2014/main" id="{A215890F-19A0-CECC-0A18-E96B96377BF7}"/>
              </a:ext>
            </a:extLst>
          </p:cNvPr>
          <p:cNvSpPr/>
          <p:nvPr/>
        </p:nvSpPr>
        <p:spPr>
          <a:xfrm flipH="1">
            <a:off x="6944532" y="2283655"/>
            <a:ext cx="3156728" cy="2337916"/>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1" name="Graphic 13">
            <a:extLst>
              <a:ext uri="{FF2B5EF4-FFF2-40B4-BE49-F238E27FC236}">
                <a16:creationId xmlns:a16="http://schemas.microsoft.com/office/drawing/2014/main" id="{DDC4DBF6-61A1-ECEC-A837-29CA24303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016" y="2283655"/>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2FD17801-3A01-A1E0-CE38-B4A9ABB6CC2B}"/>
              </a:ext>
            </a:extLst>
          </p:cNvPr>
          <p:cNvSpPr txBox="1"/>
          <p:nvPr/>
        </p:nvSpPr>
        <p:spPr>
          <a:xfrm>
            <a:off x="7343388" y="2301563"/>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B</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cxnSp>
        <p:nvCxnSpPr>
          <p:cNvPr id="25" name="Straight Arrow Connector 24">
            <a:extLst>
              <a:ext uri="{FF2B5EF4-FFF2-40B4-BE49-F238E27FC236}">
                <a16:creationId xmlns:a16="http://schemas.microsoft.com/office/drawing/2014/main" id="{5278A59F-04FA-26C2-C05F-E355D13CF08A}"/>
              </a:ext>
            </a:extLst>
          </p:cNvPr>
          <p:cNvCxnSpPr>
            <a:cxnSpLocks/>
            <a:stCxn id="15" idx="1"/>
            <a:endCxn id="20" idx="3"/>
          </p:cNvCxnSpPr>
          <p:nvPr/>
        </p:nvCxnSpPr>
        <p:spPr>
          <a:xfrm>
            <a:off x="5247469" y="3452613"/>
            <a:ext cx="1697063" cy="0"/>
          </a:xfrm>
          <a:prstGeom prst="straightConnector1">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Graphic 60">
            <a:extLst>
              <a:ext uri="{FF2B5EF4-FFF2-40B4-BE49-F238E27FC236}">
                <a16:creationId xmlns:a16="http://schemas.microsoft.com/office/drawing/2014/main" id="{D5C990B2-5606-F740-DC9B-8ADD9CE0F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047" y="3142728"/>
            <a:ext cx="572543" cy="5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60">
            <a:extLst>
              <a:ext uri="{FF2B5EF4-FFF2-40B4-BE49-F238E27FC236}">
                <a16:creationId xmlns:a16="http://schemas.microsoft.com/office/drawing/2014/main" id="{F6BAB78E-35F2-9A24-9E6D-673E12A51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5838" y="3166341"/>
            <a:ext cx="572543" cy="5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340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2487-3CC4-EAC6-0E07-76385BA1D6AC}"/>
              </a:ext>
            </a:extLst>
          </p:cNvPr>
          <p:cNvSpPr>
            <a:spLocks noGrp="1"/>
          </p:cNvSpPr>
          <p:nvPr>
            <p:ph type="title"/>
          </p:nvPr>
        </p:nvSpPr>
        <p:spPr/>
        <p:txBody>
          <a:bodyPr/>
          <a:lstStyle/>
          <a:p>
            <a:r>
              <a:rPr lang="en-US" dirty="0"/>
              <a:t>VPC Peering</a:t>
            </a:r>
          </a:p>
        </p:txBody>
      </p:sp>
      <p:sp>
        <p:nvSpPr>
          <p:cNvPr id="15" name="Rectangle 14">
            <a:extLst>
              <a:ext uri="{FF2B5EF4-FFF2-40B4-BE49-F238E27FC236}">
                <a16:creationId xmlns:a16="http://schemas.microsoft.com/office/drawing/2014/main" id="{16EDB54B-BF11-55E8-D85B-EABEB412B2AE}"/>
              </a:ext>
            </a:extLst>
          </p:cNvPr>
          <p:cNvSpPr/>
          <p:nvPr/>
        </p:nvSpPr>
        <p:spPr>
          <a:xfrm flipH="1">
            <a:off x="2090741" y="2283655"/>
            <a:ext cx="3156728" cy="2337916"/>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6" name="Graphic 13">
            <a:extLst>
              <a:ext uri="{FF2B5EF4-FFF2-40B4-BE49-F238E27FC236}">
                <a16:creationId xmlns:a16="http://schemas.microsoft.com/office/drawing/2014/main" id="{2DC04FF3-4CA2-FA67-DDF5-CC11DC42B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225" y="2283655"/>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AB1AE399-C855-8A2D-05F2-C06FDCF59184}"/>
              </a:ext>
            </a:extLst>
          </p:cNvPr>
          <p:cNvSpPr txBox="1"/>
          <p:nvPr/>
        </p:nvSpPr>
        <p:spPr>
          <a:xfrm>
            <a:off x="2489597" y="2301563"/>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20" name="Rectangle 19">
            <a:extLst>
              <a:ext uri="{FF2B5EF4-FFF2-40B4-BE49-F238E27FC236}">
                <a16:creationId xmlns:a16="http://schemas.microsoft.com/office/drawing/2014/main" id="{A215890F-19A0-CECC-0A18-E96B96377BF7}"/>
              </a:ext>
            </a:extLst>
          </p:cNvPr>
          <p:cNvSpPr/>
          <p:nvPr/>
        </p:nvSpPr>
        <p:spPr>
          <a:xfrm flipH="1">
            <a:off x="6944532" y="2283655"/>
            <a:ext cx="3156728" cy="2337916"/>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1" name="Graphic 13">
            <a:extLst>
              <a:ext uri="{FF2B5EF4-FFF2-40B4-BE49-F238E27FC236}">
                <a16:creationId xmlns:a16="http://schemas.microsoft.com/office/drawing/2014/main" id="{DDC4DBF6-61A1-ECEC-A837-29CA24303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016" y="2283655"/>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2FD17801-3A01-A1E0-CE38-B4A9ABB6CC2B}"/>
              </a:ext>
            </a:extLst>
          </p:cNvPr>
          <p:cNvSpPr txBox="1"/>
          <p:nvPr/>
        </p:nvSpPr>
        <p:spPr>
          <a:xfrm>
            <a:off x="7343388" y="2301563"/>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B</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cxnSp>
        <p:nvCxnSpPr>
          <p:cNvPr id="25" name="Straight Arrow Connector 24">
            <a:extLst>
              <a:ext uri="{FF2B5EF4-FFF2-40B4-BE49-F238E27FC236}">
                <a16:creationId xmlns:a16="http://schemas.microsoft.com/office/drawing/2014/main" id="{5278A59F-04FA-26C2-C05F-E355D13CF08A}"/>
              </a:ext>
            </a:extLst>
          </p:cNvPr>
          <p:cNvCxnSpPr>
            <a:cxnSpLocks/>
            <a:stCxn id="15" idx="1"/>
            <a:endCxn id="20" idx="3"/>
          </p:cNvCxnSpPr>
          <p:nvPr/>
        </p:nvCxnSpPr>
        <p:spPr>
          <a:xfrm>
            <a:off x="5247469" y="3452613"/>
            <a:ext cx="1697063" cy="0"/>
          </a:xfrm>
          <a:prstGeom prst="straightConnector1">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Graphic 60">
            <a:extLst>
              <a:ext uri="{FF2B5EF4-FFF2-40B4-BE49-F238E27FC236}">
                <a16:creationId xmlns:a16="http://schemas.microsoft.com/office/drawing/2014/main" id="{D5C990B2-5606-F740-DC9B-8ADD9CE0F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047" y="3142728"/>
            <a:ext cx="572543" cy="5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60">
            <a:extLst>
              <a:ext uri="{FF2B5EF4-FFF2-40B4-BE49-F238E27FC236}">
                <a16:creationId xmlns:a16="http://schemas.microsoft.com/office/drawing/2014/main" id="{F6BAB78E-35F2-9A24-9E6D-673E12A51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5838" y="3166341"/>
            <a:ext cx="572543" cy="5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peech Bubble: Rectangle with Corners Rounded 11">
            <a:extLst>
              <a:ext uri="{FF2B5EF4-FFF2-40B4-BE49-F238E27FC236}">
                <a16:creationId xmlns:a16="http://schemas.microsoft.com/office/drawing/2014/main" id="{381636EB-8AED-BE9F-6C2F-18CF5E735BF3}"/>
              </a:ext>
            </a:extLst>
          </p:cNvPr>
          <p:cNvSpPr/>
          <p:nvPr/>
        </p:nvSpPr>
        <p:spPr>
          <a:xfrm>
            <a:off x="5066128" y="4868924"/>
            <a:ext cx="2636529" cy="544083"/>
          </a:xfrm>
          <a:prstGeom prst="wedgeRoundRectCallout">
            <a:avLst>
              <a:gd name="adj1" fmla="val -9124"/>
              <a:gd name="adj2" fmla="val -30147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Trebuchet MS" panose="020B0603020202020204"/>
              </a:rPr>
              <a:t>Peering connection </a:t>
            </a:r>
            <a:endParaRPr kumimoji="0" lang="en-US" b="0" i="0" u="none" strike="noStrike" kern="1200" cap="none" spc="0" normalizeH="0" baseline="0" noProof="0" dirty="0">
              <a:ln>
                <a:noFill/>
              </a:ln>
              <a:solidFill>
                <a:schemeClr val="bg1"/>
              </a:solidFill>
              <a:effectLst/>
              <a:uLnTx/>
              <a:uFillTx/>
              <a:latin typeface="Trebuchet MS" panose="020B0603020202020204"/>
            </a:endParaRPr>
          </a:p>
        </p:txBody>
      </p:sp>
    </p:spTree>
    <p:extLst>
      <p:ext uri="{BB962C8B-B14F-4D97-AF65-F5344CB8AC3E}">
        <p14:creationId xmlns:p14="http://schemas.microsoft.com/office/powerpoint/2010/main" val="7768238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2487-3CC4-EAC6-0E07-76385BA1D6AC}"/>
              </a:ext>
            </a:extLst>
          </p:cNvPr>
          <p:cNvSpPr>
            <a:spLocks noGrp="1"/>
          </p:cNvSpPr>
          <p:nvPr>
            <p:ph type="title"/>
          </p:nvPr>
        </p:nvSpPr>
        <p:spPr/>
        <p:txBody>
          <a:bodyPr/>
          <a:lstStyle/>
          <a:p>
            <a:r>
              <a:rPr lang="en-US" dirty="0"/>
              <a:t>VPC Peering</a:t>
            </a:r>
          </a:p>
        </p:txBody>
      </p:sp>
      <p:pic>
        <p:nvPicPr>
          <p:cNvPr id="13" name="Graphic 6">
            <a:extLst>
              <a:ext uri="{FF2B5EF4-FFF2-40B4-BE49-F238E27FC236}">
                <a16:creationId xmlns:a16="http://schemas.microsoft.com/office/drawing/2014/main" id="{881CC122-D853-74E2-8EDB-AE4F25048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62" y="288775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341AFA20-D6B7-049B-FC77-334CB9993B99}"/>
              </a:ext>
            </a:extLst>
          </p:cNvPr>
          <p:cNvSpPr txBox="1"/>
          <p:nvPr/>
        </p:nvSpPr>
        <p:spPr>
          <a:xfrm>
            <a:off x="4214979" y="3819666"/>
            <a:ext cx="744583" cy="143691"/>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a:t>
            </a:r>
          </a:p>
        </p:txBody>
      </p:sp>
      <p:pic>
        <p:nvPicPr>
          <p:cNvPr id="17" name="Graphic 6">
            <a:extLst>
              <a:ext uri="{FF2B5EF4-FFF2-40B4-BE49-F238E27FC236}">
                <a16:creationId xmlns:a16="http://schemas.microsoft.com/office/drawing/2014/main" id="{50EA011E-1F4B-99E9-2389-338CE1F48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650" y="288775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5EFF29C0-AE65-9F16-7699-549DA1F1AF3D}"/>
              </a:ext>
            </a:extLst>
          </p:cNvPr>
          <p:cNvSpPr txBox="1"/>
          <p:nvPr/>
        </p:nvSpPr>
        <p:spPr>
          <a:xfrm>
            <a:off x="5726067" y="3819666"/>
            <a:ext cx="744583" cy="143691"/>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B</a:t>
            </a:r>
          </a:p>
        </p:txBody>
      </p:sp>
      <p:cxnSp>
        <p:nvCxnSpPr>
          <p:cNvPr id="23" name="Straight Arrow Connector 22">
            <a:extLst>
              <a:ext uri="{FF2B5EF4-FFF2-40B4-BE49-F238E27FC236}">
                <a16:creationId xmlns:a16="http://schemas.microsoft.com/office/drawing/2014/main" id="{C9D47E4D-C412-F1E7-E724-AF3AD90EC3F9}"/>
              </a:ext>
            </a:extLst>
          </p:cNvPr>
          <p:cNvCxnSpPr>
            <a:stCxn id="13" idx="3"/>
            <a:endCxn id="17" idx="1"/>
          </p:cNvCxnSpPr>
          <p:nvPr/>
        </p:nvCxnSpPr>
        <p:spPr>
          <a:xfrm>
            <a:off x="4959562" y="3268759"/>
            <a:ext cx="749088"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Graphic 6">
            <a:extLst>
              <a:ext uri="{FF2B5EF4-FFF2-40B4-BE49-F238E27FC236}">
                <a16:creationId xmlns:a16="http://schemas.microsoft.com/office/drawing/2014/main" id="{282CF1D7-218E-300F-69EF-11E5C02F6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738" y="288775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4655B5E2-31AF-D76A-EE4E-84A49400084A}"/>
              </a:ext>
            </a:extLst>
          </p:cNvPr>
          <p:cNvSpPr txBox="1"/>
          <p:nvPr/>
        </p:nvSpPr>
        <p:spPr>
          <a:xfrm>
            <a:off x="7237155" y="3819666"/>
            <a:ext cx="744583" cy="143691"/>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a:t>
            </a:r>
          </a:p>
        </p:txBody>
      </p:sp>
      <p:cxnSp>
        <p:nvCxnSpPr>
          <p:cNvPr id="29" name="Straight Arrow Connector 28">
            <a:extLst>
              <a:ext uri="{FF2B5EF4-FFF2-40B4-BE49-F238E27FC236}">
                <a16:creationId xmlns:a16="http://schemas.microsoft.com/office/drawing/2014/main" id="{54EA7DF5-EA3E-0173-3CAD-C822D9CB128B}"/>
              </a:ext>
            </a:extLst>
          </p:cNvPr>
          <p:cNvCxnSpPr>
            <a:cxnSpLocks/>
            <a:stCxn id="17" idx="3"/>
            <a:endCxn id="24" idx="1"/>
          </p:cNvCxnSpPr>
          <p:nvPr/>
        </p:nvCxnSpPr>
        <p:spPr>
          <a:xfrm>
            <a:off x="6470650" y="3268759"/>
            <a:ext cx="749088" cy="0"/>
          </a:xfrm>
          <a:prstGeom prst="straightConnector1">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417BC7A-26DB-E8D3-CF27-17C613AD63B4}"/>
              </a:ext>
            </a:extLst>
          </p:cNvPr>
          <p:cNvSpPr txBox="1"/>
          <p:nvPr/>
        </p:nvSpPr>
        <p:spPr>
          <a:xfrm>
            <a:off x="8169319" y="2971856"/>
            <a:ext cx="3361420" cy="62719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 can’t connect to A through B (i.e.,</a:t>
            </a:r>
            <a:r>
              <a:rPr kumimoji="0" lang="en-US" sz="1600" b="0" i="0" u="none" strike="noStrike" kern="1200" cap="none" spc="0" normalizeH="0" noProof="0" dirty="0">
                <a:ln>
                  <a:noFill/>
                </a:ln>
                <a:solidFill>
                  <a:srgbClr val="E5E5E5">
                    <a:lumMod val="10000"/>
                  </a:srgbClr>
                </a:solidFill>
                <a:effectLst/>
                <a:uLnTx/>
                <a:uFillTx/>
                <a:latin typeface="Trebuchet MS" panose="020B0603020202020204"/>
                <a:ea typeface="PS TT Commons" charset="0"/>
                <a:cs typeface="PS TT Commons" charset="0"/>
              </a:rPr>
              <a:t> no transitive routing)</a:t>
            </a:r>
            <a:endPar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cxnSp>
        <p:nvCxnSpPr>
          <p:cNvPr id="31" name="Connector: Elbow 30">
            <a:extLst>
              <a:ext uri="{FF2B5EF4-FFF2-40B4-BE49-F238E27FC236}">
                <a16:creationId xmlns:a16="http://schemas.microsoft.com/office/drawing/2014/main" id="{76CEB536-B0B0-9C2B-3D2D-B5429477AB47}"/>
              </a:ext>
            </a:extLst>
          </p:cNvPr>
          <p:cNvCxnSpPr>
            <a:cxnSpLocks/>
            <a:stCxn id="24" idx="0"/>
            <a:endCxn id="13" idx="0"/>
          </p:cNvCxnSpPr>
          <p:nvPr/>
        </p:nvCxnSpPr>
        <p:spPr>
          <a:xfrm rot="16200000" flipV="1">
            <a:off x="6089650" y="1376671"/>
            <a:ext cx="12700" cy="3022176"/>
          </a:xfrm>
          <a:prstGeom prst="bentConnector3">
            <a:avLst>
              <a:gd name="adj1" fmla="val 1800000"/>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Speech Bubble: Rectangle with Corners Rounded 31">
            <a:extLst>
              <a:ext uri="{FF2B5EF4-FFF2-40B4-BE49-F238E27FC236}">
                <a16:creationId xmlns:a16="http://schemas.microsoft.com/office/drawing/2014/main" id="{99E0A643-D9DE-4C9B-621A-B057216D42E4}"/>
              </a:ext>
            </a:extLst>
          </p:cNvPr>
          <p:cNvSpPr/>
          <p:nvPr/>
        </p:nvSpPr>
        <p:spPr>
          <a:xfrm>
            <a:off x="7981738" y="4824143"/>
            <a:ext cx="2874716" cy="801957"/>
          </a:xfrm>
          <a:prstGeom prst="wedgeRoundRectCallout">
            <a:avLst>
              <a:gd name="adj1" fmla="val -77459"/>
              <a:gd name="adj2" fmla="val -136652"/>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Trebuchet MS" panose="020B0603020202020204"/>
              </a:rPr>
              <a:t>Also, </a:t>
            </a:r>
            <a:r>
              <a:rPr lang="en-US" dirty="0" err="1">
                <a:solidFill>
                  <a:schemeClr val="bg1"/>
                </a:solidFill>
                <a:latin typeface="Trebuchet MS" panose="020B0603020202020204"/>
              </a:rPr>
              <a:t>VPCs</a:t>
            </a:r>
            <a:r>
              <a:rPr lang="en-US" dirty="0">
                <a:solidFill>
                  <a:schemeClr val="bg1"/>
                </a:solidFill>
                <a:latin typeface="Trebuchet MS" panose="020B0603020202020204"/>
              </a:rPr>
              <a:t> can’t have overlapping CIDR ranges</a:t>
            </a:r>
            <a:endParaRPr kumimoji="0" lang="en-US" b="0" i="0" u="none" strike="noStrike" kern="1200" cap="none" spc="0" normalizeH="0" baseline="0" noProof="0" dirty="0">
              <a:ln>
                <a:noFill/>
              </a:ln>
              <a:solidFill>
                <a:schemeClr val="bg1"/>
              </a:solidFill>
              <a:effectLst/>
              <a:uLnTx/>
              <a:uFillTx/>
              <a:latin typeface="Trebuchet MS" panose="020B0603020202020204"/>
            </a:endParaRPr>
          </a:p>
        </p:txBody>
      </p:sp>
    </p:spTree>
    <p:extLst>
      <p:ext uri="{BB962C8B-B14F-4D97-AF65-F5344CB8AC3E}">
        <p14:creationId xmlns:p14="http://schemas.microsoft.com/office/powerpoint/2010/main" val="258428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6" grpId="0"/>
      <p:bldP spid="30" grpId="0"/>
      <p:bldP spid="3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2487-3CC4-EAC6-0E07-76385BA1D6AC}"/>
              </a:ext>
            </a:extLst>
          </p:cNvPr>
          <p:cNvSpPr>
            <a:spLocks noGrp="1"/>
          </p:cNvSpPr>
          <p:nvPr>
            <p:ph type="title"/>
          </p:nvPr>
        </p:nvSpPr>
        <p:spPr/>
        <p:txBody>
          <a:bodyPr/>
          <a:lstStyle/>
          <a:p>
            <a:r>
              <a:rPr lang="en-US" dirty="0"/>
              <a:t>VPC Peering</a:t>
            </a:r>
          </a:p>
        </p:txBody>
      </p:sp>
      <p:sp>
        <p:nvSpPr>
          <p:cNvPr id="15" name="Rectangle 14">
            <a:extLst>
              <a:ext uri="{FF2B5EF4-FFF2-40B4-BE49-F238E27FC236}">
                <a16:creationId xmlns:a16="http://schemas.microsoft.com/office/drawing/2014/main" id="{16EDB54B-BF11-55E8-D85B-EABEB412B2AE}"/>
              </a:ext>
            </a:extLst>
          </p:cNvPr>
          <p:cNvSpPr/>
          <p:nvPr/>
        </p:nvSpPr>
        <p:spPr>
          <a:xfrm flipH="1">
            <a:off x="2090741" y="2283655"/>
            <a:ext cx="3156728" cy="2337916"/>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6" name="Graphic 13">
            <a:extLst>
              <a:ext uri="{FF2B5EF4-FFF2-40B4-BE49-F238E27FC236}">
                <a16:creationId xmlns:a16="http://schemas.microsoft.com/office/drawing/2014/main" id="{2DC04FF3-4CA2-FA67-DDF5-CC11DC42B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225" y="2283655"/>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AB1AE399-C855-8A2D-05F2-C06FDCF59184}"/>
              </a:ext>
            </a:extLst>
          </p:cNvPr>
          <p:cNvSpPr txBox="1"/>
          <p:nvPr/>
        </p:nvSpPr>
        <p:spPr>
          <a:xfrm>
            <a:off x="2489597" y="2301563"/>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20" name="Rectangle 19">
            <a:extLst>
              <a:ext uri="{FF2B5EF4-FFF2-40B4-BE49-F238E27FC236}">
                <a16:creationId xmlns:a16="http://schemas.microsoft.com/office/drawing/2014/main" id="{A215890F-19A0-CECC-0A18-E96B96377BF7}"/>
              </a:ext>
            </a:extLst>
          </p:cNvPr>
          <p:cNvSpPr/>
          <p:nvPr/>
        </p:nvSpPr>
        <p:spPr>
          <a:xfrm flipH="1">
            <a:off x="6944532" y="2283655"/>
            <a:ext cx="3156728" cy="2337916"/>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1" name="Graphic 13">
            <a:extLst>
              <a:ext uri="{FF2B5EF4-FFF2-40B4-BE49-F238E27FC236}">
                <a16:creationId xmlns:a16="http://schemas.microsoft.com/office/drawing/2014/main" id="{DDC4DBF6-61A1-ECEC-A837-29CA24303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016" y="2283655"/>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2FD17801-3A01-A1E0-CE38-B4A9ABB6CC2B}"/>
              </a:ext>
            </a:extLst>
          </p:cNvPr>
          <p:cNvSpPr txBox="1"/>
          <p:nvPr/>
        </p:nvSpPr>
        <p:spPr>
          <a:xfrm>
            <a:off x="7343388" y="2301563"/>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B</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cxnSp>
        <p:nvCxnSpPr>
          <p:cNvPr id="25" name="Straight Arrow Connector 24">
            <a:extLst>
              <a:ext uri="{FF2B5EF4-FFF2-40B4-BE49-F238E27FC236}">
                <a16:creationId xmlns:a16="http://schemas.microsoft.com/office/drawing/2014/main" id="{5278A59F-04FA-26C2-C05F-E355D13CF08A}"/>
              </a:ext>
            </a:extLst>
          </p:cNvPr>
          <p:cNvCxnSpPr>
            <a:cxnSpLocks/>
            <a:stCxn id="15" idx="1"/>
            <a:endCxn id="20" idx="3"/>
          </p:cNvCxnSpPr>
          <p:nvPr/>
        </p:nvCxnSpPr>
        <p:spPr>
          <a:xfrm>
            <a:off x="5247469" y="3452613"/>
            <a:ext cx="1697063" cy="0"/>
          </a:xfrm>
          <a:prstGeom prst="straightConnector1">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Graphic 60">
            <a:extLst>
              <a:ext uri="{FF2B5EF4-FFF2-40B4-BE49-F238E27FC236}">
                <a16:creationId xmlns:a16="http://schemas.microsoft.com/office/drawing/2014/main" id="{D5C990B2-5606-F740-DC9B-8ADD9CE0F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047" y="3142728"/>
            <a:ext cx="572543" cy="5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60">
            <a:extLst>
              <a:ext uri="{FF2B5EF4-FFF2-40B4-BE49-F238E27FC236}">
                <a16:creationId xmlns:a16="http://schemas.microsoft.com/office/drawing/2014/main" id="{F6BAB78E-35F2-9A24-9E6D-673E12A51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5838" y="3166341"/>
            <a:ext cx="572543" cy="5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peech Bubble: Rectangle with Corners Rounded 11">
            <a:extLst>
              <a:ext uri="{FF2B5EF4-FFF2-40B4-BE49-F238E27FC236}">
                <a16:creationId xmlns:a16="http://schemas.microsoft.com/office/drawing/2014/main" id="{381636EB-8AED-BE9F-6C2F-18CF5E735BF3}"/>
              </a:ext>
            </a:extLst>
          </p:cNvPr>
          <p:cNvSpPr/>
          <p:nvPr/>
        </p:nvSpPr>
        <p:spPr>
          <a:xfrm>
            <a:off x="5066128" y="4868924"/>
            <a:ext cx="2636529" cy="544083"/>
          </a:xfrm>
          <a:prstGeom prst="wedgeRoundRectCallout">
            <a:avLst>
              <a:gd name="adj1" fmla="val -9124"/>
              <a:gd name="adj2" fmla="val -30147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Trebuchet MS" panose="020B0603020202020204"/>
              </a:rPr>
              <a:t>Peering connection </a:t>
            </a:r>
            <a:endParaRPr kumimoji="0" lang="en-US" b="0" i="0" u="none" strike="noStrike" kern="1200" cap="none" spc="0" normalizeH="0" baseline="0" noProof="0" dirty="0">
              <a:ln>
                <a:noFill/>
              </a:ln>
              <a:solidFill>
                <a:schemeClr val="bg1"/>
              </a:solidFill>
              <a:effectLst/>
              <a:uLnTx/>
              <a:uFillTx/>
              <a:latin typeface="Trebuchet MS" panose="020B0603020202020204"/>
            </a:endParaRPr>
          </a:p>
        </p:txBody>
      </p:sp>
      <p:pic>
        <p:nvPicPr>
          <p:cNvPr id="13" name="Graphic 31">
            <a:extLst>
              <a:ext uri="{FF2B5EF4-FFF2-40B4-BE49-F238E27FC236}">
                <a16:creationId xmlns:a16="http://schemas.microsoft.com/office/drawing/2014/main" id="{E30C965A-73D5-A5A8-3C11-BC6828468D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770" y="32003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31">
            <a:extLst>
              <a:ext uri="{FF2B5EF4-FFF2-40B4-BE49-F238E27FC236}">
                <a16:creationId xmlns:a16="http://schemas.microsoft.com/office/drawing/2014/main" id="{BE109350-BF13-C48E-78A0-F7ABE444B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6031" y="32240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87817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D918-D7B1-C661-CEF0-7C1A0EF40076}"/>
              </a:ext>
            </a:extLst>
          </p:cNvPr>
          <p:cNvSpPr>
            <a:spLocks noGrp="1"/>
          </p:cNvSpPr>
          <p:nvPr>
            <p:ph type="title"/>
          </p:nvPr>
        </p:nvSpPr>
        <p:spPr/>
        <p:txBody>
          <a:bodyPr/>
          <a:lstStyle/>
          <a:p>
            <a:r>
              <a:rPr lang="en-US" dirty="0"/>
              <a:t>VPC Peering Routes</a:t>
            </a:r>
            <a:endParaRPr lang="en-US" dirty="0">
              <a:solidFill>
                <a:srgbClr val="FF9900"/>
              </a:solidFill>
            </a:endParaRPr>
          </a:p>
        </p:txBody>
      </p:sp>
      <p:graphicFrame>
        <p:nvGraphicFramePr>
          <p:cNvPr id="3" name="Table 3">
            <a:extLst>
              <a:ext uri="{FF2B5EF4-FFF2-40B4-BE49-F238E27FC236}">
                <a16:creationId xmlns:a16="http://schemas.microsoft.com/office/drawing/2014/main" id="{D511C02B-B571-627F-DB4D-DD8714028736}"/>
              </a:ext>
            </a:extLst>
          </p:cNvPr>
          <p:cNvGraphicFramePr>
            <a:graphicFrameLocks noGrp="1"/>
          </p:cNvGraphicFramePr>
          <p:nvPr>
            <p:extLst>
              <p:ext uri="{D42A27DB-BD31-4B8C-83A1-F6EECF244321}">
                <p14:modId xmlns:p14="http://schemas.microsoft.com/office/powerpoint/2010/main" val="1085334175"/>
              </p:ext>
            </p:extLst>
          </p:nvPr>
        </p:nvGraphicFramePr>
        <p:xfrm>
          <a:off x="929411" y="2651760"/>
          <a:ext cx="10424389" cy="1554480"/>
        </p:xfrm>
        <a:graphic>
          <a:graphicData uri="http://schemas.openxmlformats.org/drawingml/2006/table">
            <a:tbl>
              <a:tblPr firstRow="1" bandRow="1">
                <a:tableStyleId>{F5AB1C69-6EDB-4FF4-983F-18BD219EF322}</a:tableStyleId>
              </a:tblPr>
              <a:tblGrid>
                <a:gridCol w="2496369">
                  <a:extLst>
                    <a:ext uri="{9D8B030D-6E8A-4147-A177-3AD203B41FA5}">
                      <a16:colId xmlns:a16="http://schemas.microsoft.com/office/drawing/2014/main" val="1773724452"/>
                    </a:ext>
                  </a:extLst>
                </a:gridCol>
                <a:gridCol w="2640169">
                  <a:extLst>
                    <a:ext uri="{9D8B030D-6E8A-4147-A177-3AD203B41FA5}">
                      <a16:colId xmlns:a16="http://schemas.microsoft.com/office/drawing/2014/main" val="3446470839"/>
                    </a:ext>
                  </a:extLst>
                </a:gridCol>
                <a:gridCol w="5287851">
                  <a:extLst>
                    <a:ext uri="{9D8B030D-6E8A-4147-A177-3AD203B41FA5}">
                      <a16:colId xmlns:a16="http://schemas.microsoft.com/office/drawing/2014/main" val="188551098"/>
                    </a:ext>
                  </a:extLst>
                </a:gridCol>
              </a:tblGrid>
              <a:tr h="370840">
                <a:tc>
                  <a:txBody>
                    <a:bodyPr/>
                    <a:lstStyle/>
                    <a:p>
                      <a:r>
                        <a:rPr lang="en-US" sz="2200" dirty="0"/>
                        <a:t>SOURCE </a:t>
                      </a:r>
                      <a:br>
                        <a:rPr lang="en-US" sz="2200" dirty="0"/>
                      </a:br>
                      <a:r>
                        <a:rPr lang="en-US" sz="2200" dirty="0"/>
                        <a:t>VPC CIDR</a:t>
                      </a:r>
                    </a:p>
                  </a:txBody>
                  <a:tcPr anchor="b"/>
                </a:tc>
                <a:tc>
                  <a:txBody>
                    <a:bodyPr/>
                    <a:lstStyle/>
                    <a:p>
                      <a:r>
                        <a:rPr lang="en-US" sz="2200" dirty="0"/>
                        <a:t>DESTINATION </a:t>
                      </a:r>
                      <a:br>
                        <a:rPr lang="en-US" sz="2200" dirty="0"/>
                      </a:br>
                      <a:r>
                        <a:rPr lang="en-US" sz="2200" dirty="0"/>
                        <a:t>VPC CIDR</a:t>
                      </a:r>
                    </a:p>
                  </a:txBody>
                  <a:tcPr anchor="b"/>
                </a:tc>
                <a:tc>
                  <a:txBody>
                    <a:bodyPr/>
                    <a:lstStyle/>
                    <a:p>
                      <a:r>
                        <a:rPr lang="en-US" sz="2200" dirty="0"/>
                        <a:t>TARGET (a peering connection)</a:t>
                      </a:r>
                    </a:p>
                  </a:txBody>
                  <a:tcPr anchor="b"/>
                </a:tc>
                <a:extLst>
                  <a:ext uri="{0D108BD9-81ED-4DB2-BD59-A6C34878D82A}">
                    <a16:rowId xmlns:a16="http://schemas.microsoft.com/office/drawing/2014/main" val="1512887373"/>
                  </a:ext>
                </a:extLst>
              </a:tr>
              <a:tr h="370840">
                <a:tc>
                  <a:txBody>
                    <a:bodyPr/>
                    <a:lstStyle/>
                    <a:p>
                      <a:r>
                        <a:rPr lang="en-US" sz="2000" dirty="0"/>
                        <a:t>172.31.0.0/16</a:t>
                      </a:r>
                    </a:p>
                  </a:txBody>
                  <a:tcPr/>
                </a:tc>
                <a:tc>
                  <a:txBody>
                    <a:bodyPr/>
                    <a:lstStyle/>
                    <a:p>
                      <a:r>
                        <a:rPr lang="en-US" sz="2000" dirty="0"/>
                        <a:t>10.0.0.0/16</a:t>
                      </a:r>
                    </a:p>
                  </a:txBody>
                  <a:tcPr/>
                </a:tc>
                <a:tc>
                  <a:txBody>
                    <a:bodyPr/>
                    <a:lstStyle/>
                    <a:p>
                      <a:r>
                        <a:rPr lang="en-US" sz="2000" dirty="0"/>
                        <a:t>pcx-021cc0caa18469edb</a:t>
                      </a:r>
                    </a:p>
                  </a:txBody>
                  <a:tcPr/>
                </a:tc>
                <a:extLst>
                  <a:ext uri="{0D108BD9-81ED-4DB2-BD59-A6C34878D82A}">
                    <a16:rowId xmlns:a16="http://schemas.microsoft.com/office/drawing/2014/main" val="4040412061"/>
                  </a:ext>
                </a:extLst>
              </a:tr>
              <a:tr h="370840">
                <a:tc>
                  <a:txBody>
                    <a:bodyPr/>
                    <a:lstStyle/>
                    <a:p>
                      <a:r>
                        <a:rPr lang="en-US" sz="2000" dirty="0"/>
                        <a:t>10.0.0.0/16</a:t>
                      </a:r>
                    </a:p>
                  </a:txBody>
                  <a:tcPr/>
                </a:tc>
                <a:tc>
                  <a:txBody>
                    <a:bodyPr/>
                    <a:lstStyle/>
                    <a:p>
                      <a:r>
                        <a:rPr lang="en-US" sz="2000" dirty="0"/>
                        <a:t>172.31.0.0/16</a:t>
                      </a:r>
                    </a:p>
                  </a:txBody>
                  <a:tcPr/>
                </a:tc>
                <a:tc>
                  <a:txBody>
                    <a:bodyPr/>
                    <a:lstStyle/>
                    <a:p>
                      <a:r>
                        <a:rPr lang="en-US" sz="2000" dirty="0"/>
                        <a:t>pcx-021cc0caa18469edb</a:t>
                      </a:r>
                    </a:p>
                  </a:txBody>
                  <a:tcPr/>
                </a:tc>
                <a:extLst>
                  <a:ext uri="{0D108BD9-81ED-4DB2-BD59-A6C34878D82A}">
                    <a16:rowId xmlns:a16="http://schemas.microsoft.com/office/drawing/2014/main" val="40271539"/>
                  </a:ext>
                </a:extLst>
              </a:tr>
            </a:tbl>
          </a:graphicData>
        </a:graphic>
      </p:graphicFrame>
    </p:spTree>
    <p:extLst>
      <p:ext uri="{BB962C8B-B14F-4D97-AF65-F5344CB8AC3E}">
        <p14:creationId xmlns:p14="http://schemas.microsoft.com/office/powerpoint/2010/main" val="21097890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444580"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Setting up VPC Peering</a:t>
            </a:r>
          </a:p>
        </p:txBody>
      </p:sp>
      <p:pic>
        <p:nvPicPr>
          <p:cNvPr id="7" name="Picture 6" descr="A blue sign with white text&#10;&#10;Description automatically generated with medium confidence">
            <a:extLst>
              <a:ext uri="{FF2B5EF4-FFF2-40B4-BE49-F238E27FC236}">
                <a16:creationId xmlns:a16="http://schemas.microsoft.com/office/drawing/2014/main" id="{77D3BA74-D3FE-6211-2EF7-854C10B9E5F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41954770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2487-3CC4-EAC6-0E07-76385BA1D6AC}"/>
              </a:ext>
            </a:extLst>
          </p:cNvPr>
          <p:cNvSpPr>
            <a:spLocks noGrp="1"/>
          </p:cNvSpPr>
          <p:nvPr>
            <p:ph type="title"/>
          </p:nvPr>
        </p:nvSpPr>
        <p:spPr/>
        <p:txBody>
          <a:bodyPr/>
          <a:lstStyle/>
          <a:p>
            <a:r>
              <a:rPr lang="en-US" dirty="0"/>
              <a:t>VPC Peering</a:t>
            </a:r>
          </a:p>
        </p:txBody>
      </p:sp>
      <p:sp>
        <p:nvSpPr>
          <p:cNvPr id="15" name="Rectangle 14">
            <a:extLst>
              <a:ext uri="{FF2B5EF4-FFF2-40B4-BE49-F238E27FC236}">
                <a16:creationId xmlns:a16="http://schemas.microsoft.com/office/drawing/2014/main" id="{16EDB54B-BF11-55E8-D85B-EABEB412B2AE}"/>
              </a:ext>
            </a:extLst>
          </p:cNvPr>
          <p:cNvSpPr/>
          <p:nvPr/>
        </p:nvSpPr>
        <p:spPr>
          <a:xfrm flipH="1">
            <a:off x="2090741" y="2283655"/>
            <a:ext cx="3156728" cy="2337916"/>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6" name="Graphic 13">
            <a:extLst>
              <a:ext uri="{FF2B5EF4-FFF2-40B4-BE49-F238E27FC236}">
                <a16:creationId xmlns:a16="http://schemas.microsoft.com/office/drawing/2014/main" id="{2DC04FF3-4CA2-FA67-DDF5-CC11DC42B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225" y="2283655"/>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AB1AE399-C855-8A2D-05F2-C06FDCF59184}"/>
              </a:ext>
            </a:extLst>
          </p:cNvPr>
          <p:cNvSpPr txBox="1"/>
          <p:nvPr/>
        </p:nvSpPr>
        <p:spPr>
          <a:xfrm>
            <a:off x="2489597" y="2301563"/>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Default 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20" name="Rectangle 19">
            <a:extLst>
              <a:ext uri="{FF2B5EF4-FFF2-40B4-BE49-F238E27FC236}">
                <a16:creationId xmlns:a16="http://schemas.microsoft.com/office/drawing/2014/main" id="{A215890F-19A0-CECC-0A18-E96B96377BF7}"/>
              </a:ext>
            </a:extLst>
          </p:cNvPr>
          <p:cNvSpPr/>
          <p:nvPr/>
        </p:nvSpPr>
        <p:spPr>
          <a:xfrm flipH="1">
            <a:off x="6944532" y="2283655"/>
            <a:ext cx="3156728" cy="2337916"/>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1" name="Graphic 13">
            <a:extLst>
              <a:ext uri="{FF2B5EF4-FFF2-40B4-BE49-F238E27FC236}">
                <a16:creationId xmlns:a16="http://schemas.microsoft.com/office/drawing/2014/main" id="{DDC4DBF6-61A1-ECEC-A837-29CA24303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016" y="2283655"/>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2FD17801-3A01-A1E0-CE38-B4A9ABB6CC2B}"/>
              </a:ext>
            </a:extLst>
          </p:cNvPr>
          <p:cNvSpPr txBox="1"/>
          <p:nvPr/>
        </p:nvSpPr>
        <p:spPr>
          <a:xfrm>
            <a:off x="7343388" y="2301563"/>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48814"/>
                </a:solidFill>
                <a:latin typeface="Trebuchet MS" panose="020B0603020202020204"/>
              </a:rPr>
              <a:t>my-first-</a:t>
            </a:r>
            <a:r>
              <a:rPr lang="en-US" sz="1400" dirty="0" err="1">
                <a:solidFill>
                  <a:srgbClr val="248814"/>
                </a:solidFill>
                <a:latin typeface="Trebuchet MS" panose="020B0603020202020204"/>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cxnSp>
        <p:nvCxnSpPr>
          <p:cNvPr id="25" name="Straight Arrow Connector 24">
            <a:extLst>
              <a:ext uri="{FF2B5EF4-FFF2-40B4-BE49-F238E27FC236}">
                <a16:creationId xmlns:a16="http://schemas.microsoft.com/office/drawing/2014/main" id="{5278A59F-04FA-26C2-C05F-E355D13CF08A}"/>
              </a:ext>
            </a:extLst>
          </p:cNvPr>
          <p:cNvCxnSpPr>
            <a:cxnSpLocks/>
            <a:stCxn id="15" idx="1"/>
            <a:endCxn id="20" idx="3"/>
          </p:cNvCxnSpPr>
          <p:nvPr/>
        </p:nvCxnSpPr>
        <p:spPr>
          <a:xfrm>
            <a:off x="5247469" y="3452613"/>
            <a:ext cx="1697063" cy="0"/>
          </a:xfrm>
          <a:prstGeom prst="straightConnector1">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Graphic 60">
            <a:extLst>
              <a:ext uri="{FF2B5EF4-FFF2-40B4-BE49-F238E27FC236}">
                <a16:creationId xmlns:a16="http://schemas.microsoft.com/office/drawing/2014/main" id="{D5C990B2-5606-F740-DC9B-8ADD9CE0F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2047" y="3142728"/>
            <a:ext cx="572543" cy="5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60">
            <a:extLst>
              <a:ext uri="{FF2B5EF4-FFF2-40B4-BE49-F238E27FC236}">
                <a16:creationId xmlns:a16="http://schemas.microsoft.com/office/drawing/2014/main" id="{F6BAB78E-35F2-9A24-9E6D-673E12A51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5838" y="3166341"/>
            <a:ext cx="572543" cy="5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a:extLst>
              <a:ext uri="{FF2B5EF4-FFF2-40B4-BE49-F238E27FC236}">
                <a16:creationId xmlns:a16="http://schemas.microsoft.com/office/drawing/2014/main" id="{9CC5C7C6-909F-D393-A69C-9D80291B0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8770" y="32003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31">
            <a:extLst>
              <a:ext uri="{FF2B5EF4-FFF2-40B4-BE49-F238E27FC236}">
                <a16:creationId xmlns:a16="http://schemas.microsoft.com/office/drawing/2014/main" id="{E14DE54F-86E1-17AF-F6B8-DF54ECFDDD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6031" y="32240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3536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ircuit&#10;&#10;Description automatically generated">
            <a:extLst>
              <a:ext uri="{FF2B5EF4-FFF2-40B4-BE49-F238E27FC236}">
                <a16:creationId xmlns:a16="http://schemas.microsoft.com/office/drawing/2014/main" id="{38734261-3266-4576-AD84-F50120318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1033" cy="6858000"/>
          </a:xfrm>
          <a:prstGeom prst="rect">
            <a:avLst/>
          </a:prstGeom>
        </p:spPr>
      </p:pic>
      <p:sp>
        <p:nvSpPr>
          <p:cNvPr id="7" name="Isosceles Triangle 6">
            <a:extLst>
              <a:ext uri="{FF2B5EF4-FFF2-40B4-BE49-F238E27FC236}">
                <a16:creationId xmlns:a16="http://schemas.microsoft.com/office/drawing/2014/main" id="{C48C36CA-B9F4-431B-8662-432FDD2FA0D7}"/>
              </a:ext>
            </a:extLst>
          </p:cNvPr>
          <p:cNvSpPr/>
          <p:nvPr/>
        </p:nvSpPr>
        <p:spPr>
          <a:xfrm rot="18749692">
            <a:off x="-662064" y="148304"/>
            <a:ext cx="1981725" cy="1184494"/>
          </a:xfrm>
          <a:prstGeom prst="triangle">
            <a:avLst/>
          </a:prstGeom>
          <a:solidFill>
            <a:srgbClr val="248814"/>
          </a:solidFill>
          <a:ln w="2540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9" name="Straight Connector 8">
            <a:extLst>
              <a:ext uri="{FF2B5EF4-FFF2-40B4-BE49-F238E27FC236}">
                <a16:creationId xmlns:a16="http://schemas.microsoft.com/office/drawing/2014/main" id="{44B15812-A3AC-4FAD-9E90-1860786954B0}"/>
              </a:ext>
            </a:extLst>
          </p:cNvPr>
          <p:cNvCxnSpPr>
            <a:cxnSpLocks/>
          </p:cNvCxnSpPr>
          <p:nvPr/>
        </p:nvCxnSpPr>
        <p:spPr>
          <a:xfrm>
            <a:off x="150607" y="1473798"/>
            <a:ext cx="0" cy="5384202"/>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2045EAF-09C2-451C-BE72-5580B9FC91A6}"/>
              </a:ext>
            </a:extLst>
          </p:cNvPr>
          <p:cNvCxnSpPr>
            <a:cxnSpLocks/>
          </p:cNvCxnSpPr>
          <p:nvPr/>
        </p:nvCxnSpPr>
        <p:spPr>
          <a:xfrm>
            <a:off x="12039600" y="0"/>
            <a:ext cx="0" cy="685800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88F83710-3AA7-4EA7-93D3-608B5A0E643C}"/>
              </a:ext>
            </a:extLst>
          </p:cNvPr>
          <p:cNvCxnSpPr>
            <a:cxnSpLocks/>
          </p:cNvCxnSpPr>
          <p:nvPr/>
        </p:nvCxnSpPr>
        <p:spPr>
          <a:xfrm>
            <a:off x="0" y="6665258"/>
            <a:ext cx="12211032"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258C30AA-0879-4A2A-9589-55C45399480F}"/>
              </a:ext>
            </a:extLst>
          </p:cNvPr>
          <p:cNvCxnSpPr>
            <a:cxnSpLocks/>
          </p:cNvCxnSpPr>
          <p:nvPr/>
        </p:nvCxnSpPr>
        <p:spPr>
          <a:xfrm>
            <a:off x="-19032" y="192741"/>
            <a:ext cx="5516190"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F1379AAB-8BC2-41D2-AFEE-2A282F71C446}"/>
              </a:ext>
            </a:extLst>
          </p:cNvPr>
          <p:cNvCxnSpPr>
            <a:cxnSpLocks/>
          </p:cNvCxnSpPr>
          <p:nvPr/>
        </p:nvCxnSpPr>
        <p:spPr>
          <a:xfrm>
            <a:off x="6970955" y="182880"/>
            <a:ext cx="5240077"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A1417D8E-E9FD-4EEA-9A98-61E32D7E8EAD}"/>
              </a:ext>
            </a:extLst>
          </p:cNvPr>
          <p:cNvSpPr txBox="1"/>
          <p:nvPr/>
        </p:nvSpPr>
        <p:spPr>
          <a:xfrm>
            <a:off x="5375239" y="6457890"/>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2" name="TextBox 21">
            <a:extLst>
              <a:ext uri="{FF2B5EF4-FFF2-40B4-BE49-F238E27FC236}">
                <a16:creationId xmlns:a16="http://schemas.microsoft.com/office/drawing/2014/main" id="{A372DFF1-9036-40BD-B1DD-EFB3287A46D7}"/>
              </a:ext>
            </a:extLst>
          </p:cNvPr>
          <p:cNvSpPr txBox="1"/>
          <p:nvPr/>
        </p:nvSpPr>
        <p:spPr>
          <a:xfrm>
            <a:off x="3334876"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3" name="TextBox 22">
            <a:extLst>
              <a:ext uri="{FF2B5EF4-FFF2-40B4-BE49-F238E27FC236}">
                <a16:creationId xmlns:a16="http://schemas.microsoft.com/office/drawing/2014/main" id="{ECA4D1EF-A154-4DCA-879D-A5E563C6ED77}"/>
              </a:ext>
            </a:extLst>
          </p:cNvPr>
          <p:cNvSpPr txBox="1"/>
          <p:nvPr/>
        </p:nvSpPr>
        <p:spPr>
          <a:xfrm>
            <a:off x="7387819"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4" name="TextBox 23">
            <a:extLst>
              <a:ext uri="{FF2B5EF4-FFF2-40B4-BE49-F238E27FC236}">
                <a16:creationId xmlns:a16="http://schemas.microsoft.com/office/drawing/2014/main" id="{10673F7D-247A-46BB-9F05-CD3F03131B3A}"/>
              </a:ext>
            </a:extLst>
          </p:cNvPr>
          <p:cNvSpPr txBox="1"/>
          <p:nvPr/>
        </p:nvSpPr>
        <p:spPr>
          <a:xfrm rot="16200000">
            <a:off x="11318839"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5" name="TextBox 24">
            <a:extLst>
              <a:ext uri="{FF2B5EF4-FFF2-40B4-BE49-F238E27FC236}">
                <a16:creationId xmlns:a16="http://schemas.microsoft.com/office/drawing/2014/main" id="{00398A88-C7FD-459D-ACD0-23CFB804B9C8}"/>
              </a:ext>
            </a:extLst>
          </p:cNvPr>
          <p:cNvSpPr txBox="1"/>
          <p:nvPr/>
        </p:nvSpPr>
        <p:spPr>
          <a:xfrm rot="16200000">
            <a:off x="-582723"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14" name="Rectangle 13">
            <a:extLst>
              <a:ext uri="{FF2B5EF4-FFF2-40B4-BE49-F238E27FC236}">
                <a16:creationId xmlns:a16="http://schemas.microsoft.com/office/drawing/2014/main" id="{EFF342FB-4031-4A5A-8684-6943E286F6CD}"/>
              </a:ext>
            </a:extLst>
          </p:cNvPr>
          <p:cNvSpPr/>
          <p:nvPr/>
        </p:nvSpPr>
        <p:spPr>
          <a:xfrm>
            <a:off x="574543" y="637934"/>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A829"/>
                </a:solidFill>
                <a:effectLst/>
                <a:uLnTx/>
                <a:uFillTx/>
                <a:latin typeface="Trebuchet MS" panose="020B0603020202020204"/>
                <a:ea typeface="+mn-ea"/>
                <a:cs typeface="Arial" panose="020B0604020202020204" pitchFamily="34" charset="0"/>
              </a:rPr>
              <a:t>PRIVATE</a:t>
            </a:r>
            <a:br>
              <a:rPr kumimoji="0" lang="en-US" sz="5400" b="1" i="0" u="none" strike="noStrike" kern="1200" cap="none" spc="0" normalizeH="0" baseline="0" noProof="0" dirty="0">
                <a:ln>
                  <a:noFill/>
                </a:ln>
                <a:solidFill>
                  <a:srgbClr val="FFA829"/>
                </a:solidFill>
                <a:effectLst/>
                <a:uLnTx/>
                <a:uFillTx/>
                <a:latin typeface="Trebuchet MS" panose="020B0603020202020204"/>
                <a:ea typeface="+mn-ea"/>
                <a:cs typeface="Arial" panose="020B0604020202020204" pitchFamily="34" charset="0"/>
              </a:rPr>
            </a:b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5" name="Rectangle 14">
            <a:extLst>
              <a:ext uri="{FF2B5EF4-FFF2-40B4-BE49-F238E27FC236}">
                <a16:creationId xmlns:a16="http://schemas.microsoft.com/office/drawing/2014/main" id="{018F58C1-EB5C-4472-85AE-7A5C07321D3F}"/>
              </a:ext>
            </a:extLst>
          </p:cNvPr>
          <p:cNvSpPr/>
          <p:nvPr/>
        </p:nvSpPr>
        <p:spPr>
          <a:xfrm>
            <a:off x="6351397" y="638189"/>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A829"/>
                </a:solidFill>
                <a:effectLst/>
                <a:uLnTx/>
                <a:uFillTx/>
                <a:latin typeface="Trebuchet MS" panose="020B0603020202020204"/>
                <a:ea typeface="+mn-ea"/>
                <a:cs typeface="Arial" panose="020B0604020202020204" pitchFamily="34" charset="0"/>
              </a:rPr>
              <a:t>PUBLIC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6" name="TextBox 15">
            <a:extLst>
              <a:ext uri="{FF2B5EF4-FFF2-40B4-BE49-F238E27FC236}">
                <a16:creationId xmlns:a16="http://schemas.microsoft.com/office/drawing/2014/main" id="{862930F8-6213-4C08-9DBF-F85A39791C8B}"/>
              </a:ext>
            </a:extLst>
          </p:cNvPr>
          <p:cNvSpPr txBox="1"/>
          <p:nvPr/>
        </p:nvSpPr>
        <p:spPr>
          <a:xfrm>
            <a:off x="4838415" y="225869"/>
            <a:ext cx="2377972" cy="369332"/>
          </a:xfrm>
          <a:prstGeom prst="rect">
            <a:avLst/>
          </a:prstGeom>
          <a:solidFill>
            <a:srgbClr val="4D27AA"/>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Internet Gateway</a:t>
            </a:r>
          </a:p>
        </p:txBody>
      </p:sp>
      <p:pic>
        <p:nvPicPr>
          <p:cNvPr id="18" name="Graphic 10">
            <a:extLst>
              <a:ext uri="{FF2B5EF4-FFF2-40B4-BE49-F238E27FC236}">
                <a16:creationId xmlns:a16="http://schemas.microsoft.com/office/drawing/2014/main" id="{E939D962-684F-4808-B0B3-4F2E3B6C8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414" y="224163"/>
            <a:ext cx="365760" cy="365760"/>
          </a:xfrm>
          <a:prstGeom prst="rect">
            <a:avLst/>
          </a:prstGeom>
          <a:solidFill>
            <a:schemeClr val="bg1"/>
          </a:solidFill>
          <a:ln>
            <a:noFill/>
          </a:ln>
        </p:spPr>
      </p:pic>
      <p:sp>
        <p:nvSpPr>
          <p:cNvPr id="2" name="Arrow: Bent-Up 1">
            <a:extLst>
              <a:ext uri="{FF2B5EF4-FFF2-40B4-BE49-F238E27FC236}">
                <a16:creationId xmlns:a16="http://schemas.microsoft.com/office/drawing/2014/main" id="{4575ACD4-D5F6-90E2-9797-9FFF602CF114}"/>
              </a:ext>
            </a:extLst>
          </p:cNvPr>
          <p:cNvSpPr/>
          <p:nvPr/>
        </p:nvSpPr>
        <p:spPr>
          <a:xfrm flipH="1">
            <a:off x="5903833" y="657486"/>
            <a:ext cx="850159" cy="3352811"/>
          </a:xfrm>
          <a:prstGeom prst="bentUp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6" name="TextBox 25">
            <a:extLst>
              <a:ext uri="{FF2B5EF4-FFF2-40B4-BE49-F238E27FC236}">
                <a16:creationId xmlns:a16="http://schemas.microsoft.com/office/drawing/2014/main" id="{D8400FBC-6410-487C-B802-BB0948419EC5}"/>
              </a:ext>
            </a:extLst>
          </p:cNvPr>
          <p:cNvSpPr txBox="1"/>
          <p:nvPr/>
        </p:nvSpPr>
        <p:spPr>
          <a:xfrm rot="16200000">
            <a:off x="5374116" y="2254466"/>
            <a:ext cx="1441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rebuchet MS" panose="020B0603020202020204"/>
                <a:ea typeface="+mn-ea"/>
                <a:cs typeface="+mn-cs"/>
              </a:rPr>
              <a:t>Route</a:t>
            </a:r>
          </a:p>
        </p:txBody>
      </p:sp>
    </p:spTree>
    <p:extLst>
      <p:ext uri="{BB962C8B-B14F-4D97-AF65-F5344CB8AC3E}">
        <p14:creationId xmlns:p14="http://schemas.microsoft.com/office/powerpoint/2010/main" val="25667130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747796-A56B-472B-B846-BCB6BC7D6B9F}"/>
              </a:ext>
            </a:extLst>
          </p:cNvPr>
          <p:cNvSpPr>
            <a:spLocks noGrp="1"/>
          </p:cNvSpPr>
          <p:nvPr>
            <p:ph sz="quarter" idx="14"/>
          </p:nvPr>
        </p:nvSpPr>
        <p:spPr/>
        <p:txBody>
          <a:bodyPr/>
          <a:lstStyle/>
          <a:p>
            <a:r>
              <a:rPr lang="en-US" dirty="0"/>
              <a:t>VPC </a:t>
            </a:r>
            <a:br>
              <a:rPr lang="en-US" dirty="0"/>
            </a:br>
            <a:r>
              <a:rPr lang="en-US" dirty="0"/>
              <a:t>Endpoints</a:t>
            </a:r>
          </a:p>
        </p:txBody>
      </p:sp>
      <p:sp>
        <p:nvSpPr>
          <p:cNvPr id="38" name="Rectangle 37">
            <a:extLst>
              <a:ext uri="{FF2B5EF4-FFF2-40B4-BE49-F238E27FC236}">
                <a16:creationId xmlns:a16="http://schemas.microsoft.com/office/drawing/2014/main" id="{4565FF4F-70E3-4E2B-8112-4DFB6D782C76}"/>
              </a:ext>
            </a:extLst>
          </p:cNvPr>
          <p:cNvSpPr/>
          <p:nvPr/>
        </p:nvSpPr>
        <p:spPr>
          <a:xfrm flipH="1">
            <a:off x="5258296" y="701453"/>
            <a:ext cx="3156728" cy="2337916"/>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43" name="Graphic 13">
            <a:extLst>
              <a:ext uri="{FF2B5EF4-FFF2-40B4-BE49-F238E27FC236}">
                <a16:creationId xmlns:a16="http://schemas.microsoft.com/office/drawing/2014/main" id="{1A5EA00E-6A4C-4EAA-812A-CF77DD6A6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780" y="701453"/>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a:extLst>
              <a:ext uri="{FF2B5EF4-FFF2-40B4-BE49-F238E27FC236}">
                <a16:creationId xmlns:a16="http://schemas.microsoft.com/office/drawing/2014/main" id="{77F034EB-890A-42A9-AA1D-E902B893FB4D}"/>
              </a:ext>
            </a:extLst>
          </p:cNvPr>
          <p:cNvSpPr txBox="1"/>
          <p:nvPr/>
        </p:nvSpPr>
        <p:spPr>
          <a:xfrm>
            <a:off x="5657152" y="719361"/>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48" name="Rectangle 47">
            <a:extLst>
              <a:ext uri="{FF2B5EF4-FFF2-40B4-BE49-F238E27FC236}">
                <a16:creationId xmlns:a16="http://schemas.microsoft.com/office/drawing/2014/main" id="{6498D1A7-6035-4714-87E6-EFFF2ECE5B02}"/>
              </a:ext>
            </a:extLst>
          </p:cNvPr>
          <p:cNvSpPr/>
          <p:nvPr/>
        </p:nvSpPr>
        <p:spPr>
          <a:xfrm>
            <a:off x="5917358" y="1470548"/>
            <a:ext cx="1764900" cy="112956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49" name="Graphic 35">
            <a:extLst>
              <a:ext uri="{FF2B5EF4-FFF2-40B4-BE49-F238E27FC236}">
                <a16:creationId xmlns:a16="http://schemas.microsoft.com/office/drawing/2014/main" id="{44CC8EF5-BA5E-44FC-B371-6A4F52597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358" y="1470548"/>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60">
            <a:extLst>
              <a:ext uri="{FF2B5EF4-FFF2-40B4-BE49-F238E27FC236}">
                <a16:creationId xmlns:a16="http://schemas.microsoft.com/office/drawing/2014/main" id="{052361A1-420D-4711-96A8-6E5915A1C5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0388" y="1811634"/>
            <a:ext cx="572543" cy="5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29">
            <a:extLst>
              <a:ext uri="{FF2B5EF4-FFF2-40B4-BE49-F238E27FC236}">
                <a16:creationId xmlns:a16="http://schemas.microsoft.com/office/drawing/2014/main" id="{283F1AE9-9F3F-40F7-852B-EACEF034A5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2054" y="49568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8">
            <a:extLst>
              <a:ext uri="{FF2B5EF4-FFF2-40B4-BE49-F238E27FC236}">
                <a16:creationId xmlns:a16="http://schemas.microsoft.com/office/drawing/2014/main" id="{7B2367CD-364C-4915-A977-5AFBF890D1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0285" y="7014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FE8E5C50-D120-4E40-A904-C8073DF4C5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10285" y="195380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E7E30E2-5D52-4C20-8728-07104E84ADFB}"/>
              </a:ext>
            </a:extLst>
          </p:cNvPr>
          <p:cNvSpPr txBox="1"/>
          <p:nvPr/>
        </p:nvSpPr>
        <p:spPr>
          <a:xfrm>
            <a:off x="10146562" y="1320270"/>
            <a:ext cx="489446" cy="440390"/>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S3</a:t>
            </a:r>
          </a:p>
        </p:txBody>
      </p:sp>
      <p:sp>
        <p:nvSpPr>
          <p:cNvPr id="56" name="TextBox 55">
            <a:extLst>
              <a:ext uri="{FF2B5EF4-FFF2-40B4-BE49-F238E27FC236}">
                <a16:creationId xmlns:a16="http://schemas.microsoft.com/office/drawing/2014/main" id="{CAAC6903-7B0A-45B8-8C17-AF055486AE0A}"/>
              </a:ext>
            </a:extLst>
          </p:cNvPr>
          <p:cNvSpPr txBox="1"/>
          <p:nvPr/>
        </p:nvSpPr>
        <p:spPr>
          <a:xfrm>
            <a:off x="9710917" y="2598979"/>
            <a:ext cx="1360736" cy="440390"/>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DynamoDB</a:t>
            </a:r>
          </a:p>
        </p:txBody>
      </p:sp>
      <p:cxnSp>
        <p:nvCxnSpPr>
          <p:cNvPr id="57" name="Connector: Elbow 56">
            <a:extLst>
              <a:ext uri="{FF2B5EF4-FFF2-40B4-BE49-F238E27FC236}">
                <a16:creationId xmlns:a16="http://schemas.microsoft.com/office/drawing/2014/main" id="{8E9AAC35-DCA1-461F-9D7D-21AAD9E82CDD}"/>
              </a:ext>
            </a:extLst>
          </p:cNvPr>
          <p:cNvCxnSpPr>
            <a:cxnSpLocks/>
            <a:stCxn id="52" idx="3"/>
            <a:endCxn id="54" idx="1"/>
          </p:cNvCxnSpPr>
          <p:nvPr/>
        </p:nvCxnSpPr>
        <p:spPr>
          <a:xfrm flipV="1">
            <a:off x="7122931" y="1082453"/>
            <a:ext cx="2887354" cy="1015453"/>
          </a:xfrm>
          <a:prstGeom prst="bentConnector3">
            <a:avLst>
              <a:gd name="adj1" fmla="val 58596"/>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DFFF835-E659-4398-972F-FF4571AC130E}"/>
              </a:ext>
            </a:extLst>
          </p:cNvPr>
          <p:cNvCxnSpPr>
            <a:cxnSpLocks/>
            <a:stCxn id="52" idx="3"/>
            <a:endCxn id="55" idx="1"/>
          </p:cNvCxnSpPr>
          <p:nvPr/>
        </p:nvCxnSpPr>
        <p:spPr>
          <a:xfrm>
            <a:off x="7122931" y="2097906"/>
            <a:ext cx="2887354" cy="236900"/>
          </a:xfrm>
          <a:prstGeom prst="bentConnector3">
            <a:avLst>
              <a:gd name="adj1" fmla="val 58596"/>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3F2A1D2-515E-426F-9D43-F145A3F000A7}"/>
              </a:ext>
            </a:extLst>
          </p:cNvPr>
          <p:cNvSpPr txBox="1"/>
          <p:nvPr/>
        </p:nvSpPr>
        <p:spPr>
          <a:xfrm>
            <a:off x="8653663" y="1320270"/>
            <a:ext cx="1057254" cy="529882"/>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Public Internet</a:t>
            </a:r>
          </a:p>
        </p:txBody>
      </p:sp>
      <p:sp>
        <p:nvSpPr>
          <p:cNvPr id="63" name="Rectangle 62">
            <a:extLst>
              <a:ext uri="{FF2B5EF4-FFF2-40B4-BE49-F238E27FC236}">
                <a16:creationId xmlns:a16="http://schemas.microsoft.com/office/drawing/2014/main" id="{F334244C-113F-4CC3-BD3D-B78AF3A4A868}"/>
              </a:ext>
            </a:extLst>
          </p:cNvPr>
          <p:cNvSpPr/>
          <p:nvPr/>
        </p:nvSpPr>
        <p:spPr>
          <a:xfrm flipH="1">
            <a:off x="5270635" y="3800723"/>
            <a:ext cx="3156728" cy="2337916"/>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64" name="Graphic 13">
            <a:extLst>
              <a:ext uri="{FF2B5EF4-FFF2-40B4-BE49-F238E27FC236}">
                <a16:creationId xmlns:a16="http://schemas.microsoft.com/office/drawing/2014/main" id="{5CF16FE0-5EE2-4B4C-9C3F-E17065C80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119" y="3800723"/>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64">
            <a:extLst>
              <a:ext uri="{FF2B5EF4-FFF2-40B4-BE49-F238E27FC236}">
                <a16:creationId xmlns:a16="http://schemas.microsoft.com/office/drawing/2014/main" id="{61E61264-4BD3-485F-A61E-0DC12A7A92D0}"/>
              </a:ext>
            </a:extLst>
          </p:cNvPr>
          <p:cNvSpPr txBox="1"/>
          <p:nvPr/>
        </p:nvSpPr>
        <p:spPr>
          <a:xfrm>
            <a:off x="5669491" y="3818631"/>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66" name="Rectangle 65">
            <a:extLst>
              <a:ext uri="{FF2B5EF4-FFF2-40B4-BE49-F238E27FC236}">
                <a16:creationId xmlns:a16="http://schemas.microsoft.com/office/drawing/2014/main" id="{C7AC0967-6D5B-41CB-83F1-6CCB711B6D21}"/>
              </a:ext>
            </a:extLst>
          </p:cNvPr>
          <p:cNvSpPr/>
          <p:nvPr/>
        </p:nvSpPr>
        <p:spPr>
          <a:xfrm>
            <a:off x="5929697" y="4569818"/>
            <a:ext cx="1436344" cy="112956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67" name="Graphic 35">
            <a:extLst>
              <a:ext uri="{FF2B5EF4-FFF2-40B4-BE49-F238E27FC236}">
                <a16:creationId xmlns:a16="http://schemas.microsoft.com/office/drawing/2014/main" id="{CAFDB003-5794-410D-8247-754B5E588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697" y="4569818"/>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60">
            <a:extLst>
              <a:ext uri="{FF2B5EF4-FFF2-40B4-BE49-F238E27FC236}">
                <a16:creationId xmlns:a16="http://schemas.microsoft.com/office/drawing/2014/main" id="{5C5A4457-2023-4515-8E55-468208ECEF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9208" y="4968575"/>
            <a:ext cx="572543" cy="5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8">
            <a:extLst>
              <a:ext uri="{FF2B5EF4-FFF2-40B4-BE49-F238E27FC236}">
                <a16:creationId xmlns:a16="http://schemas.microsoft.com/office/drawing/2014/main" id="{19BD6778-FFB0-4EB6-AF99-F7C5F4B6D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2624" y="380072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23">
            <a:extLst>
              <a:ext uri="{FF2B5EF4-FFF2-40B4-BE49-F238E27FC236}">
                <a16:creationId xmlns:a16="http://schemas.microsoft.com/office/drawing/2014/main" id="{3A7C8481-F811-48F5-9A09-DEACE64022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22624" y="505307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70">
            <a:extLst>
              <a:ext uri="{FF2B5EF4-FFF2-40B4-BE49-F238E27FC236}">
                <a16:creationId xmlns:a16="http://schemas.microsoft.com/office/drawing/2014/main" id="{01656115-9CCF-4610-A317-6C7F16E10DFE}"/>
              </a:ext>
            </a:extLst>
          </p:cNvPr>
          <p:cNvSpPr txBox="1"/>
          <p:nvPr/>
        </p:nvSpPr>
        <p:spPr>
          <a:xfrm>
            <a:off x="10158901" y="4419540"/>
            <a:ext cx="489446" cy="440390"/>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S3</a:t>
            </a:r>
          </a:p>
        </p:txBody>
      </p:sp>
      <p:sp>
        <p:nvSpPr>
          <p:cNvPr id="72" name="TextBox 71">
            <a:extLst>
              <a:ext uri="{FF2B5EF4-FFF2-40B4-BE49-F238E27FC236}">
                <a16:creationId xmlns:a16="http://schemas.microsoft.com/office/drawing/2014/main" id="{0FE51DF3-E69E-4060-B8C5-514D9F72307D}"/>
              </a:ext>
            </a:extLst>
          </p:cNvPr>
          <p:cNvSpPr txBox="1"/>
          <p:nvPr/>
        </p:nvSpPr>
        <p:spPr>
          <a:xfrm>
            <a:off x="9723256" y="5698249"/>
            <a:ext cx="1360736" cy="440390"/>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DynamoDB</a:t>
            </a:r>
          </a:p>
        </p:txBody>
      </p:sp>
      <p:cxnSp>
        <p:nvCxnSpPr>
          <p:cNvPr id="73" name="Connector: Elbow 72">
            <a:extLst>
              <a:ext uri="{FF2B5EF4-FFF2-40B4-BE49-F238E27FC236}">
                <a16:creationId xmlns:a16="http://schemas.microsoft.com/office/drawing/2014/main" id="{A5D5D8DB-D0D6-4CFC-ABC2-040BB3087F51}"/>
              </a:ext>
            </a:extLst>
          </p:cNvPr>
          <p:cNvCxnSpPr>
            <a:cxnSpLocks/>
            <a:stCxn id="53" idx="3"/>
            <a:endCxn id="69" idx="1"/>
          </p:cNvCxnSpPr>
          <p:nvPr/>
        </p:nvCxnSpPr>
        <p:spPr>
          <a:xfrm flipV="1">
            <a:off x="8189254" y="4181723"/>
            <a:ext cx="1833370" cy="1003762"/>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1510DB40-377C-4E17-B45B-3A1AE6FA4FBA}"/>
              </a:ext>
            </a:extLst>
          </p:cNvPr>
          <p:cNvCxnSpPr>
            <a:cxnSpLocks/>
            <a:stCxn id="68" idx="3"/>
            <a:endCxn id="53" idx="1"/>
          </p:cNvCxnSpPr>
          <p:nvPr/>
        </p:nvCxnSpPr>
        <p:spPr>
          <a:xfrm flipV="1">
            <a:off x="6781751" y="5185485"/>
            <a:ext cx="950303" cy="69362"/>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A7BA7CA-98ED-48F6-89CC-811A7A59A217}"/>
              </a:ext>
            </a:extLst>
          </p:cNvPr>
          <p:cNvSpPr txBox="1"/>
          <p:nvPr/>
        </p:nvSpPr>
        <p:spPr>
          <a:xfrm>
            <a:off x="8778452" y="4291074"/>
            <a:ext cx="1099502" cy="762001"/>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Private network within AWS</a:t>
            </a:r>
          </a:p>
        </p:txBody>
      </p:sp>
      <p:sp>
        <p:nvSpPr>
          <p:cNvPr id="76" name="TextBox 75">
            <a:extLst>
              <a:ext uri="{FF2B5EF4-FFF2-40B4-BE49-F238E27FC236}">
                <a16:creationId xmlns:a16="http://schemas.microsoft.com/office/drawing/2014/main" id="{F291F972-B31A-4DE1-A991-7712913A05BE}"/>
              </a:ext>
            </a:extLst>
          </p:cNvPr>
          <p:cNvSpPr txBox="1"/>
          <p:nvPr/>
        </p:nvSpPr>
        <p:spPr>
          <a:xfrm>
            <a:off x="7457302" y="5490734"/>
            <a:ext cx="1061322" cy="440390"/>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VPC Endpoint</a:t>
            </a:r>
          </a:p>
        </p:txBody>
      </p:sp>
      <p:cxnSp>
        <p:nvCxnSpPr>
          <p:cNvPr id="80" name="Connector: Elbow 79">
            <a:extLst>
              <a:ext uri="{FF2B5EF4-FFF2-40B4-BE49-F238E27FC236}">
                <a16:creationId xmlns:a16="http://schemas.microsoft.com/office/drawing/2014/main" id="{39777FCA-4803-458D-A8EB-B5528C629A36}"/>
              </a:ext>
            </a:extLst>
          </p:cNvPr>
          <p:cNvCxnSpPr>
            <a:cxnSpLocks/>
            <a:stCxn id="53" idx="3"/>
            <a:endCxn id="70" idx="1"/>
          </p:cNvCxnSpPr>
          <p:nvPr/>
        </p:nvCxnSpPr>
        <p:spPr>
          <a:xfrm>
            <a:off x="8189254" y="5185485"/>
            <a:ext cx="1833370" cy="248591"/>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3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5" grpId="0" animBg="1"/>
      <p:bldP spid="48" grpId="0" animBg="1"/>
      <p:bldP spid="4" grpId="0"/>
      <p:bldP spid="56" grpId="0"/>
      <p:bldP spid="60" grpId="0" animBg="1"/>
      <p:bldP spid="63" grpId="0" animBg="1"/>
      <p:bldP spid="65" grpId="0" animBg="1"/>
      <p:bldP spid="66" grpId="0" animBg="1"/>
      <p:bldP spid="71" grpId="0"/>
      <p:bldP spid="72" grpId="0"/>
      <p:bldP spid="75" grpId="0" animBg="1"/>
      <p:bldP spid="7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Two Types of VPC Endpoints</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804738" y="1582155"/>
            <a:ext cx="4018547"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Gateway</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6" y="1582155"/>
            <a:ext cx="310414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Interface</a:t>
            </a:r>
          </a:p>
        </p:txBody>
      </p:sp>
      <p:sp>
        <p:nvSpPr>
          <p:cNvPr id="10" name="TextBox 9">
            <a:extLst>
              <a:ext uri="{FF2B5EF4-FFF2-40B4-BE49-F238E27FC236}">
                <a16:creationId xmlns:a16="http://schemas.microsoft.com/office/drawing/2014/main" id="{B8C0DA1E-1D85-4FF7-BE86-93ACE7684235}"/>
              </a:ext>
            </a:extLst>
          </p:cNvPr>
          <p:cNvSpPr txBox="1"/>
          <p:nvPr/>
        </p:nvSpPr>
        <p:spPr>
          <a:xfrm>
            <a:off x="1074825" y="2139845"/>
            <a:ext cx="4751710" cy="1830573"/>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Used to connect to:</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S3</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DynamoDB</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748459"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Used to connect to all other AWS services</a:t>
            </a: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132360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09"/>
            <a:ext cx="3411022"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434115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AZ, accessible from internet)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73F33012-3E57-43FB-9FBB-3B1422BB6149}"/>
              </a:ext>
            </a:extLst>
          </p:cNvPr>
          <p:cNvSpPr/>
          <p:nvPr/>
        </p:nvSpPr>
        <p:spPr>
          <a:xfrm>
            <a:off x="2672780" y="3708537"/>
            <a:ext cx="283464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(tied to AZ, NOT accessible from internet)</a:t>
            </a:r>
          </a:p>
        </p:txBody>
      </p:sp>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2782" y="3706949"/>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sp>
        <p:nvSpPr>
          <p:cNvPr id="28" name="Rectangle 27">
            <a:extLst>
              <a:ext uri="{FF2B5EF4-FFF2-40B4-BE49-F238E27FC236}">
                <a16:creationId xmlns:a16="http://schemas.microsoft.com/office/drawing/2014/main" id="{00F8B169-A6BE-46AC-BF6D-4F19411A1325}"/>
              </a:ext>
            </a:extLst>
          </p:cNvPr>
          <p:cNvSpPr/>
          <p:nvPr/>
        </p:nvSpPr>
        <p:spPr>
          <a:xfrm>
            <a:off x="6698274" y="2427519"/>
            <a:ext cx="283464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AZ, accessible from internet)</a:t>
            </a:r>
          </a:p>
        </p:txBody>
      </p:sp>
      <p:pic>
        <p:nvPicPr>
          <p:cNvPr id="29" name="Graphic 34">
            <a:extLst>
              <a:ext uri="{FF2B5EF4-FFF2-40B4-BE49-F238E27FC236}">
                <a16:creationId xmlns:a16="http://schemas.microsoft.com/office/drawing/2014/main" id="{62B2D8FB-9FCD-4A5D-88F7-0B0510B29D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276" y="2425931"/>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16AF5390-99F8-4431-9BB6-3DF4E7056606}"/>
              </a:ext>
            </a:extLst>
          </p:cNvPr>
          <p:cNvSpPr/>
          <p:nvPr/>
        </p:nvSpPr>
        <p:spPr>
          <a:xfrm>
            <a:off x="6698273" y="3679976"/>
            <a:ext cx="283464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(tied to AZ, NOT accessible from internet)</a:t>
            </a: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5" y="3678388"/>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711" y="29449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297" y="29449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60">
            <a:extLst>
              <a:ext uri="{FF2B5EF4-FFF2-40B4-BE49-F238E27FC236}">
                <a16:creationId xmlns:a16="http://schemas.microsoft.com/office/drawing/2014/main" id="{9223C8EE-0BA0-4CD2-93AD-6AD88FAE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4063" y="41519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60">
            <a:extLst>
              <a:ext uri="{FF2B5EF4-FFF2-40B4-BE49-F238E27FC236}">
                <a16:creationId xmlns:a16="http://schemas.microsoft.com/office/drawing/2014/main" id="{B780BD27-44D9-409D-87D2-8FFC30782B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7665" y="41519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60">
            <a:extLst>
              <a:ext uri="{FF2B5EF4-FFF2-40B4-BE49-F238E27FC236}">
                <a16:creationId xmlns:a16="http://schemas.microsoft.com/office/drawing/2014/main" id="{48DA9E9E-FBF0-4DCC-8384-7D9E14877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4063" y="29445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419" y="41981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B71B9955-5D64-4745-85E5-B4D6A75060CE}"/>
              </a:ext>
            </a:extLst>
          </p:cNvPr>
          <p:cNvSpPr txBox="1"/>
          <p:nvPr/>
        </p:nvSpPr>
        <p:spPr>
          <a:xfrm>
            <a:off x="5429176" y="1727786"/>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39" name="Graphic 10">
            <a:extLst>
              <a:ext uri="{FF2B5EF4-FFF2-40B4-BE49-F238E27FC236}">
                <a16:creationId xmlns:a16="http://schemas.microsoft.com/office/drawing/2014/main" id="{10901760-5788-45AB-B33A-BAD8E44BE9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6153" y="1679868"/>
            <a:ext cx="365760" cy="365760"/>
          </a:xfrm>
          <a:prstGeom prst="rect">
            <a:avLst/>
          </a:prstGeom>
          <a:solidFill>
            <a:schemeClr val="bg1"/>
          </a:solidFill>
          <a:ln>
            <a:noFill/>
          </a:ln>
        </p:spPr>
      </p:pic>
      <p:cxnSp>
        <p:nvCxnSpPr>
          <p:cNvPr id="14" name="Straight Arrow Connector 13">
            <a:extLst>
              <a:ext uri="{FF2B5EF4-FFF2-40B4-BE49-F238E27FC236}">
                <a16:creationId xmlns:a16="http://schemas.microsoft.com/office/drawing/2014/main" id="{57D44224-8E7C-41B8-B0FF-BC5DF32AFD27}"/>
              </a:ext>
            </a:extLst>
          </p:cNvPr>
          <p:cNvCxnSpPr>
            <a:stCxn id="17" idx="0"/>
            <a:endCxn id="39" idx="1"/>
          </p:cNvCxnSpPr>
          <p:nvPr/>
        </p:nvCxnSpPr>
        <p:spPr>
          <a:xfrm flipV="1">
            <a:off x="4090101" y="1862748"/>
            <a:ext cx="1046052" cy="59333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3143B35-2CA7-4023-9611-D94E6C70C374}"/>
              </a:ext>
            </a:extLst>
          </p:cNvPr>
          <p:cNvSpPr txBox="1"/>
          <p:nvPr/>
        </p:nvSpPr>
        <p:spPr>
          <a:xfrm>
            <a:off x="4702889" y="2956361"/>
            <a:ext cx="96016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NAT Gateway</a:t>
            </a:r>
          </a:p>
        </p:txBody>
      </p:sp>
      <p:pic>
        <p:nvPicPr>
          <p:cNvPr id="41" name="Graphic 35">
            <a:extLst>
              <a:ext uri="{FF2B5EF4-FFF2-40B4-BE49-F238E27FC236}">
                <a16:creationId xmlns:a16="http://schemas.microsoft.com/office/drawing/2014/main" id="{8BA05010-FFB4-4F9D-ADB5-00B5B0A3BD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5684" y="294107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Connector: Elbow 20">
            <a:extLst>
              <a:ext uri="{FF2B5EF4-FFF2-40B4-BE49-F238E27FC236}">
                <a16:creationId xmlns:a16="http://schemas.microsoft.com/office/drawing/2014/main" id="{04534E6C-0A41-418A-8B37-66CDC058E184}"/>
              </a:ext>
            </a:extLst>
          </p:cNvPr>
          <p:cNvCxnSpPr>
            <a:cxnSpLocks/>
            <a:stCxn id="37" idx="3"/>
            <a:endCxn id="41" idx="2"/>
          </p:cNvCxnSpPr>
          <p:nvPr/>
        </p:nvCxnSpPr>
        <p:spPr>
          <a:xfrm flipV="1">
            <a:off x="3404619" y="3398271"/>
            <a:ext cx="1119665" cy="1028430"/>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D72B748-FB1D-4876-BFE5-0D362DB67A42}"/>
              </a:ext>
            </a:extLst>
          </p:cNvPr>
          <p:cNvCxnSpPr>
            <a:cxnSpLocks/>
            <a:stCxn id="41" idx="0"/>
            <a:endCxn id="39" idx="2"/>
          </p:cNvCxnSpPr>
          <p:nvPr/>
        </p:nvCxnSpPr>
        <p:spPr>
          <a:xfrm rot="5400000" flipH="1" flipV="1">
            <a:off x="4473937" y="2095976"/>
            <a:ext cx="895443" cy="794749"/>
          </a:xfrm>
          <a:prstGeom prst="bentConnector3">
            <a:avLst>
              <a:gd name="adj1" fmla="val 6404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FAD548E-DCB8-4950-A08E-A381365A9B32}"/>
              </a:ext>
            </a:extLst>
          </p:cNvPr>
          <p:cNvSpPr/>
          <p:nvPr/>
        </p:nvSpPr>
        <p:spPr>
          <a:xfrm>
            <a:off x="6761" y="2854924"/>
            <a:ext cx="12192000" cy="1188720"/>
          </a:xfrm>
          <a:prstGeom prst="rect">
            <a:avLst/>
          </a:prstGeom>
          <a:solidFill>
            <a:schemeClr val="bg1">
              <a:lumMod val="50000"/>
              <a:alpha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630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white"/>
                </a:solidFill>
                <a:effectLst/>
                <a:uLnTx/>
                <a:uFillTx/>
                <a:latin typeface="Trebuchet MS" panose="020B0603020202020204"/>
                <a:ea typeface="+mn-ea"/>
                <a:cs typeface="+mn-cs"/>
              </a:rPr>
              <a:t>VPC FLOW LOGS</a:t>
            </a:r>
          </a:p>
        </p:txBody>
      </p:sp>
      <p:pic>
        <p:nvPicPr>
          <p:cNvPr id="45" name="Graphic 24">
            <a:extLst>
              <a:ext uri="{FF2B5EF4-FFF2-40B4-BE49-F238E27FC236}">
                <a16:creationId xmlns:a16="http://schemas.microsoft.com/office/drawing/2014/main" id="{0ACA4F86-C6B6-476F-A8E8-09CAF9E778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92" y="2854924"/>
            <a:ext cx="1188720" cy="1196337"/>
          </a:xfrm>
          <a:prstGeom prst="rect">
            <a:avLst/>
          </a:prstGeom>
          <a:solidFill>
            <a:schemeClr val="bg1"/>
          </a:solidFill>
          <a:ln>
            <a:solidFill>
              <a:schemeClr val="bg1">
                <a:lumMod val="50000"/>
              </a:schemeClr>
            </a:solidFill>
          </a:ln>
        </p:spPr>
      </p:pic>
    </p:spTree>
    <p:extLst>
      <p:ext uri="{BB962C8B-B14F-4D97-AF65-F5344CB8AC3E}">
        <p14:creationId xmlns:p14="http://schemas.microsoft.com/office/powerpoint/2010/main" val="78643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09"/>
            <a:ext cx="3411022"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434115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AZ, accessible from internet)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73F33012-3E57-43FB-9FBB-3B1422BB6149}"/>
              </a:ext>
            </a:extLst>
          </p:cNvPr>
          <p:cNvSpPr/>
          <p:nvPr/>
        </p:nvSpPr>
        <p:spPr>
          <a:xfrm>
            <a:off x="2672780" y="3708537"/>
            <a:ext cx="283464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(tied to AZ, NOT accessible from internet)</a:t>
            </a:r>
          </a:p>
        </p:txBody>
      </p:sp>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2782" y="3706949"/>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sp>
        <p:nvSpPr>
          <p:cNvPr id="28" name="Rectangle 27">
            <a:extLst>
              <a:ext uri="{FF2B5EF4-FFF2-40B4-BE49-F238E27FC236}">
                <a16:creationId xmlns:a16="http://schemas.microsoft.com/office/drawing/2014/main" id="{00F8B169-A6BE-46AC-BF6D-4F19411A1325}"/>
              </a:ext>
            </a:extLst>
          </p:cNvPr>
          <p:cNvSpPr/>
          <p:nvPr/>
        </p:nvSpPr>
        <p:spPr>
          <a:xfrm>
            <a:off x="6698274" y="2427519"/>
            <a:ext cx="283464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AZ, accessible from internet)</a:t>
            </a:r>
          </a:p>
        </p:txBody>
      </p:sp>
      <p:pic>
        <p:nvPicPr>
          <p:cNvPr id="29" name="Graphic 34">
            <a:extLst>
              <a:ext uri="{FF2B5EF4-FFF2-40B4-BE49-F238E27FC236}">
                <a16:creationId xmlns:a16="http://schemas.microsoft.com/office/drawing/2014/main" id="{62B2D8FB-9FCD-4A5D-88F7-0B0510B29D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276" y="2425931"/>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16AF5390-99F8-4431-9BB6-3DF4E7056606}"/>
              </a:ext>
            </a:extLst>
          </p:cNvPr>
          <p:cNvSpPr/>
          <p:nvPr/>
        </p:nvSpPr>
        <p:spPr>
          <a:xfrm>
            <a:off x="6698273" y="3679976"/>
            <a:ext cx="283464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(tied to AZ, NOT accessible from internet)</a:t>
            </a: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5" y="3678388"/>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711" y="29449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297" y="29449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60">
            <a:extLst>
              <a:ext uri="{FF2B5EF4-FFF2-40B4-BE49-F238E27FC236}">
                <a16:creationId xmlns:a16="http://schemas.microsoft.com/office/drawing/2014/main" id="{9223C8EE-0BA0-4CD2-93AD-6AD88FAE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4063" y="41519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60">
            <a:extLst>
              <a:ext uri="{FF2B5EF4-FFF2-40B4-BE49-F238E27FC236}">
                <a16:creationId xmlns:a16="http://schemas.microsoft.com/office/drawing/2014/main" id="{B780BD27-44D9-409D-87D2-8FFC30782B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7665" y="41519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60">
            <a:extLst>
              <a:ext uri="{FF2B5EF4-FFF2-40B4-BE49-F238E27FC236}">
                <a16:creationId xmlns:a16="http://schemas.microsoft.com/office/drawing/2014/main" id="{48DA9E9E-FBF0-4DCC-8384-7D9E14877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4063" y="29445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419" y="41981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B71B9955-5D64-4745-85E5-B4D6A75060CE}"/>
              </a:ext>
            </a:extLst>
          </p:cNvPr>
          <p:cNvSpPr txBox="1"/>
          <p:nvPr/>
        </p:nvSpPr>
        <p:spPr>
          <a:xfrm>
            <a:off x="5429176" y="1727786"/>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39" name="Graphic 10">
            <a:extLst>
              <a:ext uri="{FF2B5EF4-FFF2-40B4-BE49-F238E27FC236}">
                <a16:creationId xmlns:a16="http://schemas.microsoft.com/office/drawing/2014/main" id="{10901760-5788-45AB-B33A-BAD8E44BE9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6153" y="1679868"/>
            <a:ext cx="365760" cy="365760"/>
          </a:xfrm>
          <a:prstGeom prst="rect">
            <a:avLst/>
          </a:prstGeom>
          <a:solidFill>
            <a:schemeClr val="bg1"/>
          </a:solidFill>
          <a:ln>
            <a:noFill/>
          </a:ln>
        </p:spPr>
      </p:pic>
      <p:cxnSp>
        <p:nvCxnSpPr>
          <p:cNvPr id="14" name="Straight Arrow Connector 13">
            <a:extLst>
              <a:ext uri="{FF2B5EF4-FFF2-40B4-BE49-F238E27FC236}">
                <a16:creationId xmlns:a16="http://schemas.microsoft.com/office/drawing/2014/main" id="{57D44224-8E7C-41B8-B0FF-BC5DF32AFD27}"/>
              </a:ext>
            </a:extLst>
          </p:cNvPr>
          <p:cNvCxnSpPr>
            <a:stCxn id="17" idx="0"/>
            <a:endCxn id="39" idx="1"/>
          </p:cNvCxnSpPr>
          <p:nvPr/>
        </p:nvCxnSpPr>
        <p:spPr>
          <a:xfrm flipV="1">
            <a:off x="4090101" y="1862748"/>
            <a:ext cx="1046052" cy="59333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3143B35-2CA7-4023-9611-D94E6C70C374}"/>
              </a:ext>
            </a:extLst>
          </p:cNvPr>
          <p:cNvSpPr txBox="1"/>
          <p:nvPr/>
        </p:nvSpPr>
        <p:spPr>
          <a:xfrm>
            <a:off x="4702889" y="2956361"/>
            <a:ext cx="96016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NAT Gateway</a:t>
            </a:r>
          </a:p>
        </p:txBody>
      </p:sp>
      <p:pic>
        <p:nvPicPr>
          <p:cNvPr id="41" name="Graphic 35">
            <a:extLst>
              <a:ext uri="{FF2B5EF4-FFF2-40B4-BE49-F238E27FC236}">
                <a16:creationId xmlns:a16="http://schemas.microsoft.com/office/drawing/2014/main" id="{8BA05010-FFB4-4F9D-ADB5-00B5B0A3BD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5684" y="294107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Connector: Elbow 20">
            <a:extLst>
              <a:ext uri="{FF2B5EF4-FFF2-40B4-BE49-F238E27FC236}">
                <a16:creationId xmlns:a16="http://schemas.microsoft.com/office/drawing/2014/main" id="{04534E6C-0A41-418A-8B37-66CDC058E184}"/>
              </a:ext>
            </a:extLst>
          </p:cNvPr>
          <p:cNvCxnSpPr>
            <a:cxnSpLocks/>
            <a:stCxn id="37" idx="3"/>
            <a:endCxn id="41" idx="2"/>
          </p:cNvCxnSpPr>
          <p:nvPr/>
        </p:nvCxnSpPr>
        <p:spPr>
          <a:xfrm flipV="1">
            <a:off x="3404619" y="3398271"/>
            <a:ext cx="1119665" cy="1028430"/>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D72B748-FB1D-4876-BFE5-0D362DB67A42}"/>
              </a:ext>
            </a:extLst>
          </p:cNvPr>
          <p:cNvCxnSpPr>
            <a:cxnSpLocks/>
            <a:stCxn id="41" idx="0"/>
            <a:endCxn id="39" idx="2"/>
          </p:cNvCxnSpPr>
          <p:nvPr/>
        </p:nvCxnSpPr>
        <p:spPr>
          <a:xfrm rot="5400000" flipH="1" flipV="1">
            <a:off x="4473937" y="2095976"/>
            <a:ext cx="895443" cy="794749"/>
          </a:xfrm>
          <a:prstGeom prst="bentConnector3">
            <a:avLst>
              <a:gd name="adj1" fmla="val 6404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A30017B-E045-1C04-2E62-AA0D34195DDF}"/>
              </a:ext>
            </a:extLst>
          </p:cNvPr>
          <p:cNvSpPr/>
          <p:nvPr/>
        </p:nvSpPr>
        <p:spPr>
          <a:xfrm>
            <a:off x="-15194" y="1217537"/>
            <a:ext cx="12192000" cy="4450085"/>
          </a:xfrm>
          <a:prstGeom prst="rect">
            <a:avLst/>
          </a:prstGeom>
          <a:solidFill>
            <a:schemeClr val="bg1">
              <a:lumMod val="50000"/>
              <a:alpha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rPr>
              <a:t>Security Groups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err="1">
                <a:solidFill>
                  <a:prstClr val="white"/>
                </a:solidFill>
                <a:latin typeface="Trebuchet MS" panose="020B0603020202020204"/>
              </a:rPr>
              <a:t>NACLs</a:t>
            </a:r>
            <a:endParaRPr lang="en-US" sz="2800" dirty="0">
              <a:solidFill>
                <a:prstClr val="white"/>
              </a:solidFill>
              <a:latin typeface="Trebuchet MS" panose="020B060302020202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Trebuchet MS" panose="020B0603020202020204"/>
              </a:rPr>
              <a:t>ENIs</a:t>
            </a:r>
            <a:endParaRPr kumimoji="0" lang="en-US" sz="2800" b="0" i="0" u="none" strike="noStrike" kern="1200" cap="none" spc="0" normalizeH="0" baseline="0" noProof="0" dirty="0">
              <a:ln>
                <a:noFill/>
              </a:ln>
              <a:solidFill>
                <a:prstClr val="white"/>
              </a:solidFill>
              <a:effectLst/>
              <a:uLnTx/>
              <a:uFillTx/>
              <a:latin typeface="Trebuchet MS" panose="020B060302020202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err="1">
                <a:solidFill>
                  <a:prstClr val="white"/>
                </a:solidFill>
                <a:latin typeface="Trebuchet MS" panose="020B0603020202020204"/>
              </a:rPr>
              <a:t>VPCs</a:t>
            </a:r>
            <a:endParaRPr lang="en-US" sz="2800" dirty="0">
              <a:solidFill>
                <a:prstClr val="white"/>
              </a:solidFill>
              <a:latin typeface="Trebuchet MS" panose="020B060302020202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rPr>
              <a:t>Subnets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Trebuchet MS" panose="020B0603020202020204"/>
              </a:rPr>
              <a:t>NAT Gateways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rPr>
              <a:t>Internet</a:t>
            </a:r>
            <a:r>
              <a:rPr kumimoji="0" lang="en-US" sz="2800" b="0" i="0" u="none" strike="noStrike" kern="1200" cap="none" spc="0" normalizeH="0" noProof="0" dirty="0">
                <a:ln>
                  <a:noFill/>
                </a:ln>
                <a:solidFill>
                  <a:prstClr val="white"/>
                </a:solidFill>
                <a:effectLst/>
                <a:uLnTx/>
                <a:uFillTx/>
                <a:latin typeface="Trebuchet MS" panose="020B0603020202020204"/>
              </a:rPr>
              <a:t> Gateways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aseline="0" dirty="0">
                <a:solidFill>
                  <a:prstClr val="white"/>
                </a:solidFill>
                <a:latin typeface="Trebuchet MS" panose="020B0603020202020204"/>
              </a:rPr>
              <a:t>Bastion Hosts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noProof="0" dirty="0">
              <a:ln>
                <a:noFill/>
              </a:ln>
              <a:solidFill>
                <a:prstClr val="white"/>
              </a:solidFill>
              <a:effectLst/>
              <a:uLnTx/>
              <a:uFillTx/>
              <a:latin typeface="Trebuchet MS" panose="020B060302020202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noProof="0" dirty="0">
                <a:ln>
                  <a:noFill/>
                </a:ln>
                <a:solidFill>
                  <a:prstClr val="white"/>
                </a:solidFill>
                <a:effectLst/>
                <a:uLnTx/>
                <a:uFillTx/>
                <a:latin typeface="Trebuchet MS" panose="020B0603020202020204"/>
              </a:rPr>
              <a:t>OH MY!</a:t>
            </a:r>
            <a:endParaRPr kumimoji="0" lang="en-US" sz="2800" b="1" i="0" u="none" strike="noStrike" kern="1200" cap="none" spc="0" normalizeH="0" baseline="0" noProof="0" dirty="0">
              <a:ln>
                <a:noFill/>
              </a:ln>
              <a:solidFill>
                <a:prstClr val="white"/>
              </a:solidFill>
              <a:effectLst/>
              <a:uLnTx/>
              <a:uFillTx/>
              <a:latin typeface="Trebuchet MS" panose="020B0603020202020204"/>
            </a:endParaRPr>
          </a:p>
        </p:txBody>
      </p:sp>
    </p:spTree>
    <p:extLst>
      <p:ext uri="{BB962C8B-B14F-4D97-AF65-F5344CB8AC3E}">
        <p14:creationId xmlns:p14="http://schemas.microsoft.com/office/powerpoint/2010/main" val="353395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26FDFC-1325-D5B7-9FD5-C0E64A0F9B31}"/>
              </a:ext>
            </a:extLst>
          </p:cNvPr>
          <p:cNvSpPr>
            <a:spLocks noGrp="1"/>
          </p:cNvSpPr>
          <p:nvPr>
            <p:ph type="body" sz="quarter" idx="10"/>
          </p:nvPr>
        </p:nvSpPr>
        <p:spPr/>
        <p:txBody>
          <a:bodyPr/>
          <a:lstStyle/>
          <a:p>
            <a:r>
              <a:rPr lang="en-US" sz="2800" dirty="0">
                <a:latin typeface="+mj-lt"/>
              </a:rPr>
              <a:t>Analyzes the configuration between two endpoints in a VPC</a:t>
            </a:r>
          </a:p>
          <a:p>
            <a:pPr lvl="1"/>
            <a:r>
              <a:rPr lang="en-US" dirty="0">
                <a:latin typeface="+mj-lt"/>
              </a:rPr>
              <a:t>Doesn’t send/receive traffic</a:t>
            </a:r>
          </a:p>
          <a:p>
            <a:r>
              <a:rPr lang="en-US" sz="2800" dirty="0">
                <a:latin typeface="+mj-lt"/>
              </a:rPr>
              <a:t>Returns a “reachable” or “not reachable”</a:t>
            </a:r>
          </a:p>
          <a:p>
            <a:pPr lvl="1"/>
            <a:r>
              <a:rPr lang="en-US" dirty="0">
                <a:latin typeface="+mj-lt"/>
              </a:rPr>
              <a:t>“Not reachable” will identify the blocking component</a:t>
            </a:r>
          </a:p>
          <a:p>
            <a:r>
              <a:rPr lang="en-US" sz="2800" dirty="0">
                <a:latin typeface="+mj-lt"/>
              </a:rPr>
              <a:t>Costs 10 cents (U.S.) each time it runs</a:t>
            </a:r>
          </a:p>
        </p:txBody>
      </p:sp>
      <p:sp>
        <p:nvSpPr>
          <p:cNvPr id="3" name="Content Placeholder 2">
            <a:extLst>
              <a:ext uri="{FF2B5EF4-FFF2-40B4-BE49-F238E27FC236}">
                <a16:creationId xmlns:a16="http://schemas.microsoft.com/office/drawing/2014/main" id="{2B5193BD-E1C7-8047-6892-DD6A7C026561}"/>
              </a:ext>
            </a:extLst>
          </p:cNvPr>
          <p:cNvSpPr>
            <a:spLocks noGrp="1"/>
          </p:cNvSpPr>
          <p:nvPr>
            <p:ph sz="quarter" idx="14"/>
          </p:nvPr>
        </p:nvSpPr>
        <p:spPr/>
        <p:txBody>
          <a:bodyPr/>
          <a:lstStyle/>
          <a:p>
            <a:r>
              <a:rPr lang="en-US" dirty="0"/>
              <a:t>VPC Reachability Analyzer</a:t>
            </a:r>
          </a:p>
        </p:txBody>
      </p:sp>
      <p:pic>
        <p:nvPicPr>
          <p:cNvPr id="4" name="Graphic 3">
            <a:extLst>
              <a:ext uri="{FF2B5EF4-FFF2-40B4-BE49-F238E27FC236}">
                <a16:creationId xmlns:a16="http://schemas.microsoft.com/office/drawing/2014/main" id="{0ABE23AC-0D9F-73E5-B10A-BD278943B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4240" y="1884600"/>
            <a:ext cx="629922" cy="629922"/>
          </a:xfrm>
          <a:prstGeom prst="rect">
            <a:avLst/>
          </a:prstGeom>
        </p:spPr>
      </p:pic>
    </p:spTree>
    <p:extLst>
      <p:ext uri="{BB962C8B-B14F-4D97-AF65-F5344CB8AC3E}">
        <p14:creationId xmlns:p14="http://schemas.microsoft.com/office/powerpoint/2010/main" val="338874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9BD20-CAF6-DDD6-A33B-945F2788ACB9}"/>
              </a:ext>
            </a:extLst>
          </p:cNvPr>
          <p:cNvPicPr>
            <a:picLocks noChangeAspect="1"/>
          </p:cNvPicPr>
          <p:nvPr/>
        </p:nvPicPr>
        <p:blipFill>
          <a:blip r:embed="rId3"/>
          <a:stretch>
            <a:fillRect/>
          </a:stretch>
        </p:blipFill>
        <p:spPr>
          <a:xfrm>
            <a:off x="1052660" y="1210733"/>
            <a:ext cx="4627210" cy="4701946"/>
          </a:xfrm>
          <a:prstGeom prst="rect">
            <a:avLst/>
          </a:prstGeom>
          <a:ln>
            <a:solidFill>
              <a:schemeClr val="bg1">
                <a:lumMod val="75000"/>
              </a:schemeClr>
            </a:solidFill>
          </a:ln>
        </p:spPr>
      </p:pic>
      <p:pic>
        <p:nvPicPr>
          <p:cNvPr id="5" name="Graphic 4" descr="Checkmark with solid fill">
            <a:extLst>
              <a:ext uri="{FF2B5EF4-FFF2-40B4-BE49-F238E27FC236}">
                <a16:creationId xmlns:a16="http://schemas.microsoft.com/office/drawing/2014/main" id="{F03BC0A9-9A39-FBB6-6B11-AB56CBC0AD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09065" y="296333"/>
            <a:ext cx="914400" cy="914400"/>
          </a:xfrm>
          <a:prstGeom prst="rect">
            <a:avLst/>
          </a:prstGeom>
        </p:spPr>
      </p:pic>
      <p:sp>
        <p:nvSpPr>
          <p:cNvPr id="8" name="Multiplication Sign 7">
            <a:extLst>
              <a:ext uri="{FF2B5EF4-FFF2-40B4-BE49-F238E27FC236}">
                <a16:creationId xmlns:a16="http://schemas.microsoft.com/office/drawing/2014/main" id="{00E2BEF1-8329-5099-B4C6-DFD9281BF1F8}"/>
              </a:ext>
            </a:extLst>
          </p:cNvPr>
          <p:cNvSpPr/>
          <p:nvPr/>
        </p:nvSpPr>
        <p:spPr>
          <a:xfrm>
            <a:off x="8524025" y="326814"/>
            <a:ext cx="914400" cy="914400"/>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F795FC0-5A84-DF64-8412-C365E07EEECC}"/>
              </a:ext>
            </a:extLst>
          </p:cNvPr>
          <p:cNvPicPr>
            <a:picLocks noChangeAspect="1"/>
          </p:cNvPicPr>
          <p:nvPr/>
        </p:nvPicPr>
        <p:blipFill>
          <a:blip r:embed="rId6"/>
          <a:stretch>
            <a:fillRect/>
          </a:stretch>
        </p:blipFill>
        <p:spPr>
          <a:xfrm>
            <a:off x="6512131" y="1241214"/>
            <a:ext cx="4938188" cy="4671465"/>
          </a:xfrm>
          <a:prstGeom prst="rect">
            <a:avLst/>
          </a:prstGeom>
          <a:ln>
            <a:solidFill>
              <a:schemeClr val="bg1">
                <a:lumMod val="85000"/>
              </a:schemeClr>
            </a:solidFill>
          </a:ln>
        </p:spPr>
      </p:pic>
    </p:spTree>
    <p:extLst>
      <p:ext uri="{BB962C8B-B14F-4D97-AF65-F5344CB8AC3E}">
        <p14:creationId xmlns:p14="http://schemas.microsoft.com/office/powerpoint/2010/main" val="14508449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885686"/>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444580"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the VPC Reachability Analyzer</a:t>
            </a:r>
          </a:p>
        </p:txBody>
      </p:sp>
      <p:pic>
        <p:nvPicPr>
          <p:cNvPr id="7" name="Picture 6" descr="A blue sign with white text&#10;&#10;Description automatically generated with medium confidence">
            <a:extLst>
              <a:ext uri="{FF2B5EF4-FFF2-40B4-BE49-F238E27FC236}">
                <a16:creationId xmlns:a16="http://schemas.microsoft.com/office/drawing/2014/main" id="{77D3BA74-D3FE-6211-2EF7-854C10B9E5F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7228135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31F3-1F8A-C5AB-C8E8-646FE1C1F330}"/>
              </a:ext>
            </a:extLst>
          </p:cNvPr>
          <p:cNvSpPr>
            <a:spLocks noGrp="1"/>
          </p:cNvSpPr>
          <p:nvPr>
            <p:ph type="title"/>
          </p:nvPr>
        </p:nvSpPr>
        <p:spPr>
          <a:xfrm>
            <a:off x="838200" y="994382"/>
            <a:ext cx="10515600" cy="4869236"/>
          </a:xfrm>
        </p:spPr>
        <p:txBody>
          <a:bodyPr/>
          <a:lstStyle/>
          <a:p>
            <a:r>
              <a:rPr lang="en-US" sz="10000" dirty="0">
                <a:solidFill>
                  <a:schemeClr val="bg1"/>
                </a:solidFill>
              </a:rPr>
              <a:t>SHUT DOWN YOUR RESOURCES!</a:t>
            </a:r>
          </a:p>
        </p:txBody>
      </p:sp>
    </p:spTree>
    <p:extLst>
      <p:ext uri="{BB962C8B-B14F-4D97-AF65-F5344CB8AC3E}">
        <p14:creationId xmlns:p14="http://schemas.microsoft.com/office/powerpoint/2010/main" val="578231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887108" y="1868439"/>
            <a:ext cx="3654911"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9"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1285966"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1528617" y="2474983"/>
            <a:ext cx="2473757"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619" y="247339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73F33012-3E57-43FB-9FBB-3B1422BB6149}"/>
              </a:ext>
            </a:extLst>
          </p:cNvPr>
          <p:cNvSpPr/>
          <p:nvPr/>
        </p:nvSpPr>
        <p:spPr>
          <a:xfrm>
            <a:off x="1528616" y="3802390"/>
            <a:ext cx="2473757"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618" y="380080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547"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133"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255" y="42919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D9869BFF-DD43-8DEA-8E93-46EA96C69941}"/>
              </a:ext>
            </a:extLst>
          </p:cNvPr>
          <p:cNvSpPr/>
          <p:nvPr/>
        </p:nvSpPr>
        <p:spPr>
          <a:xfrm>
            <a:off x="8634013" y="1868439"/>
            <a:ext cx="2608609" cy="36001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p:txBody>
      </p:sp>
      <p:pic>
        <p:nvPicPr>
          <p:cNvPr id="46" name="Graphic 22">
            <a:extLst>
              <a:ext uri="{FF2B5EF4-FFF2-40B4-BE49-F238E27FC236}">
                <a16:creationId xmlns:a16="http://schemas.microsoft.com/office/drawing/2014/main" id="{C43387D8-906C-9F36-D01B-22DD68C58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013" y="186843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3">
            <a:extLst>
              <a:ext uri="{FF2B5EF4-FFF2-40B4-BE49-F238E27FC236}">
                <a16:creationId xmlns:a16="http://schemas.microsoft.com/office/drawing/2014/main" id="{9C87343C-55AC-C507-58A7-098A42A9AC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875" y="2618668"/>
            <a:ext cx="899224" cy="89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a:extLst>
              <a:ext uri="{FF2B5EF4-FFF2-40B4-BE49-F238E27FC236}">
                <a16:creationId xmlns:a16="http://schemas.microsoft.com/office/drawing/2014/main" id="{F7FABDB6-9B53-0A0D-A6CA-F450138E6F51}"/>
              </a:ext>
            </a:extLst>
          </p:cNvPr>
          <p:cNvCxnSpPr>
            <a:cxnSpLocks/>
            <a:stCxn id="11" idx="1"/>
            <a:endCxn id="45" idx="1"/>
          </p:cNvCxnSpPr>
          <p:nvPr/>
        </p:nvCxnSpPr>
        <p:spPr>
          <a:xfrm flipV="1">
            <a:off x="4542019" y="3668521"/>
            <a:ext cx="4091994" cy="1"/>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93876B4-E4D0-0D65-9D5B-66A54CFB54CF}"/>
              </a:ext>
            </a:extLst>
          </p:cNvPr>
          <p:cNvSpPr txBox="1"/>
          <p:nvPr/>
        </p:nvSpPr>
        <p:spPr>
          <a:xfrm>
            <a:off x="6085606" y="2094999"/>
            <a:ext cx="1057254" cy="52988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Site-to-Site VPN</a:t>
            </a:r>
          </a:p>
        </p:txBody>
      </p:sp>
      <p:sp>
        <p:nvSpPr>
          <p:cNvPr id="22" name="Title 21">
            <a:extLst>
              <a:ext uri="{FF2B5EF4-FFF2-40B4-BE49-F238E27FC236}">
                <a16:creationId xmlns:a16="http://schemas.microsoft.com/office/drawing/2014/main" id="{5D3452C3-EEB0-C03D-1F49-220412FD2CF8}"/>
              </a:ext>
            </a:extLst>
          </p:cNvPr>
          <p:cNvSpPr>
            <a:spLocks noGrp="1"/>
          </p:cNvSpPr>
          <p:nvPr>
            <p:ph type="title"/>
          </p:nvPr>
        </p:nvSpPr>
        <p:spPr/>
        <p:txBody>
          <a:bodyPr/>
          <a:lstStyle/>
          <a:p>
            <a:r>
              <a:rPr lang="en-US" dirty="0"/>
              <a:t>Site-to-Site VPN</a:t>
            </a:r>
          </a:p>
        </p:txBody>
      </p:sp>
      <p:sp>
        <p:nvSpPr>
          <p:cNvPr id="52" name="TextBox 51">
            <a:extLst>
              <a:ext uri="{FF2B5EF4-FFF2-40B4-BE49-F238E27FC236}">
                <a16:creationId xmlns:a16="http://schemas.microsoft.com/office/drawing/2014/main" id="{DB7112E4-B53F-6DB8-3FBA-36B5DA566185}"/>
              </a:ext>
            </a:extLst>
          </p:cNvPr>
          <p:cNvSpPr txBox="1"/>
          <p:nvPr/>
        </p:nvSpPr>
        <p:spPr>
          <a:xfrm>
            <a:off x="5219737" y="3819151"/>
            <a:ext cx="2736558" cy="722510"/>
          </a:xfrm>
          <a:prstGeom prst="rect">
            <a:avLst/>
          </a:prstGeom>
        </p:spPr>
        <p:txBody>
          <a:bodyPr vert="horz" wrap="square" lIns="0" tIns="32970" rIns="65939" bIns="32970" rtlCol="0" anchor="t" anchorCtr="0">
            <a:noAutofit/>
          </a:bodyPr>
          <a:lstStyle/>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04040">
                    <a:lumMod val="75000"/>
                  </a:srgbClr>
                </a:solidFill>
                <a:effectLst/>
                <a:uLnTx/>
                <a:uFillTx/>
                <a:latin typeface="Trebuchet MS" panose="020B0603020202020204"/>
                <a:ea typeface="PS TT Commons" charset="0"/>
                <a:cs typeface="PS TT Commons" charset="0"/>
              </a:rPr>
              <a:t>Encrypted</a:t>
            </a:r>
          </a:p>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04040">
                    <a:lumMod val="75000"/>
                  </a:srgbClr>
                </a:solidFill>
                <a:effectLst/>
                <a:uLnTx/>
                <a:uFillTx/>
                <a:latin typeface="Trebuchet MS" panose="020B0603020202020204"/>
                <a:ea typeface="PS TT Commons" charset="0"/>
                <a:cs typeface="PS TT Commons" charset="0"/>
              </a:rPr>
              <a:t>Uses public internet</a:t>
            </a:r>
          </a:p>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04040">
                    <a:lumMod val="75000"/>
                  </a:srgbClr>
                </a:solidFill>
                <a:effectLst/>
                <a:uLnTx/>
                <a:uFillTx/>
                <a:latin typeface="Trebuchet MS" panose="020B0603020202020204"/>
                <a:ea typeface="PS TT Commons" charset="0"/>
                <a:cs typeface="PS TT Commons" charset="0"/>
              </a:rPr>
              <a:t>Fast to set up</a:t>
            </a:r>
          </a:p>
        </p:txBody>
      </p:sp>
    </p:spTree>
    <p:extLst>
      <p:ext uri="{BB962C8B-B14F-4D97-AF65-F5344CB8AC3E}">
        <p14:creationId xmlns:p14="http://schemas.microsoft.com/office/powerpoint/2010/main" val="28984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887108" y="1868439"/>
            <a:ext cx="3654911"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9"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1285966"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1528617" y="2474983"/>
            <a:ext cx="2473757"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619" y="247339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618" y="380080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547"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133"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255" y="42919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D9869BFF-DD43-8DEA-8E93-46EA96C69941}"/>
              </a:ext>
            </a:extLst>
          </p:cNvPr>
          <p:cNvSpPr/>
          <p:nvPr/>
        </p:nvSpPr>
        <p:spPr>
          <a:xfrm>
            <a:off x="8634013" y="1868439"/>
            <a:ext cx="2608609" cy="36001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p:txBody>
      </p:sp>
      <p:pic>
        <p:nvPicPr>
          <p:cNvPr id="46" name="Graphic 22">
            <a:extLst>
              <a:ext uri="{FF2B5EF4-FFF2-40B4-BE49-F238E27FC236}">
                <a16:creationId xmlns:a16="http://schemas.microsoft.com/office/drawing/2014/main" id="{C43387D8-906C-9F36-D01B-22DD68C58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013" y="186843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3">
            <a:extLst>
              <a:ext uri="{FF2B5EF4-FFF2-40B4-BE49-F238E27FC236}">
                <a16:creationId xmlns:a16="http://schemas.microsoft.com/office/drawing/2014/main" id="{9C87343C-55AC-C507-58A7-098A42A9AC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875" y="2618668"/>
            <a:ext cx="899224" cy="89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a:extLst>
              <a:ext uri="{FF2B5EF4-FFF2-40B4-BE49-F238E27FC236}">
                <a16:creationId xmlns:a16="http://schemas.microsoft.com/office/drawing/2014/main" id="{F7FABDB6-9B53-0A0D-A6CA-F450138E6F51}"/>
              </a:ext>
            </a:extLst>
          </p:cNvPr>
          <p:cNvCxnSpPr>
            <a:cxnSpLocks/>
            <a:stCxn id="25" idx="3"/>
            <a:endCxn id="23" idx="1"/>
          </p:cNvCxnSpPr>
          <p:nvPr/>
        </p:nvCxnSpPr>
        <p:spPr>
          <a:xfrm>
            <a:off x="4767549" y="3687950"/>
            <a:ext cx="3637864" cy="4983"/>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93876B4-E4D0-0D65-9D5B-66A54CFB54CF}"/>
              </a:ext>
            </a:extLst>
          </p:cNvPr>
          <p:cNvSpPr txBox="1"/>
          <p:nvPr/>
        </p:nvSpPr>
        <p:spPr>
          <a:xfrm>
            <a:off x="6085606" y="2094999"/>
            <a:ext cx="1057254" cy="52988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Site-to-Site VPN</a:t>
            </a:r>
          </a:p>
        </p:txBody>
      </p:sp>
      <p:sp>
        <p:nvSpPr>
          <p:cNvPr id="22" name="Title 21">
            <a:extLst>
              <a:ext uri="{FF2B5EF4-FFF2-40B4-BE49-F238E27FC236}">
                <a16:creationId xmlns:a16="http://schemas.microsoft.com/office/drawing/2014/main" id="{5D3452C3-EEB0-C03D-1F49-220412FD2CF8}"/>
              </a:ext>
            </a:extLst>
          </p:cNvPr>
          <p:cNvSpPr>
            <a:spLocks noGrp="1"/>
          </p:cNvSpPr>
          <p:nvPr>
            <p:ph type="title"/>
          </p:nvPr>
        </p:nvSpPr>
        <p:spPr/>
        <p:txBody>
          <a:bodyPr/>
          <a:lstStyle/>
          <a:p>
            <a:r>
              <a:rPr lang="en-US" dirty="0"/>
              <a:t>Site-to-Site VPN</a:t>
            </a:r>
          </a:p>
        </p:txBody>
      </p:sp>
      <p:sp>
        <p:nvSpPr>
          <p:cNvPr id="21" name="TextBox 11">
            <a:extLst>
              <a:ext uri="{FF2B5EF4-FFF2-40B4-BE49-F238E27FC236}">
                <a16:creationId xmlns:a16="http://schemas.microsoft.com/office/drawing/2014/main" id="{A397FC94-3C38-890C-16D2-AC6770F161F6}"/>
              </a:ext>
            </a:extLst>
          </p:cNvPr>
          <p:cNvSpPr txBox="1">
            <a:spLocks noChangeArrowheads="1"/>
          </p:cNvSpPr>
          <p:nvPr/>
        </p:nvSpPr>
        <p:spPr bwMode="auto">
          <a:xfrm>
            <a:off x="7878363" y="3983091"/>
            <a:ext cx="1511300" cy="671288"/>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Customer Gateway </a:t>
            </a:r>
            <a:br>
              <a:rPr lang="en-US" altLang="en-US" dirty="0"/>
            </a:br>
            <a:r>
              <a:rPr lang="en-US" altLang="en-US" dirty="0"/>
              <a:t>(</a:t>
            </a:r>
            <a:r>
              <a:rPr lang="en-US" altLang="en-US" dirty="0" err="1"/>
              <a:t>CGW</a:t>
            </a:r>
            <a:r>
              <a:rPr lang="en-US" altLang="en-US" dirty="0"/>
              <a:t>)</a:t>
            </a:r>
          </a:p>
        </p:txBody>
      </p:sp>
      <p:pic>
        <p:nvPicPr>
          <p:cNvPr id="23" name="Graphic 7">
            <a:extLst>
              <a:ext uri="{FF2B5EF4-FFF2-40B4-BE49-F238E27FC236}">
                <a16:creationId xmlns:a16="http://schemas.microsoft.com/office/drawing/2014/main" id="{ECA4159A-1290-E6FD-5FF5-3B21557CEF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413" y="34643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14">
            <a:extLst>
              <a:ext uri="{FF2B5EF4-FFF2-40B4-BE49-F238E27FC236}">
                <a16:creationId xmlns:a16="http://schemas.microsoft.com/office/drawing/2014/main" id="{750807F1-28AC-3072-987A-557BCD5562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0349" y="3459350"/>
            <a:ext cx="457200" cy="457200"/>
          </a:xfrm>
          <a:prstGeom prst="rect">
            <a:avLst/>
          </a:prstGeom>
          <a:solidFill>
            <a:schemeClr val="bg1"/>
          </a:solidFill>
          <a:ln>
            <a:noFill/>
          </a:ln>
        </p:spPr>
      </p:pic>
      <p:sp>
        <p:nvSpPr>
          <p:cNvPr id="24" name="TextBox 15">
            <a:extLst>
              <a:ext uri="{FF2B5EF4-FFF2-40B4-BE49-F238E27FC236}">
                <a16:creationId xmlns:a16="http://schemas.microsoft.com/office/drawing/2014/main" id="{872953C7-1E49-FA76-4ACC-BF140E793198}"/>
              </a:ext>
            </a:extLst>
          </p:cNvPr>
          <p:cNvSpPr txBox="1">
            <a:spLocks noChangeArrowheads="1"/>
          </p:cNvSpPr>
          <p:nvPr/>
        </p:nvSpPr>
        <p:spPr bwMode="auto">
          <a:xfrm>
            <a:off x="3867523" y="3987969"/>
            <a:ext cx="1342852" cy="952437"/>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Virtual Private </a:t>
            </a:r>
          </a:p>
          <a:p>
            <a:r>
              <a:rPr lang="en-US" altLang="en-US" dirty="0"/>
              <a:t>Gateway (</a:t>
            </a:r>
            <a:r>
              <a:rPr lang="en-US" altLang="en-US" dirty="0" err="1"/>
              <a:t>VGW</a:t>
            </a:r>
            <a:r>
              <a:rPr lang="en-US" altLang="en-US" dirty="0"/>
              <a:t>)</a:t>
            </a:r>
          </a:p>
        </p:txBody>
      </p:sp>
      <p:sp>
        <p:nvSpPr>
          <p:cNvPr id="19" name="Rectangle 18">
            <a:extLst>
              <a:ext uri="{FF2B5EF4-FFF2-40B4-BE49-F238E27FC236}">
                <a16:creationId xmlns:a16="http://schemas.microsoft.com/office/drawing/2014/main" id="{73F33012-3E57-43FB-9FBB-3B1422BB6149}"/>
              </a:ext>
            </a:extLst>
          </p:cNvPr>
          <p:cNvSpPr/>
          <p:nvPr/>
        </p:nvSpPr>
        <p:spPr>
          <a:xfrm>
            <a:off x="1528616" y="3802390"/>
            <a:ext cx="2473757"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spTree>
    <p:extLst>
      <p:ext uri="{BB962C8B-B14F-4D97-AF65-F5344CB8AC3E}">
        <p14:creationId xmlns:p14="http://schemas.microsoft.com/office/powerpoint/2010/main" val="113910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10"/>
            <a:ext cx="3411022" cy="392809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3941395"/>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81" y="1868439"/>
            <a:ext cx="8458495" cy="320962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AZ, accessible from internet)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73F33012-3E57-43FB-9FBB-3B1422BB6149}"/>
              </a:ext>
            </a:extLst>
          </p:cNvPr>
          <p:cNvSpPr/>
          <p:nvPr/>
        </p:nvSpPr>
        <p:spPr>
          <a:xfrm>
            <a:off x="2672780" y="3708537"/>
            <a:ext cx="283464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(tied to AZ, NOT accessible from internet)</a:t>
            </a:r>
          </a:p>
        </p:txBody>
      </p:sp>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2782" y="3706949"/>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4875687"/>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sp>
        <p:nvSpPr>
          <p:cNvPr id="28" name="Rectangle 27">
            <a:extLst>
              <a:ext uri="{FF2B5EF4-FFF2-40B4-BE49-F238E27FC236}">
                <a16:creationId xmlns:a16="http://schemas.microsoft.com/office/drawing/2014/main" id="{00F8B169-A6BE-46AC-BF6D-4F19411A1325}"/>
              </a:ext>
            </a:extLst>
          </p:cNvPr>
          <p:cNvSpPr/>
          <p:nvPr/>
        </p:nvSpPr>
        <p:spPr>
          <a:xfrm>
            <a:off x="6698274" y="2427519"/>
            <a:ext cx="283464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AZ, accessible from internet)</a:t>
            </a:r>
          </a:p>
        </p:txBody>
      </p:sp>
      <p:pic>
        <p:nvPicPr>
          <p:cNvPr id="29" name="Graphic 34">
            <a:extLst>
              <a:ext uri="{FF2B5EF4-FFF2-40B4-BE49-F238E27FC236}">
                <a16:creationId xmlns:a16="http://schemas.microsoft.com/office/drawing/2014/main" id="{62B2D8FB-9FCD-4A5D-88F7-0B0510B29D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276" y="2425931"/>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16AF5390-99F8-4431-9BB6-3DF4E7056606}"/>
              </a:ext>
            </a:extLst>
          </p:cNvPr>
          <p:cNvSpPr/>
          <p:nvPr/>
        </p:nvSpPr>
        <p:spPr>
          <a:xfrm>
            <a:off x="6698273" y="3679976"/>
            <a:ext cx="283464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(tied to AZ, NOT accessible from internet)</a:t>
            </a: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5" y="3678388"/>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711" y="29449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297" y="29449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60">
            <a:extLst>
              <a:ext uri="{FF2B5EF4-FFF2-40B4-BE49-F238E27FC236}">
                <a16:creationId xmlns:a16="http://schemas.microsoft.com/office/drawing/2014/main" id="{9223C8EE-0BA0-4CD2-93AD-6AD88FAE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4063" y="41519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60">
            <a:extLst>
              <a:ext uri="{FF2B5EF4-FFF2-40B4-BE49-F238E27FC236}">
                <a16:creationId xmlns:a16="http://schemas.microsoft.com/office/drawing/2014/main" id="{B780BD27-44D9-409D-87D2-8FFC30782B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7665" y="41519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60">
            <a:extLst>
              <a:ext uri="{FF2B5EF4-FFF2-40B4-BE49-F238E27FC236}">
                <a16:creationId xmlns:a16="http://schemas.microsoft.com/office/drawing/2014/main" id="{48DA9E9E-FBF0-4DCC-8384-7D9E14877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4063" y="29445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419" y="41981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230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7" grpId="0" animBg="1"/>
      <p:bldP spid="19" grpId="0" animBg="1"/>
      <p:bldP spid="25" grpId="0" animBg="1"/>
      <p:bldP spid="28" grpId="0" animBg="1"/>
      <p:bldP spid="3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887108" y="1868439"/>
            <a:ext cx="3654911"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9"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1285966"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1528617" y="2474983"/>
            <a:ext cx="2473757"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619" y="247339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618" y="380080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547"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133"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255" y="42919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D9869BFF-DD43-8DEA-8E93-46EA96C69941}"/>
              </a:ext>
            </a:extLst>
          </p:cNvPr>
          <p:cNvSpPr/>
          <p:nvPr/>
        </p:nvSpPr>
        <p:spPr>
          <a:xfrm>
            <a:off x="8634013" y="1868439"/>
            <a:ext cx="2608609" cy="36001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p:txBody>
      </p:sp>
      <p:pic>
        <p:nvPicPr>
          <p:cNvPr id="46" name="Graphic 22">
            <a:extLst>
              <a:ext uri="{FF2B5EF4-FFF2-40B4-BE49-F238E27FC236}">
                <a16:creationId xmlns:a16="http://schemas.microsoft.com/office/drawing/2014/main" id="{C43387D8-906C-9F36-D01B-22DD68C58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013" y="186843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3">
            <a:extLst>
              <a:ext uri="{FF2B5EF4-FFF2-40B4-BE49-F238E27FC236}">
                <a16:creationId xmlns:a16="http://schemas.microsoft.com/office/drawing/2014/main" id="{9C87343C-55AC-C507-58A7-098A42A9AC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875" y="2618668"/>
            <a:ext cx="899224" cy="89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a:extLst>
              <a:ext uri="{FF2B5EF4-FFF2-40B4-BE49-F238E27FC236}">
                <a16:creationId xmlns:a16="http://schemas.microsoft.com/office/drawing/2014/main" id="{F7FABDB6-9B53-0A0D-A6CA-F450138E6F51}"/>
              </a:ext>
            </a:extLst>
          </p:cNvPr>
          <p:cNvCxnSpPr>
            <a:cxnSpLocks/>
            <a:stCxn id="25" idx="3"/>
            <a:endCxn id="23" idx="1"/>
          </p:cNvCxnSpPr>
          <p:nvPr/>
        </p:nvCxnSpPr>
        <p:spPr>
          <a:xfrm>
            <a:off x="4767549" y="3687950"/>
            <a:ext cx="3637864" cy="4983"/>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93876B4-E4D0-0D65-9D5B-66A54CFB54CF}"/>
              </a:ext>
            </a:extLst>
          </p:cNvPr>
          <p:cNvSpPr txBox="1"/>
          <p:nvPr/>
        </p:nvSpPr>
        <p:spPr>
          <a:xfrm>
            <a:off x="6085606" y="2094999"/>
            <a:ext cx="1057254" cy="52988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Site-to-Site VPN</a:t>
            </a:r>
          </a:p>
        </p:txBody>
      </p:sp>
      <p:sp>
        <p:nvSpPr>
          <p:cNvPr id="22" name="Title 21">
            <a:extLst>
              <a:ext uri="{FF2B5EF4-FFF2-40B4-BE49-F238E27FC236}">
                <a16:creationId xmlns:a16="http://schemas.microsoft.com/office/drawing/2014/main" id="{5D3452C3-EEB0-C03D-1F49-220412FD2CF8}"/>
              </a:ext>
            </a:extLst>
          </p:cNvPr>
          <p:cNvSpPr>
            <a:spLocks noGrp="1"/>
          </p:cNvSpPr>
          <p:nvPr>
            <p:ph type="title"/>
          </p:nvPr>
        </p:nvSpPr>
        <p:spPr/>
        <p:txBody>
          <a:bodyPr/>
          <a:lstStyle/>
          <a:p>
            <a:r>
              <a:rPr lang="en-US" dirty="0"/>
              <a:t>Site-to-Site VPN</a:t>
            </a:r>
          </a:p>
        </p:txBody>
      </p:sp>
      <p:sp>
        <p:nvSpPr>
          <p:cNvPr id="21" name="TextBox 11">
            <a:extLst>
              <a:ext uri="{FF2B5EF4-FFF2-40B4-BE49-F238E27FC236}">
                <a16:creationId xmlns:a16="http://schemas.microsoft.com/office/drawing/2014/main" id="{A397FC94-3C38-890C-16D2-AC6770F161F6}"/>
              </a:ext>
            </a:extLst>
          </p:cNvPr>
          <p:cNvSpPr txBox="1">
            <a:spLocks noChangeArrowheads="1"/>
          </p:cNvSpPr>
          <p:nvPr/>
        </p:nvSpPr>
        <p:spPr bwMode="auto">
          <a:xfrm>
            <a:off x="7878363" y="3983091"/>
            <a:ext cx="1511300" cy="671288"/>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Customer Gateway </a:t>
            </a:r>
            <a:br>
              <a:rPr lang="en-US" altLang="en-US" dirty="0"/>
            </a:br>
            <a:r>
              <a:rPr lang="en-US" altLang="en-US" dirty="0"/>
              <a:t>(</a:t>
            </a:r>
            <a:r>
              <a:rPr lang="en-US" altLang="en-US" dirty="0" err="1"/>
              <a:t>CGW</a:t>
            </a:r>
            <a:r>
              <a:rPr lang="en-US" altLang="en-US" dirty="0"/>
              <a:t>)</a:t>
            </a:r>
          </a:p>
        </p:txBody>
      </p:sp>
      <p:pic>
        <p:nvPicPr>
          <p:cNvPr id="23" name="Graphic 7">
            <a:extLst>
              <a:ext uri="{FF2B5EF4-FFF2-40B4-BE49-F238E27FC236}">
                <a16:creationId xmlns:a16="http://schemas.microsoft.com/office/drawing/2014/main" id="{ECA4159A-1290-E6FD-5FF5-3B21557CEF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413" y="34643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14">
            <a:extLst>
              <a:ext uri="{FF2B5EF4-FFF2-40B4-BE49-F238E27FC236}">
                <a16:creationId xmlns:a16="http://schemas.microsoft.com/office/drawing/2014/main" id="{750807F1-28AC-3072-987A-557BCD5562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0349" y="3459350"/>
            <a:ext cx="457200" cy="457200"/>
          </a:xfrm>
          <a:prstGeom prst="rect">
            <a:avLst/>
          </a:prstGeom>
          <a:solidFill>
            <a:schemeClr val="bg1"/>
          </a:solidFill>
          <a:ln>
            <a:noFill/>
          </a:ln>
        </p:spPr>
      </p:pic>
      <p:sp>
        <p:nvSpPr>
          <p:cNvPr id="24" name="TextBox 15">
            <a:extLst>
              <a:ext uri="{FF2B5EF4-FFF2-40B4-BE49-F238E27FC236}">
                <a16:creationId xmlns:a16="http://schemas.microsoft.com/office/drawing/2014/main" id="{872953C7-1E49-FA76-4ACC-BF140E793198}"/>
              </a:ext>
            </a:extLst>
          </p:cNvPr>
          <p:cNvSpPr txBox="1">
            <a:spLocks noChangeArrowheads="1"/>
          </p:cNvSpPr>
          <p:nvPr/>
        </p:nvSpPr>
        <p:spPr bwMode="auto">
          <a:xfrm>
            <a:off x="3867523" y="3987969"/>
            <a:ext cx="1342852" cy="952438"/>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Virtual Private</a:t>
            </a:r>
          </a:p>
          <a:p>
            <a:r>
              <a:rPr lang="en-US" altLang="en-US" dirty="0"/>
              <a:t>Gateway (</a:t>
            </a:r>
            <a:r>
              <a:rPr lang="en-US" altLang="en-US" dirty="0" err="1"/>
              <a:t>VGW</a:t>
            </a:r>
            <a:r>
              <a:rPr lang="en-US" altLang="en-US" dirty="0"/>
              <a:t>)</a:t>
            </a:r>
          </a:p>
        </p:txBody>
      </p:sp>
      <p:sp>
        <p:nvSpPr>
          <p:cNvPr id="19" name="Rectangle 18">
            <a:extLst>
              <a:ext uri="{FF2B5EF4-FFF2-40B4-BE49-F238E27FC236}">
                <a16:creationId xmlns:a16="http://schemas.microsoft.com/office/drawing/2014/main" id="{73F33012-3E57-43FB-9FBB-3B1422BB6149}"/>
              </a:ext>
            </a:extLst>
          </p:cNvPr>
          <p:cNvSpPr/>
          <p:nvPr/>
        </p:nvSpPr>
        <p:spPr>
          <a:xfrm>
            <a:off x="1528616" y="3802390"/>
            <a:ext cx="2473757"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sp>
        <p:nvSpPr>
          <p:cNvPr id="27" name="Speech Bubble: Rectangle with Corners Rounded 26">
            <a:extLst>
              <a:ext uri="{FF2B5EF4-FFF2-40B4-BE49-F238E27FC236}">
                <a16:creationId xmlns:a16="http://schemas.microsoft.com/office/drawing/2014/main" id="{EC6D0989-9136-10A9-4C1C-CE8101C8E4F5}"/>
              </a:ext>
            </a:extLst>
          </p:cNvPr>
          <p:cNvSpPr/>
          <p:nvPr/>
        </p:nvSpPr>
        <p:spPr>
          <a:xfrm>
            <a:off x="9389663" y="4373890"/>
            <a:ext cx="2483231" cy="2172346"/>
          </a:xfrm>
          <a:prstGeom prst="wedgeRoundRectCallout">
            <a:avLst>
              <a:gd name="adj1" fmla="val -65042"/>
              <a:gd name="adj2" fmla="val -39009"/>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Trebuchet MS" panose="020B0603020202020204"/>
              </a:rPr>
              <a:t>Configure with public IP of </a:t>
            </a:r>
            <a:r>
              <a:rPr lang="en-US" dirty="0" err="1">
                <a:solidFill>
                  <a:schemeClr val="bg1"/>
                </a:solidFill>
                <a:latin typeface="Trebuchet MS" panose="020B0603020202020204"/>
              </a:rPr>
              <a:t>CGW</a:t>
            </a:r>
            <a:r>
              <a:rPr lang="en-US" dirty="0">
                <a:solidFill>
                  <a:schemeClr val="bg1"/>
                </a:solidFill>
                <a:latin typeface="Trebuchet MS" panose="020B0603020202020204"/>
              </a:rPr>
              <a:t> </a:t>
            </a:r>
            <a:br>
              <a:rPr lang="en-US" dirty="0">
                <a:solidFill>
                  <a:schemeClr val="bg1"/>
                </a:solidFill>
                <a:latin typeface="Trebuchet MS" panose="020B0603020202020204"/>
              </a:rPr>
            </a:br>
            <a:r>
              <a:rPr lang="en-US" dirty="0">
                <a:solidFill>
                  <a:schemeClr val="bg1"/>
                </a:solidFill>
                <a:latin typeface="Trebuchet MS" panose="020B0603020202020204"/>
              </a:rPr>
              <a:t>(if it has 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bg1"/>
              </a:solidFill>
              <a:effectLst/>
              <a:uLnTx/>
              <a:uFillTx/>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Trebuchet MS" panose="020B0603020202020204"/>
              </a:rPr>
              <a:t>Or with public IP of the NAT device in front of it</a:t>
            </a:r>
            <a:endParaRPr kumimoji="0" lang="en-US" b="0" i="0" u="none" strike="noStrike" kern="1200" cap="none" spc="0" normalizeH="0" baseline="0" noProof="0" dirty="0">
              <a:ln>
                <a:noFill/>
              </a:ln>
              <a:solidFill>
                <a:schemeClr val="bg1"/>
              </a:solidFill>
              <a:effectLst/>
              <a:uLnTx/>
              <a:uFillTx/>
              <a:latin typeface="Trebuchet MS" panose="020B0603020202020204"/>
            </a:endParaRPr>
          </a:p>
        </p:txBody>
      </p:sp>
    </p:spTree>
    <p:extLst>
      <p:ext uri="{BB962C8B-B14F-4D97-AF65-F5344CB8AC3E}">
        <p14:creationId xmlns:p14="http://schemas.microsoft.com/office/powerpoint/2010/main" val="361535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887108" y="1868439"/>
            <a:ext cx="3654911"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9"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1285966"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1528617" y="2474983"/>
            <a:ext cx="2473757"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619" y="247339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618" y="380080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547"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133"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255" y="42919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D9869BFF-DD43-8DEA-8E93-46EA96C69941}"/>
              </a:ext>
            </a:extLst>
          </p:cNvPr>
          <p:cNvSpPr/>
          <p:nvPr/>
        </p:nvSpPr>
        <p:spPr>
          <a:xfrm>
            <a:off x="8634013" y="1868439"/>
            <a:ext cx="2608609" cy="36001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p:txBody>
      </p:sp>
      <p:pic>
        <p:nvPicPr>
          <p:cNvPr id="46" name="Graphic 22">
            <a:extLst>
              <a:ext uri="{FF2B5EF4-FFF2-40B4-BE49-F238E27FC236}">
                <a16:creationId xmlns:a16="http://schemas.microsoft.com/office/drawing/2014/main" id="{C43387D8-906C-9F36-D01B-22DD68C58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013" y="186843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3">
            <a:extLst>
              <a:ext uri="{FF2B5EF4-FFF2-40B4-BE49-F238E27FC236}">
                <a16:creationId xmlns:a16="http://schemas.microsoft.com/office/drawing/2014/main" id="{9C87343C-55AC-C507-58A7-098A42A9AC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875" y="2618668"/>
            <a:ext cx="899224" cy="89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a:extLst>
              <a:ext uri="{FF2B5EF4-FFF2-40B4-BE49-F238E27FC236}">
                <a16:creationId xmlns:a16="http://schemas.microsoft.com/office/drawing/2014/main" id="{F7FABDB6-9B53-0A0D-A6CA-F450138E6F51}"/>
              </a:ext>
            </a:extLst>
          </p:cNvPr>
          <p:cNvCxnSpPr>
            <a:cxnSpLocks/>
            <a:stCxn id="25" idx="3"/>
            <a:endCxn id="23" idx="1"/>
          </p:cNvCxnSpPr>
          <p:nvPr/>
        </p:nvCxnSpPr>
        <p:spPr>
          <a:xfrm>
            <a:off x="4767549" y="3687950"/>
            <a:ext cx="3637864" cy="4983"/>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93876B4-E4D0-0D65-9D5B-66A54CFB54CF}"/>
              </a:ext>
            </a:extLst>
          </p:cNvPr>
          <p:cNvSpPr txBox="1"/>
          <p:nvPr/>
        </p:nvSpPr>
        <p:spPr>
          <a:xfrm>
            <a:off x="6085606" y="2094999"/>
            <a:ext cx="1057254" cy="52988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Site-to-Site VPN</a:t>
            </a:r>
          </a:p>
        </p:txBody>
      </p:sp>
      <p:sp>
        <p:nvSpPr>
          <p:cNvPr id="22" name="Title 21">
            <a:extLst>
              <a:ext uri="{FF2B5EF4-FFF2-40B4-BE49-F238E27FC236}">
                <a16:creationId xmlns:a16="http://schemas.microsoft.com/office/drawing/2014/main" id="{5D3452C3-EEB0-C03D-1F49-220412FD2CF8}"/>
              </a:ext>
            </a:extLst>
          </p:cNvPr>
          <p:cNvSpPr>
            <a:spLocks noGrp="1"/>
          </p:cNvSpPr>
          <p:nvPr>
            <p:ph type="title"/>
          </p:nvPr>
        </p:nvSpPr>
        <p:spPr/>
        <p:txBody>
          <a:bodyPr/>
          <a:lstStyle/>
          <a:p>
            <a:r>
              <a:rPr lang="en-US" dirty="0"/>
              <a:t>Site-to-Site VPN</a:t>
            </a:r>
          </a:p>
        </p:txBody>
      </p:sp>
      <p:sp>
        <p:nvSpPr>
          <p:cNvPr id="21" name="TextBox 11">
            <a:extLst>
              <a:ext uri="{FF2B5EF4-FFF2-40B4-BE49-F238E27FC236}">
                <a16:creationId xmlns:a16="http://schemas.microsoft.com/office/drawing/2014/main" id="{A397FC94-3C38-890C-16D2-AC6770F161F6}"/>
              </a:ext>
            </a:extLst>
          </p:cNvPr>
          <p:cNvSpPr txBox="1">
            <a:spLocks noChangeArrowheads="1"/>
          </p:cNvSpPr>
          <p:nvPr/>
        </p:nvSpPr>
        <p:spPr bwMode="auto">
          <a:xfrm>
            <a:off x="7878363" y="3983091"/>
            <a:ext cx="1511300" cy="671288"/>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Customer Gateway </a:t>
            </a:r>
            <a:br>
              <a:rPr lang="en-US" altLang="en-US" dirty="0"/>
            </a:br>
            <a:r>
              <a:rPr lang="en-US" altLang="en-US" dirty="0"/>
              <a:t>(</a:t>
            </a:r>
            <a:r>
              <a:rPr lang="en-US" altLang="en-US" dirty="0" err="1"/>
              <a:t>CGW</a:t>
            </a:r>
            <a:r>
              <a:rPr lang="en-US" altLang="en-US" dirty="0"/>
              <a:t>)</a:t>
            </a:r>
          </a:p>
        </p:txBody>
      </p:sp>
      <p:pic>
        <p:nvPicPr>
          <p:cNvPr id="23" name="Graphic 7">
            <a:extLst>
              <a:ext uri="{FF2B5EF4-FFF2-40B4-BE49-F238E27FC236}">
                <a16:creationId xmlns:a16="http://schemas.microsoft.com/office/drawing/2014/main" id="{ECA4159A-1290-E6FD-5FF5-3B21557CEF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413" y="34643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14">
            <a:extLst>
              <a:ext uri="{FF2B5EF4-FFF2-40B4-BE49-F238E27FC236}">
                <a16:creationId xmlns:a16="http://schemas.microsoft.com/office/drawing/2014/main" id="{750807F1-28AC-3072-987A-557BCD5562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0349" y="3459350"/>
            <a:ext cx="457200" cy="457200"/>
          </a:xfrm>
          <a:prstGeom prst="rect">
            <a:avLst/>
          </a:prstGeom>
          <a:solidFill>
            <a:schemeClr val="bg1"/>
          </a:solidFill>
          <a:ln>
            <a:noFill/>
          </a:ln>
        </p:spPr>
      </p:pic>
      <p:sp>
        <p:nvSpPr>
          <p:cNvPr id="24" name="TextBox 15">
            <a:extLst>
              <a:ext uri="{FF2B5EF4-FFF2-40B4-BE49-F238E27FC236}">
                <a16:creationId xmlns:a16="http://schemas.microsoft.com/office/drawing/2014/main" id="{872953C7-1E49-FA76-4ACC-BF140E793198}"/>
              </a:ext>
            </a:extLst>
          </p:cNvPr>
          <p:cNvSpPr txBox="1">
            <a:spLocks noChangeArrowheads="1"/>
          </p:cNvSpPr>
          <p:nvPr/>
        </p:nvSpPr>
        <p:spPr bwMode="auto">
          <a:xfrm>
            <a:off x="3867523" y="3987969"/>
            <a:ext cx="1342852" cy="991649"/>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Virtual Private </a:t>
            </a:r>
          </a:p>
          <a:p>
            <a:r>
              <a:rPr lang="en-US" altLang="en-US" dirty="0"/>
              <a:t>Gateway (</a:t>
            </a:r>
            <a:r>
              <a:rPr lang="en-US" altLang="en-US" dirty="0" err="1"/>
              <a:t>VGW</a:t>
            </a:r>
            <a:r>
              <a:rPr lang="en-US" altLang="en-US" dirty="0"/>
              <a:t>)</a:t>
            </a:r>
          </a:p>
        </p:txBody>
      </p:sp>
      <p:sp>
        <p:nvSpPr>
          <p:cNvPr id="19" name="Rectangle 18">
            <a:extLst>
              <a:ext uri="{FF2B5EF4-FFF2-40B4-BE49-F238E27FC236}">
                <a16:creationId xmlns:a16="http://schemas.microsoft.com/office/drawing/2014/main" id="{73F33012-3E57-43FB-9FBB-3B1422BB6149}"/>
              </a:ext>
            </a:extLst>
          </p:cNvPr>
          <p:cNvSpPr/>
          <p:nvPr/>
        </p:nvSpPr>
        <p:spPr>
          <a:xfrm>
            <a:off x="1528616" y="3802390"/>
            <a:ext cx="2473757"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sp>
        <p:nvSpPr>
          <p:cNvPr id="27" name="Speech Bubble: Rectangle with Corners Rounded 26">
            <a:extLst>
              <a:ext uri="{FF2B5EF4-FFF2-40B4-BE49-F238E27FC236}">
                <a16:creationId xmlns:a16="http://schemas.microsoft.com/office/drawing/2014/main" id="{EC6D0989-9136-10A9-4C1C-CE8101C8E4F5}"/>
              </a:ext>
            </a:extLst>
          </p:cNvPr>
          <p:cNvSpPr/>
          <p:nvPr/>
        </p:nvSpPr>
        <p:spPr>
          <a:xfrm>
            <a:off x="815560" y="5279622"/>
            <a:ext cx="2179406" cy="1274034"/>
          </a:xfrm>
          <a:prstGeom prst="wedgeRoundRectCallout">
            <a:avLst>
              <a:gd name="adj1" fmla="val 60770"/>
              <a:gd name="adj2" fmla="val -14123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Trebuchet MS" panose="020B0603020202020204"/>
              </a:rPr>
              <a:t>In subnet route tables, enable Route Propagation </a:t>
            </a:r>
            <a:endParaRPr kumimoji="0" lang="en-US" b="0" i="0" u="none" strike="noStrike" kern="1200" cap="none" spc="0" normalizeH="0" baseline="0" noProof="0" dirty="0">
              <a:ln>
                <a:noFill/>
              </a:ln>
              <a:solidFill>
                <a:schemeClr val="bg1"/>
              </a:solidFill>
              <a:effectLst/>
              <a:uLnTx/>
              <a:uFillTx/>
              <a:latin typeface="Trebuchet MS" panose="020B0603020202020204"/>
            </a:endParaRPr>
          </a:p>
        </p:txBody>
      </p:sp>
      <p:pic>
        <p:nvPicPr>
          <p:cNvPr id="26" name="Graphic 31">
            <a:extLst>
              <a:ext uri="{FF2B5EF4-FFF2-40B4-BE49-F238E27FC236}">
                <a16:creationId xmlns:a16="http://schemas.microsoft.com/office/drawing/2014/main" id="{6B83521A-A79E-AA5D-2E46-24C904DE14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9078" y="22908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31">
            <a:extLst>
              <a:ext uri="{FF2B5EF4-FFF2-40B4-BE49-F238E27FC236}">
                <a16:creationId xmlns:a16="http://schemas.microsoft.com/office/drawing/2014/main" id="{68F579B1-CDF6-82E2-F1F5-916BD245D9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9078" y="368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91435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887108" y="1868439"/>
            <a:ext cx="3654911"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9"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1285966"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1528617" y="2474983"/>
            <a:ext cx="2473757"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619" y="247339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618" y="380080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547"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133"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255" y="42919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D9869BFF-DD43-8DEA-8E93-46EA96C69941}"/>
              </a:ext>
            </a:extLst>
          </p:cNvPr>
          <p:cNvSpPr/>
          <p:nvPr/>
        </p:nvSpPr>
        <p:spPr>
          <a:xfrm>
            <a:off x="8634013" y="1868439"/>
            <a:ext cx="2608609" cy="36001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p:txBody>
      </p:sp>
      <p:pic>
        <p:nvPicPr>
          <p:cNvPr id="46" name="Graphic 22">
            <a:extLst>
              <a:ext uri="{FF2B5EF4-FFF2-40B4-BE49-F238E27FC236}">
                <a16:creationId xmlns:a16="http://schemas.microsoft.com/office/drawing/2014/main" id="{C43387D8-906C-9F36-D01B-22DD68C58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013" y="186843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3">
            <a:extLst>
              <a:ext uri="{FF2B5EF4-FFF2-40B4-BE49-F238E27FC236}">
                <a16:creationId xmlns:a16="http://schemas.microsoft.com/office/drawing/2014/main" id="{9C87343C-55AC-C507-58A7-098A42A9AC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0875" y="2618668"/>
            <a:ext cx="899224" cy="89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a:extLst>
              <a:ext uri="{FF2B5EF4-FFF2-40B4-BE49-F238E27FC236}">
                <a16:creationId xmlns:a16="http://schemas.microsoft.com/office/drawing/2014/main" id="{F7FABDB6-9B53-0A0D-A6CA-F450138E6F51}"/>
              </a:ext>
            </a:extLst>
          </p:cNvPr>
          <p:cNvCxnSpPr>
            <a:cxnSpLocks/>
            <a:stCxn id="25" idx="3"/>
            <a:endCxn id="23" idx="1"/>
          </p:cNvCxnSpPr>
          <p:nvPr/>
        </p:nvCxnSpPr>
        <p:spPr>
          <a:xfrm>
            <a:off x="4767549" y="3687950"/>
            <a:ext cx="3637864" cy="4983"/>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93876B4-E4D0-0D65-9D5B-66A54CFB54CF}"/>
              </a:ext>
            </a:extLst>
          </p:cNvPr>
          <p:cNvSpPr txBox="1"/>
          <p:nvPr/>
        </p:nvSpPr>
        <p:spPr>
          <a:xfrm>
            <a:off x="6085606" y="2094999"/>
            <a:ext cx="1057254" cy="52988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Site-to-Site VPN</a:t>
            </a:r>
          </a:p>
        </p:txBody>
      </p:sp>
      <p:sp>
        <p:nvSpPr>
          <p:cNvPr id="22" name="Title 21">
            <a:extLst>
              <a:ext uri="{FF2B5EF4-FFF2-40B4-BE49-F238E27FC236}">
                <a16:creationId xmlns:a16="http://schemas.microsoft.com/office/drawing/2014/main" id="{5D3452C3-EEB0-C03D-1F49-220412FD2CF8}"/>
              </a:ext>
            </a:extLst>
          </p:cNvPr>
          <p:cNvSpPr>
            <a:spLocks noGrp="1"/>
          </p:cNvSpPr>
          <p:nvPr>
            <p:ph type="title"/>
          </p:nvPr>
        </p:nvSpPr>
        <p:spPr/>
        <p:txBody>
          <a:bodyPr/>
          <a:lstStyle/>
          <a:p>
            <a:r>
              <a:rPr lang="en-US" dirty="0"/>
              <a:t>Site-to-Site VPN</a:t>
            </a:r>
          </a:p>
        </p:txBody>
      </p:sp>
      <p:sp>
        <p:nvSpPr>
          <p:cNvPr id="21" name="TextBox 11">
            <a:extLst>
              <a:ext uri="{FF2B5EF4-FFF2-40B4-BE49-F238E27FC236}">
                <a16:creationId xmlns:a16="http://schemas.microsoft.com/office/drawing/2014/main" id="{A397FC94-3C38-890C-16D2-AC6770F161F6}"/>
              </a:ext>
            </a:extLst>
          </p:cNvPr>
          <p:cNvSpPr txBox="1">
            <a:spLocks noChangeArrowheads="1"/>
          </p:cNvSpPr>
          <p:nvPr/>
        </p:nvSpPr>
        <p:spPr bwMode="auto">
          <a:xfrm>
            <a:off x="7878363" y="3983091"/>
            <a:ext cx="1511300" cy="671288"/>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Customer Gateway </a:t>
            </a:r>
            <a:br>
              <a:rPr lang="en-US" altLang="en-US" dirty="0"/>
            </a:br>
            <a:r>
              <a:rPr lang="en-US" altLang="en-US" dirty="0"/>
              <a:t>(</a:t>
            </a:r>
            <a:r>
              <a:rPr lang="en-US" altLang="en-US" dirty="0" err="1"/>
              <a:t>CGW</a:t>
            </a:r>
            <a:r>
              <a:rPr lang="en-US" altLang="en-US" dirty="0"/>
              <a:t>)</a:t>
            </a:r>
          </a:p>
        </p:txBody>
      </p:sp>
      <p:pic>
        <p:nvPicPr>
          <p:cNvPr id="23" name="Graphic 7">
            <a:extLst>
              <a:ext uri="{FF2B5EF4-FFF2-40B4-BE49-F238E27FC236}">
                <a16:creationId xmlns:a16="http://schemas.microsoft.com/office/drawing/2014/main" id="{ECA4159A-1290-E6FD-5FF5-3B21557CEF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413" y="34643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14">
            <a:extLst>
              <a:ext uri="{FF2B5EF4-FFF2-40B4-BE49-F238E27FC236}">
                <a16:creationId xmlns:a16="http://schemas.microsoft.com/office/drawing/2014/main" id="{750807F1-28AC-3072-987A-557BCD5562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0349" y="3459350"/>
            <a:ext cx="457200" cy="457200"/>
          </a:xfrm>
          <a:prstGeom prst="rect">
            <a:avLst/>
          </a:prstGeom>
          <a:solidFill>
            <a:schemeClr val="bg1"/>
          </a:solidFill>
          <a:ln>
            <a:noFill/>
          </a:ln>
        </p:spPr>
      </p:pic>
      <p:sp>
        <p:nvSpPr>
          <p:cNvPr id="24" name="TextBox 15">
            <a:extLst>
              <a:ext uri="{FF2B5EF4-FFF2-40B4-BE49-F238E27FC236}">
                <a16:creationId xmlns:a16="http://schemas.microsoft.com/office/drawing/2014/main" id="{872953C7-1E49-FA76-4ACC-BF140E793198}"/>
              </a:ext>
            </a:extLst>
          </p:cNvPr>
          <p:cNvSpPr txBox="1">
            <a:spLocks noChangeArrowheads="1"/>
          </p:cNvSpPr>
          <p:nvPr/>
        </p:nvSpPr>
        <p:spPr bwMode="auto">
          <a:xfrm>
            <a:off x="3867523" y="3987969"/>
            <a:ext cx="1342852" cy="952437"/>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Virtual Private </a:t>
            </a:r>
          </a:p>
          <a:p>
            <a:r>
              <a:rPr lang="en-US" altLang="en-US" dirty="0"/>
              <a:t>Gateway (</a:t>
            </a:r>
            <a:r>
              <a:rPr lang="en-US" altLang="en-US" dirty="0" err="1"/>
              <a:t>VGW</a:t>
            </a:r>
            <a:r>
              <a:rPr lang="en-US" altLang="en-US" dirty="0"/>
              <a:t>)</a:t>
            </a:r>
          </a:p>
        </p:txBody>
      </p:sp>
      <p:sp>
        <p:nvSpPr>
          <p:cNvPr id="19" name="Rectangle 18">
            <a:extLst>
              <a:ext uri="{FF2B5EF4-FFF2-40B4-BE49-F238E27FC236}">
                <a16:creationId xmlns:a16="http://schemas.microsoft.com/office/drawing/2014/main" id="{73F33012-3E57-43FB-9FBB-3B1422BB6149}"/>
              </a:ext>
            </a:extLst>
          </p:cNvPr>
          <p:cNvSpPr/>
          <p:nvPr/>
        </p:nvSpPr>
        <p:spPr>
          <a:xfrm>
            <a:off x="1528616" y="3802390"/>
            <a:ext cx="2473757"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sp>
        <p:nvSpPr>
          <p:cNvPr id="27" name="Speech Bubble: Rectangle with Corners Rounded 26">
            <a:extLst>
              <a:ext uri="{FF2B5EF4-FFF2-40B4-BE49-F238E27FC236}">
                <a16:creationId xmlns:a16="http://schemas.microsoft.com/office/drawing/2014/main" id="{EC6D0989-9136-10A9-4C1C-CE8101C8E4F5}"/>
              </a:ext>
            </a:extLst>
          </p:cNvPr>
          <p:cNvSpPr/>
          <p:nvPr/>
        </p:nvSpPr>
        <p:spPr>
          <a:xfrm>
            <a:off x="815560" y="5279622"/>
            <a:ext cx="2235306" cy="1007513"/>
          </a:xfrm>
          <a:prstGeom prst="wedgeRoundRectCallout">
            <a:avLst>
              <a:gd name="adj1" fmla="val 7144"/>
              <a:gd name="adj2" fmla="val -9801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Trebuchet MS" panose="020B0603020202020204"/>
              </a:rPr>
              <a:t>In security groups, enable inbound ICMP access </a:t>
            </a:r>
            <a:endParaRPr kumimoji="0" lang="en-US" b="0" i="0" u="none" strike="noStrike" kern="1200" cap="none" spc="0" normalizeH="0" baseline="0" noProof="0" dirty="0">
              <a:ln>
                <a:noFill/>
              </a:ln>
              <a:solidFill>
                <a:schemeClr val="bg1"/>
              </a:solidFill>
              <a:effectLst/>
              <a:uLnTx/>
              <a:uFillTx/>
              <a:latin typeface="Trebuchet MS" panose="020B0603020202020204"/>
            </a:endParaRPr>
          </a:p>
        </p:txBody>
      </p:sp>
    </p:spTree>
    <p:extLst>
      <p:ext uri="{BB962C8B-B14F-4D97-AF65-F5344CB8AC3E}">
        <p14:creationId xmlns:p14="http://schemas.microsoft.com/office/powerpoint/2010/main" val="1878416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887108" y="1868439"/>
            <a:ext cx="3654911"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9"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1285966"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1528617" y="2474983"/>
            <a:ext cx="2473757"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619" y="247339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618" y="380080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547"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133"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255" y="42919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D9869BFF-DD43-8DEA-8E93-46EA96C69941}"/>
              </a:ext>
            </a:extLst>
          </p:cNvPr>
          <p:cNvSpPr/>
          <p:nvPr/>
        </p:nvSpPr>
        <p:spPr>
          <a:xfrm>
            <a:off x="8634013" y="1601739"/>
            <a:ext cx="2608609" cy="1095395"/>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SEATTLE</a:t>
            </a:r>
          </a:p>
        </p:txBody>
      </p:sp>
      <p:pic>
        <p:nvPicPr>
          <p:cNvPr id="46" name="Graphic 22">
            <a:extLst>
              <a:ext uri="{FF2B5EF4-FFF2-40B4-BE49-F238E27FC236}">
                <a16:creationId xmlns:a16="http://schemas.microsoft.com/office/drawing/2014/main" id="{C43387D8-906C-9F36-D01B-22DD68C58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013" y="160173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43">
            <a:extLst>
              <a:ext uri="{FF2B5EF4-FFF2-40B4-BE49-F238E27FC236}">
                <a16:creationId xmlns:a16="http://schemas.microsoft.com/office/drawing/2014/main" id="{9C87343C-55AC-C507-58A7-098A42A9AC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7727" y="25194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a:extLst>
              <a:ext uri="{FF2B5EF4-FFF2-40B4-BE49-F238E27FC236}">
                <a16:creationId xmlns:a16="http://schemas.microsoft.com/office/drawing/2014/main" id="{F7FABDB6-9B53-0A0D-A6CA-F450138E6F51}"/>
              </a:ext>
            </a:extLst>
          </p:cNvPr>
          <p:cNvCxnSpPr>
            <a:cxnSpLocks/>
            <a:stCxn id="25" idx="3"/>
            <a:endCxn id="23" idx="1"/>
          </p:cNvCxnSpPr>
          <p:nvPr/>
        </p:nvCxnSpPr>
        <p:spPr>
          <a:xfrm flipV="1">
            <a:off x="4767549" y="2244074"/>
            <a:ext cx="3637864" cy="1443876"/>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itle 21">
            <a:extLst>
              <a:ext uri="{FF2B5EF4-FFF2-40B4-BE49-F238E27FC236}">
                <a16:creationId xmlns:a16="http://schemas.microsoft.com/office/drawing/2014/main" id="{5D3452C3-EEB0-C03D-1F49-220412FD2CF8}"/>
              </a:ext>
            </a:extLst>
          </p:cNvPr>
          <p:cNvSpPr>
            <a:spLocks noGrp="1"/>
          </p:cNvSpPr>
          <p:nvPr>
            <p:ph type="title"/>
          </p:nvPr>
        </p:nvSpPr>
        <p:spPr/>
        <p:txBody>
          <a:bodyPr/>
          <a:lstStyle/>
          <a:p>
            <a:r>
              <a:rPr lang="en-US" dirty="0"/>
              <a:t>VPN </a:t>
            </a:r>
            <a:r>
              <a:rPr lang="en-US" dirty="0" err="1"/>
              <a:t>CloudHub</a:t>
            </a:r>
            <a:endParaRPr lang="en-US" dirty="0"/>
          </a:p>
        </p:txBody>
      </p:sp>
      <p:pic>
        <p:nvPicPr>
          <p:cNvPr id="23" name="Graphic 7">
            <a:extLst>
              <a:ext uri="{FF2B5EF4-FFF2-40B4-BE49-F238E27FC236}">
                <a16:creationId xmlns:a16="http://schemas.microsoft.com/office/drawing/2014/main" id="{ECA4159A-1290-E6FD-5FF5-3B21557CEF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5413" y="20154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14">
            <a:extLst>
              <a:ext uri="{FF2B5EF4-FFF2-40B4-BE49-F238E27FC236}">
                <a16:creationId xmlns:a16="http://schemas.microsoft.com/office/drawing/2014/main" id="{750807F1-28AC-3072-987A-557BCD5562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0349" y="3459350"/>
            <a:ext cx="457200" cy="457200"/>
          </a:xfrm>
          <a:prstGeom prst="rect">
            <a:avLst/>
          </a:prstGeom>
          <a:solidFill>
            <a:schemeClr val="bg1"/>
          </a:solidFill>
          <a:ln>
            <a:noFill/>
          </a:ln>
        </p:spPr>
      </p:pic>
      <p:sp>
        <p:nvSpPr>
          <p:cNvPr id="24" name="TextBox 15">
            <a:extLst>
              <a:ext uri="{FF2B5EF4-FFF2-40B4-BE49-F238E27FC236}">
                <a16:creationId xmlns:a16="http://schemas.microsoft.com/office/drawing/2014/main" id="{872953C7-1E49-FA76-4ACC-BF140E793198}"/>
              </a:ext>
            </a:extLst>
          </p:cNvPr>
          <p:cNvSpPr txBox="1">
            <a:spLocks noChangeArrowheads="1"/>
          </p:cNvSpPr>
          <p:nvPr/>
        </p:nvSpPr>
        <p:spPr bwMode="auto">
          <a:xfrm>
            <a:off x="3867523" y="3987970"/>
            <a:ext cx="1342852" cy="957420"/>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Virtual Private </a:t>
            </a:r>
          </a:p>
          <a:p>
            <a:r>
              <a:rPr lang="en-US" altLang="en-US" dirty="0"/>
              <a:t>Gateway (</a:t>
            </a:r>
            <a:r>
              <a:rPr lang="en-US" altLang="en-US" dirty="0" err="1"/>
              <a:t>VGW</a:t>
            </a:r>
            <a:r>
              <a:rPr lang="en-US" altLang="en-US" dirty="0"/>
              <a:t>)</a:t>
            </a:r>
          </a:p>
        </p:txBody>
      </p:sp>
      <p:sp>
        <p:nvSpPr>
          <p:cNvPr id="19" name="Rectangle 18">
            <a:extLst>
              <a:ext uri="{FF2B5EF4-FFF2-40B4-BE49-F238E27FC236}">
                <a16:creationId xmlns:a16="http://schemas.microsoft.com/office/drawing/2014/main" id="{73F33012-3E57-43FB-9FBB-3B1422BB6149}"/>
              </a:ext>
            </a:extLst>
          </p:cNvPr>
          <p:cNvSpPr/>
          <p:nvPr/>
        </p:nvSpPr>
        <p:spPr>
          <a:xfrm>
            <a:off x="1528616" y="3802390"/>
            <a:ext cx="2473757"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sp>
        <p:nvSpPr>
          <p:cNvPr id="26" name="Rectangle 25">
            <a:extLst>
              <a:ext uri="{FF2B5EF4-FFF2-40B4-BE49-F238E27FC236}">
                <a16:creationId xmlns:a16="http://schemas.microsoft.com/office/drawing/2014/main" id="{71D031E5-D920-0E34-7296-CAA611EFAF01}"/>
              </a:ext>
            </a:extLst>
          </p:cNvPr>
          <p:cNvSpPr/>
          <p:nvPr/>
        </p:nvSpPr>
        <p:spPr>
          <a:xfrm>
            <a:off x="8630943" y="3048616"/>
            <a:ext cx="2608609" cy="1095395"/>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NEW YORK</a:t>
            </a:r>
          </a:p>
        </p:txBody>
      </p:sp>
      <p:pic>
        <p:nvPicPr>
          <p:cNvPr id="28" name="Graphic 22">
            <a:extLst>
              <a:ext uri="{FF2B5EF4-FFF2-40B4-BE49-F238E27FC236}">
                <a16:creationId xmlns:a16="http://schemas.microsoft.com/office/drawing/2014/main" id="{610C69A3-3C3D-A6B7-F136-09C3366B4B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0943" y="304861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7">
            <a:extLst>
              <a:ext uri="{FF2B5EF4-FFF2-40B4-BE49-F238E27FC236}">
                <a16:creationId xmlns:a16="http://schemas.microsoft.com/office/drawing/2014/main" id="{5C113CEA-D11B-9548-99B1-BBFCF1EC1E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2343" y="34623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Arrow Connector 29">
            <a:extLst>
              <a:ext uri="{FF2B5EF4-FFF2-40B4-BE49-F238E27FC236}">
                <a16:creationId xmlns:a16="http://schemas.microsoft.com/office/drawing/2014/main" id="{86FC5C98-67CE-0FFD-F358-2BB6B5265AFB}"/>
              </a:ext>
            </a:extLst>
          </p:cNvPr>
          <p:cNvCxnSpPr>
            <a:cxnSpLocks/>
            <a:stCxn id="25" idx="3"/>
            <a:endCxn id="29" idx="1"/>
          </p:cNvCxnSpPr>
          <p:nvPr/>
        </p:nvCxnSpPr>
        <p:spPr>
          <a:xfrm>
            <a:off x="4767549" y="3687950"/>
            <a:ext cx="3634794" cy="3001"/>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5B1A3DD-160D-E2BE-6894-A7D070F91E22}"/>
              </a:ext>
            </a:extLst>
          </p:cNvPr>
          <p:cNvSpPr/>
          <p:nvPr/>
        </p:nvSpPr>
        <p:spPr>
          <a:xfrm>
            <a:off x="8613625" y="4431993"/>
            <a:ext cx="2608609" cy="1095395"/>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AUSTIN</a:t>
            </a:r>
          </a:p>
        </p:txBody>
      </p:sp>
      <p:pic>
        <p:nvPicPr>
          <p:cNvPr id="34" name="Graphic 22">
            <a:extLst>
              <a:ext uri="{FF2B5EF4-FFF2-40B4-BE49-F238E27FC236}">
                <a16:creationId xmlns:a16="http://schemas.microsoft.com/office/drawing/2014/main" id="{D98C594D-40DC-F000-4C9E-8B784DA38C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3625" y="443199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7">
            <a:extLst>
              <a:ext uri="{FF2B5EF4-FFF2-40B4-BE49-F238E27FC236}">
                <a16:creationId xmlns:a16="http://schemas.microsoft.com/office/drawing/2014/main" id="{F9E5FB0A-A7E3-57A9-B352-0A3E6708C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5025" y="484572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Arrow Connector 35">
            <a:extLst>
              <a:ext uri="{FF2B5EF4-FFF2-40B4-BE49-F238E27FC236}">
                <a16:creationId xmlns:a16="http://schemas.microsoft.com/office/drawing/2014/main" id="{7CFE1DDD-4ACC-5C8B-4B21-25754FF5A121}"/>
              </a:ext>
            </a:extLst>
          </p:cNvPr>
          <p:cNvCxnSpPr>
            <a:cxnSpLocks/>
            <a:stCxn id="25" idx="3"/>
            <a:endCxn id="35" idx="1"/>
          </p:cNvCxnSpPr>
          <p:nvPr/>
        </p:nvCxnSpPr>
        <p:spPr>
          <a:xfrm>
            <a:off x="4767549" y="3687950"/>
            <a:ext cx="3617476" cy="1386378"/>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8" name="Graphic 43">
            <a:extLst>
              <a:ext uri="{FF2B5EF4-FFF2-40B4-BE49-F238E27FC236}">
                <a16:creationId xmlns:a16="http://schemas.microsoft.com/office/drawing/2014/main" id="{83079816-9B54-CA12-76AD-25AF475E15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7727" y="345116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43">
            <a:extLst>
              <a:ext uri="{FF2B5EF4-FFF2-40B4-BE49-F238E27FC236}">
                <a16:creationId xmlns:a16="http://schemas.microsoft.com/office/drawing/2014/main" id="{869F7D0A-88AF-7DDC-36F4-E15144491D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7727" y="43059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Arrow Connector 39">
            <a:extLst>
              <a:ext uri="{FF2B5EF4-FFF2-40B4-BE49-F238E27FC236}">
                <a16:creationId xmlns:a16="http://schemas.microsoft.com/office/drawing/2014/main" id="{5C28B8A7-592B-B9F5-B6DF-0CED723D7726}"/>
              </a:ext>
            </a:extLst>
          </p:cNvPr>
          <p:cNvCxnSpPr>
            <a:cxnSpLocks/>
          </p:cNvCxnSpPr>
          <p:nvPr/>
        </p:nvCxnSpPr>
        <p:spPr>
          <a:xfrm flipV="1">
            <a:off x="6210300" y="2663745"/>
            <a:ext cx="2414516" cy="778457"/>
          </a:xfrm>
          <a:prstGeom prst="straightConnector1">
            <a:avLst/>
          </a:prstGeom>
          <a:ln w="28575">
            <a:solidFill>
              <a:srgbClr val="E5353B"/>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BFA6026-0EB7-DF0A-7FAC-60A469516678}"/>
              </a:ext>
            </a:extLst>
          </p:cNvPr>
          <p:cNvCxnSpPr>
            <a:cxnSpLocks/>
          </p:cNvCxnSpPr>
          <p:nvPr/>
        </p:nvCxnSpPr>
        <p:spPr>
          <a:xfrm flipV="1">
            <a:off x="6210300" y="3290382"/>
            <a:ext cx="2265240" cy="174897"/>
          </a:xfrm>
          <a:prstGeom prst="straightConnector1">
            <a:avLst/>
          </a:prstGeom>
          <a:ln w="28575">
            <a:solidFill>
              <a:srgbClr val="E5353B"/>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815F5B3-25E6-2935-D3A7-85390B06175D}"/>
              </a:ext>
            </a:extLst>
          </p:cNvPr>
          <p:cNvCxnSpPr>
            <a:cxnSpLocks/>
          </p:cNvCxnSpPr>
          <p:nvPr/>
        </p:nvCxnSpPr>
        <p:spPr>
          <a:xfrm>
            <a:off x="6210300" y="3870479"/>
            <a:ext cx="2212431" cy="154329"/>
          </a:xfrm>
          <a:prstGeom prst="straightConnector1">
            <a:avLst/>
          </a:prstGeom>
          <a:ln w="28575">
            <a:solidFill>
              <a:srgbClr val="E5353B"/>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CAE8154-F0DF-493D-E39B-F59268500429}"/>
              </a:ext>
            </a:extLst>
          </p:cNvPr>
          <p:cNvCxnSpPr>
            <a:cxnSpLocks/>
          </p:cNvCxnSpPr>
          <p:nvPr/>
        </p:nvCxnSpPr>
        <p:spPr>
          <a:xfrm>
            <a:off x="6210300" y="3843128"/>
            <a:ext cx="2289025" cy="663524"/>
          </a:xfrm>
          <a:prstGeom prst="straightConnector1">
            <a:avLst/>
          </a:prstGeom>
          <a:ln w="28575">
            <a:solidFill>
              <a:srgbClr val="E5353B"/>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DEBAC52-8036-F5D0-60DB-1AEB53BAD89E}"/>
              </a:ext>
            </a:extLst>
          </p:cNvPr>
          <p:cNvCxnSpPr>
            <a:cxnSpLocks/>
            <a:endCxn id="23" idx="2"/>
          </p:cNvCxnSpPr>
          <p:nvPr/>
        </p:nvCxnSpPr>
        <p:spPr>
          <a:xfrm flipV="1">
            <a:off x="5346700" y="2472674"/>
            <a:ext cx="3287313" cy="1179383"/>
          </a:xfrm>
          <a:prstGeom prst="straightConnector1">
            <a:avLst/>
          </a:prstGeom>
          <a:ln w="28575">
            <a:solidFill>
              <a:srgbClr val="E5353B"/>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7CECBD0-80DF-F2A0-0D0A-3EF1852E3FB2}"/>
              </a:ext>
            </a:extLst>
          </p:cNvPr>
          <p:cNvCxnSpPr>
            <a:cxnSpLocks/>
          </p:cNvCxnSpPr>
          <p:nvPr/>
        </p:nvCxnSpPr>
        <p:spPr>
          <a:xfrm>
            <a:off x="5346700" y="3679768"/>
            <a:ext cx="3128840" cy="1083368"/>
          </a:xfrm>
          <a:prstGeom prst="straightConnector1">
            <a:avLst/>
          </a:prstGeom>
          <a:ln w="28575">
            <a:solidFill>
              <a:srgbClr val="E5353B"/>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36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887108" y="1868439"/>
            <a:ext cx="3654911"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9"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1285966"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1528617" y="2474983"/>
            <a:ext cx="2473757"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619" y="247339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73F33012-3E57-43FB-9FBB-3B1422BB6149}"/>
              </a:ext>
            </a:extLst>
          </p:cNvPr>
          <p:cNvSpPr/>
          <p:nvPr/>
        </p:nvSpPr>
        <p:spPr>
          <a:xfrm>
            <a:off x="1528616" y="3802390"/>
            <a:ext cx="2473757"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618" y="380080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547"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133"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255" y="42919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D9869BFF-DD43-8DEA-8E93-46EA96C69941}"/>
              </a:ext>
            </a:extLst>
          </p:cNvPr>
          <p:cNvSpPr/>
          <p:nvPr/>
        </p:nvSpPr>
        <p:spPr>
          <a:xfrm>
            <a:off x="8634013" y="1868439"/>
            <a:ext cx="2608609" cy="36001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p:txBody>
      </p:sp>
      <p:pic>
        <p:nvPicPr>
          <p:cNvPr id="46" name="Graphic 22">
            <a:extLst>
              <a:ext uri="{FF2B5EF4-FFF2-40B4-BE49-F238E27FC236}">
                <a16:creationId xmlns:a16="http://schemas.microsoft.com/office/drawing/2014/main" id="{C43387D8-906C-9F36-D01B-22DD68C58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013" y="186843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a:extLst>
              <a:ext uri="{FF2B5EF4-FFF2-40B4-BE49-F238E27FC236}">
                <a16:creationId xmlns:a16="http://schemas.microsoft.com/office/drawing/2014/main" id="{F7FABDB6-9B53-0A0D-A6CA-F450138E6F51}"/>
              </a:ext>
            </a:extLst>
          </p:cNvPr>
          <p:cNvCxnSpPr>
            <a:cxnSpLocks/>
            <a:stCxn id="11" idx="1"/>
            <a:endCxn id="45" idx="1"/>
          </p:cNvCxnSpPr>
          <p:nvPr/>
        </p:nvCxnSpPr>
        <p:spPr>
          <a:xfrm flipV="1">
            <a:off x="4542019" y="3668521"/>
            <a:ext cx="4091994" cy="1"/>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itle 21">
            <a:extLst>
              <a:ext uri="{FF2B5EF4-FFF2-40B4-BE49-F238E27FC236}">
                <a16:creationId xmlns:a16="http://schemas.microsoft.com/office/drawing/2014/main" id="{5D3452C3-EEB0-C03D-1F49-220412FD2CF8}"/>
              </a:ext>
            </a:extLst>
          </p:cNvPr>
          <p:cNvSpPr>
            <a:spLocks noGrp="1"/>
          </p:cNvSpPr>
          <p:nvPr>
            <p:ph type="title"/>
          </p:nvPr>
        </p:nvSpPr>
        <p:spPr/>
        <p:txBody>
          <a:bodyPr/>
          <a:lstStyle/>
          <a:p>
            <a:r>
              <a:rPr lang="en-US" dirty="0"/>
              <a:t>AWS Direct Connect</a:t>
            </a:r>
          </a:p>
        </p:txBody>
      </p:sp>
      <p:sp>
        <p:nvSpPr>
          <p:cNvPr id="21" name="TextBox 20">
            <a:extLst>
              <a:ext uri="{FF2B5EF4-FFF2-40B4-BE49-F238E27FC236}">
                <a16:creationId xmlns:a16="http://schemas.microsoft.com/office/drawing/2014/main" id="{81C7D678-C614-8D98-443E-8AB912195FF8}"/>
              </a:ext>
            </a:extLst>
          </p:cNvPr>
          <p:cNvSpPr txBox="1"/>
          <p:nvPr/>
        </p:nvSpPr>
        <p:spPr>
          <a:xfrm>
            <a:off x="5309934" y="3757871"/>
            <a:ext cx="3160157" cy="722510"/>
          </a:xfrm>
          <a:prstGeom prst="rect">
            <a:avLst/>
          </a:prstGeom>
        </p:spPr>
        <p:txBody>
          <a:bodyPr vert="horz" wrap="square" lIns="0" tIns="32970" rIns="65939" bIns="32970" rtlCol="0" anchor="t" anchorCtr="0">
            <a:noAutofit/>
          </a:bodyPr>
          <a:lstStyle/>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04040">
                    <a:lumMod val="75000"/>
                  </a:srgbClr>
                </a:solidFill>
                <a:effectLst/>
                <a:uLnTx/>
                <a:uFillTx/>
                <a:latin typeface="Trebuchet MS" panose="020B0603020202020204"/>
                <a:ea typeface="PS TT Commons" charset="0"/>
                <a:cs typeface="PS TT Commons" charset="0"/>
              </a:rPr>
              <a:t>Dedicated physical connection</a:t>
            </a:r>
          </a:p>
        </p:txBody>
      </p:sp>
      <p:pic>
        <p:nvPicPr>
          <p:cNvPr id="23" name="Graphic 18">
            <a:extLst>
              <a:ext uri="{FF2B5EF4-FFF2-40B4-BE49-F238E27FC236}">
                <a16:creationId xmlns:a16="http://schemas.microsoft.com/office/drawing/2014/main" id="{8899C598-7FE3-05AE-CE83-EFD6B3485C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9350" y="2441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57435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electronics&#10;&#10;Description automatically generated">
            <a:extLst>
              <a:ext uri="{FF2B5EF4-FFF2-40B4-BE49-F238E27FC236}">
                <a16:creationId xmlns:a16="http://schemas.microsoft.com/office/drawing/2014/main" id="{C4C44F99-13E1-43A7-9432-AEA89F744B81}"/>
              </a:ext>
            </a:extLst>
          </p:cNvPr>
          <p:cNvPicPr>
            <a:picLocks noChangeAspect="1"/>
          </p:cNvPicPr>
          <p:nvPr/>
        </p:nvPicPr>
        <p:blipFill rotWithShape="1">
          <a:blip r:embed="rId3">
            <a:extLst>
              <a:ext uri="{28A0092B-C50C-407E-A947-70E740481C1C}">
                <a14:useLocalDpi xmlns:a14="http://schemas.microsoft.com/office/drawing/2010/main" val="0"/>
              </a:ext>
            </a:extLst>
          </a:blip>
          <a:srcRect t="14322"/>
          <a:stretch/>
        </p:blipFill>
        <p:spPr>
          <a:xfrm>
            <a:off x="0" y="0"/>
            <a:ext cx="12192000" cy="6858000"/>
          </a:xfrm>
          <a:prstGeom prst="rect">
            <a:avLst/>
          </a:prstGeom>
        </p:spPr>
      </p:pic>
    </p:spTree>
    <p:extLst>
      <p:ext uri="{BB962C8B-B14F-4D97-AF65-F5344CB8AC3E}">
        <p14:creationId xmlns:p14="http://schemas.microsoft.com/office/powerpoint/2010/main" val="29834192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887108" y="1868439"/>
            <a:ext cx="3654911"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49"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1285966"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1528617" y="2474983"/>
            <a:ext cx="2473757"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619" y="247339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73F33012-3E57-43FB-9FBB-3B1422BB6149}"/>
              </a:ext>
            </a:extLst>
          </p:cNvPr>
          <p:cNvSpPr/>
          <p:nvPr/>
        </p:nvSpPr>
        <p:spPr>
          <a:xfrm>
            <a:off x="1528616" y="3802390"/>
            <a:ext cx="2473757"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8618" y="380080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547"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133"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255" y="42919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D9869BFF-DD43-8DEA-8E93-46EA96C69941}"/>
              </a:ext>
            </a:extLst>
          </p:cNvPr>
          <p:cNvSpPr/>
          <p:nvPr/>
        </p:nvSpPr>
        <p:spPr>
          <a:xfrm>
            <a:off x="8634013" y="1868439"/>
            <a:ext cx="2608609" cy="36001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p:txBody>
      </p:sp>
      <p:pic>
        <p:nvPicPr>
          <p:cNvPr id="46" name="Graphic 22">
            <a:extLst>
              <a:ext uri="{FF2B5EF4-FFF2-40B4-BE49-F238E27FC236}">
                <a16:creationId xmlns:a16="http://schemas.microsoft.com/office/drawing/2014/main" id="{C43387D8-906C-9F36-D01B-22DD68C58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013" y="186843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a:extLst>
              <a:ext uri="{FF2B5EF4-FFF2-40B4-BE49-F238E27FC236}">
                <a16:creationId xmlns:a16="http://schemas.microsoft.com/office/drawing/2014/main" id="{F7FABDB6-9B53-0A0D-A6CA-F450138E6F51}"/>
              </a:ext>
            </a:extLst>
          </p:cNvPr>
          <p:cNvCxnSpPr>
            <a:cxnSpLocks/>
            <a:stCxn id="11" idx="1"/>
            <a:endCxn id="45" idx="1"/>
          </p:cNvCxnSpPr>
          <p:nvPr/>
        </p:nvCxnSpPr>
        <p:spPr>
          <a:xfrm flipV="1">
            <a:off x="4542019" y="3668521"/>
            <a:ext cx="4091994" cy="1"/>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itle 21">
            <a:extLst>
              <a:ext uri="{FF2B5EF4-FFF2-40B4-BE49-F238E27FC236}">
                <a16:creationId xmlns:a16="http://schemas.microsoft.com/office/drawing/2014/main" id="{5D3452C3-EEB0-C03D-1F49-220412FD2CF8}"/>
              </a:ext>
            </a:extLst>
          </p:cNvPr>
          <p:cNvSpPr>
            <a:spLocks noGrp="1"/>
          </p:cNvSpPr>
          <p:nvPr>
            <p:ph type="title"/>
          </p:nvPr>
        </p:nvSpPr>
        <p:spPr/>
        <p:txBody>
          <a:bodyPr/>
          <a:lstStyle/>
          <a:p>
            <a:r>
              <a:rPr lang="en-US" dirty="0"/>
              <a:t>AWS Direct Connect</a:t>
            </a:r>
          </a:p>
        </p:txBody>
      </p:sp>
      <p:pic>
        <p:nvPicPr>
          <p:cNvPr id="23" name="Graphic 18">
            <a:extLst>
              <a:ext uri="{FF2B5EF4-FFF2-40B4-BE49-F238E27FC236}">
                <a16:creationId xmlns:a16="http://schemas.microsoft.com/office/drawing/2014/main" id="{8899C598-7FE3-05AE-CE83-EFD6B3485C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9350" y="24412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C808179-6E91-35EC-3F3C-D0D9F44EF752}"/>
              </a:ext>
            </a:extLst>
          </p:cNvPr>
          <p:cNvSpPr txBox="1"/>
          <p:nvPr/>
        </p:nvSpPr>
        <p:spPr>
          <a:xfrm>
            <a:off x="4918985" y="3745356"/>
            <a:ext cx="3382730" cy="2490527"/>
          </a:xfrm>
          <a:prstGeom prst="rect">
            <a:avLst/>
          </a:prstGeom>
        </p:spPr>
        <p:txBody>
          <a:bodyPr vert="horz" wrap="square" lIns="0" tIns="32970" rIns="65939" bIns="32970" rtlCol="0" anchor="t" anchorCtr="0">
            <a:noAutofit/>
          </a:bodyPr>
          <a:lstStyle/>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04040">
                    <a:lumMod val="75000"/>
                  </a:srgbClr>
                </a:solidFill>
                <a:effectLst/>
                <a:uLnTx/>
                <a:uFillTx/>
                <a:latin typeface="Trebuchet MS" panose="020B0603020202020204"/>
                <a:ea typeface="PS TT Commons" charset="0"/>
                <a:cs typeface="PS TT Commons" charset="0"/>
              </a:rPr>
              <a:t>Dedicated physical connection</a:t>
            </a:r>
          </a:p>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04040">
                    <a:lumMod val="75000"/>
                  </a:srgbClr>
                </a:solidFill>
                <a:effectLst/>
                <a:uLnTx/>
                <a:uFillTx/>
                <a:latin typeface="Trebuchet MS" panose="020B0603020202020204"/>
                <a:ea typeface="PS TT Commons" charset="0"/>
                <a:cs typeface="PS TT Commons" charset="0"/>
              </a:rPr>
              <a:t>Bypasses public internet; uses dedicated private network (not encrypted by default)</a:t>
            </a:r>
          </a:p>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04040">
                    <a:lumMod val="75000"/>
                  </a:srgbClr>
                </a:solidFill>
                <a:effectLst/>
                <a:uLnTx/>
                <a:uFillTx/>
                <a:latin typeface="Trebuchet MS" panose="020B0603020202020204"/>
                <a:ea typeface="PS TT Commons" charset="0"/>
                <a:cs typeface="PS TT Commons" charset="0"/>
              </a:rPr>
              <a:t>Faster and more expensive</a:t>
            </a:r>
          </a:p>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04040">
                    <a:lumMod val="75000"/>
                  </a:srgbClr>
                </a:solidFill>
                <a:effectLst/>
                <a:uLnTx/>
                <a:uFillTx/>
                <a:latin typeface="Trebuchet MS" panose="020B0603020202020204"/>
                <a:ea typeface="PS TT Commons" charset="0"/>
                <a:cs typeface="PS TT Commons" charset="0"/>
              </a:rPr>
              <a:t>Takes longer to set up</a:t>
            </a:r>
          </a:p>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404040">
                  <a:lumMod val="75000"/>
                </a:srgbClr>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121276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544208" y="1868439"/>
            <a:ext cx="3654911"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49"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943066"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1185717" y="2474983"/>
            <a:ext cx="2473757"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719" y="247339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718" y="380080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647"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4233"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0355" y="42919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D9869BFF-DD43-8DEA-8E93-46EA96C69941}"/>
              </a:ext>
            </a:extLst>
          </p:cNvPr>
          <p:cNvSpPr/>
          <p:nvPr/>
        </p:nvSpPr>
        <p:spPr>
          <a:xfrm>
            <a:off x="9639300" y="1868439"/>
            <a:ext cx="1946222" cy="36001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p:txBody>
      </p:sp>
      <p:pic>
        <p:nvPicPr>
          <p:cNvPr id="46" name="Graphic 22">
            <a:extLst>
              <a:ext uri="{FF2B5EF4-FFF2-40B4-BE49-F238E27FC236}">
                <a16:creationId xmlns:a16="http://schemas.microsoft.com/office/drawing/2014/main" id="{C43387D8-906C-9F36-D01B-22DD68C58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9300" y="186843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a:extLst>
              <a:ext uri="{FF2B5EF4-FFF2-40B4-BE49-F238E27FC236}">
                <a16:creationId xmlns:a16="http://schemas.microsoft.com/office/drawing/2014/main" id="{F7FABDB6-9B53-0A0D-A6CA-F450138E6F51}"/>
              </a:ext>
            </a:extLst>
          </p:cNvPr>
          <p:cNvCxnSpPr>
            <a:cxnSpLocks/>
            <a:stCxn id="29" idx="3"/>
            <a:endCxn id="28" idx="1"/>
          </p:cNvCxnSpPr>
          <p:nvPr/>
        </p:nvCxnSpPr>
        <p:spPr>
          <a:xfrm>
            <a:off x="8212472" y="3668520"/>
            <a:ext cx="899662" cy="0"/>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itle 21">
            <a:extLst>
              <a:ext uri="{FF2B5EF4-FFF2-40B4-BE49-F238E27FC236}">
                <a16:creationId xmlns:a16="http://schemas.microsoft.com/office/drawing/2014/main" id="{5D3452C3-EEB0-C03D-1F49-220412FD2CF8}"/>
              </a:ext>
            </a:extLst>
          </p:cNvPr>
          <p:cNvSpPr>
            <a:spLocks noGrp="1"/>
          </p:cNvSpPr>
          <p:nvPr>
            <p:ph type="title"/>
          </p:nvPr>
        </p:nvSpPr>
        <p:spPr/>
        <p:txBody>
          <a:bodyPr/>
          <a:lstStyle/>
          <a:p>
            <a:r>
              <a:rPr lang="en-US" dirty="0"/>
              <a:t>AWS Direct Connect</a:t>
            </a:r>
          </a:p>
        </p:txBody>
      </p:sp>
      <p:sp>
        <p:nvSpPr>
          <p:cNvPr id="25" name="Rectangle 24">
            <a:extLst>
              <a:ext uri="{FF2B5EF4-FFF2-40B4-BE49-F238E27FC236}">
                <a16:creationId xmlns:a16="http://schemas.microsoft.com/office/drawing/2014/main" id="{50611782-4F8A-3F0A-E3DB-7FA1DF975473}"/>
              </a:ext>
            </a:extLst>
          </p:cNvPr>
          <p:cNvSpPr/>
          <p:nvPr/>
        </p:nvSpPr>
        <p:spPr>
          <a:xfrm flipH="1">
            <a:off x="5434279" y="1868438"/>
            <a:ext cx="2969860" cy="3600165"/>
          </a:xfrm>
          <a:prstGeom prst="rect">
            <a:avLst/>
          </a:prstGeom>
          <a:noFill/>
          <a:ln w="12700">
            <a:solidFill>
              <a:srgbClr val="5129B2"/>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sp>
        <p:nvSpPr>
          <p:cNvPr id="26" name="TextBox 25">
            <a:extLst>
              <a:ext uri="{FF2B5EF4-FFF2-40B4-BE49-F238E27FC236}">
                <a16:creationId xmlns:a16="http://schemas.microsoft.com/office/drawing/2014/main" id="{1409FE55-6657-ABDD-8A89-8E28AA6992BE}"/>
              </a:ext>
            </a:extLst>
          </p:cNvPr>
          <p:cNvSpPr txBox="1"/>
          <p:nvPr/>
        </p:nvSpPr>
        <p:spPr>
          <a:xfrm>
            <a:off x="5790825" y="1906251"/>
            <a:ext cx="2603499" cy="307777"/>
          </a:xfrm>
          <a:prstGeom prst="rect">
            <a:avLst/>
          </a:prstGeom>
          <a:solidFill>
            <a:schemeClr val="bg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129B2"/>
                </a:solidFill>
                <a:effectLst/>
                <a:uLnTx/>
                <a:uFillTx/>
                <a:latin typeface="Trebuchet MS" panose="020B0603020202020204"/>
                <a:ea typeface="+mn-ea"/>
                <a:cs typeface="+mn-cs"/>
              </a:rPr>
              <a:t>Direct Connect Location</a:t>
            </a:r>
            <a:endParaRPr kumimoji="0" lang="en-US" sz="1000" b="0" i="0" u="none" strike="noStrike" kern="1200" cap="none" spc="0" normalizeH="0" baseline="0" noProof="0" dirty="0">
              <a:ln>
                <a:noFill/>
              </a:ln>
              <a:solidFill>
                <a:srgbClr val="5129B2"/>
              </a:solidFill>
              <a:effectLst/>
              <a:uLnTx/>
              <a:uFillTx/>
              <a:latin typeface="Trebuchet MS" panose="020B0603020202020204"/>
              <a:ea typeface="+mn-ea"/>
              <a:cs typeface="+mn-cs"/>
            </a:endParaRPr>
          </a:p>
        </p:txBody>
      </p:sp>
      <p:pic>
        <p:nvPicPr>
          <p:cNvPr id="27" name="Graphic 18">
            <a:extLst>
              <a:ext uri="{FF2B5EF4-FFF2-40B4-BE49-F238E27FC236}">
                <a16:creationId xmlns:a16="http://schemas.microsoft.com/office/drawing/2014/main" id="{544BDDF1-9629-F36E-36D2-50A2CCFB04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4279" y="1873647"/>
            <a:ext cx="305746" cy="30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C0BA79D4-BDB1-FAA1-0ED7-65138C3A523F}"/>
              </a:ext>
            </a:extLst>
          </p:cNvPr>
          <p:cNvSpPr txBox="1">
            <a:spLocks noChangeArrowheads="1"/>
          </p:cNvSpPr>
          <p:nvPr/>
        </p:nvSpPr>
        <p:spPr bwMode="auto">
          <a:xfrm>
            <a:off x="9112134" y="3321979"/>
            <a:ext cx="1054329" cy="693082"/>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Customer Router/</a:t>
            </a:r>
            <a:br>
              <a:rPr lang="en-US" altLang="en-US" dirty="0"/>
            </a:br>
            <a:r>
              <a:rPr lang="en-US" altLang="en-US" dirty="0"/>
              <a:t>Firewall</a:t>
            </a:r>
          </a:p>
        </p:txBody>
      </p:sp>
      <p:sp>
        <p:nvSpPr>
          <p:cNvPr id="29" name="TextBox 15">
            <a:extLst>
              <a:ext uri="{FF2B5EF4-FFF2-40B4-BE49-F238E27FC236}">
                <a16:creationId xmlns:a16="http://schemas.microsoft.com/office/drawing/2014/main" id="{C9EB0E89-99F8-AE53-29AA-DCDE50ABA937}"/>
              </a:ext>
            </a:extLst>
          </p:cNvPr>
          <p:cNvSpPr txBox="1">
            <a:spLocks noChangeArrowheads="1"/>
          </p:cNvSpPr>
          <p:nvPr/>
        </p:nvSpPr>
        <p:spPr bwMode="auto">
          <a:xfrm>
            <a:off x="7115761" y="3321979"/>
            <a:ext cx="1096711" cy="693082"/>
          </a:xfrm>
          <a:prstGeom prst="rect">
            <a:avLst/>
          </a:prstGeom>
          <a:solidFill>
            <a:schemeClr val="bg1"/>
          </a:solidFill>
          <a:ln>
            <a:solidFill>
              <a:srgbClr val="5129B2"/>
            </a:solidFill>
          </a:ln>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Customer Router</a:t>
            </a:r>
          </a:p>
        </p:txBody>
      </p:sp>
      <p:sp>
        <p:nvSpPr>
          <p:cNvPr id="30" name="TextBox 15">
            <a:extLst>
              <a:ext uri="{FF2B5EF4-FFF2-40B4-BE49-F238E27FC236}">
                <a16:creationId xmlns:a16="http://schemas.microsoft.com/office/drawing/2014/main" id="{6C8D9736-6C25-7F7B-326E-924CA07C8B01}"/>
              </a:ext>
            </a:extLst>
          </p:cNvPr>
          <p:cNvSpPr txBox="1">
            <a:spLocks noChangeArrowheads="1"/>
          </p:cNvSpPr>
          <p:nvPr/>
        </p:nvSpPr>
        <p:spPr bwMode="auto">
          <a:xfrm>
            <a:off x="5726665" y="3321979"/>
            <a:ext cx="1096711" cy="693082"/>
          </a:xfrm>
          <a:prstGeom prst="rect">
            <a:avLst/>
          </a:prstGeom>
          <a:solidFill>
            <a:schemeClr val="bg1"/>
          </a:solidFill>
          <a:ln>
            <a:solidFill>
              <a:srgbClr val="5129B2"/>
            </a:solidFill>
          </a:ln>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Direct Connect Endpoint</a:t>
            </a:r>
          </a:p>
        </p:txBody>
      </p:sp>
      <p:pic>
        <p:nvPicPr>
          <p:cNvPr id="31" name="Graphic 14">
            <a:extLst>
              <a:ext uri="{FF2B5EF4-FFF2-40B4-BE49-F238E27FC236}">
                <a16:creationId xmlns:a16="http://schemas.microsoft.com/office/drawing/2014/main" id="{0BB4140C-66F9-7286-F5D7-01B4489581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0149" y="31291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AAA827B1-6DE0-D91D-EADB-156A8B5ADC85}"/>
              </a:ext>
            </a:extLst>
          </p:cNvPr>
          <p:cNvSpPr txBox="1">
            <a:spLocks noChangeArrowheads="1"/>
          </p:cNvSpPr>
          <p:nvPr/>
        </p:nvSpPr>
        <p:spPr bwMode="auto">
          <a:xfrm>
            <a:off x="3537323" y="3657769"/>
            <a:ext cx="1342852" cy="982937"/>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Virtual Private </a:t>
            </a:r>
          </a:p>
          <a:p>
            <a:r>
              <a:rPr lang="en-US" altLang="en-US" dirty="0"/>
              <a:t>Gateway (</a:t>
            </a:r>
            <a:r>
              <a:rPr lang="en-US" altLang="en-US" dirty="0" err="1"/>
              <a:t>VGW</a:t>
            </a:r>
            <a:r>
              <a:rPr lang="en-US" altLang="en-US" dirty="0"/>
              <a:t>)</a:t>
            </a:r>
          </a:p>
        </p:txBody>
      </p:sp>
      <p:sp>
        <p:nvSpPr>
          <p:cNvPr id="19" name="Rectangle 18">
            <a:extLst>
              <a:ext uri="{FF2B5EF4-FFF2-40B4-BE49-F238E27FC236}">
                <a16:creationId xmlns:a16="http://schemas.microsoft.com/office/drawing/2014/main" id="{73F33012-3E57-43FB-9FBB-3B1422BB6149}"/>
              </a:ext>
            </a:extLst>
          </p:cNvPr>
          <p:cNvSpPr/>
          <p:nvPr/>
        </p:nvSpPr>
        <p:spPr>
          <a:xfrm>
            <a:off x="1185716" y="3802390"/>
            <a:ext cx="2473757"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cxnSp>
        <p:nvCxnSpPr>
          <p:cNvPr id="35" name="Straight Arrow Connector 34">
            <a:extLst>
              <a:ext uri="{FF2B5EF4-FFF2-40B4-BE49-F238E27FC236}">
                <a16:creationId xmlns:a16="http://schemas.microsoft.com/office/drawing/2014/main" id="{4D31B0B2-A24B-B448-F440-18F22DE54460}"/>
              </a:ext>
            </a:extLst>
          </p:cNvPr>
          <p:cNvCxnSpPr>
            <a:cxnSpLocks/>
            <a:stCxn id="30" idx="3"/>
            <a:endCxn id="29" idx="1"/>
          </p:cNvCxnSpPr>
          <p:nvPr/>
        </p:nvCxnSpPr>
        <p:spPr>
          <a:xfrm>
            <a:off x="6823376" y="3668520"/>
            <a:ext cx="292385" cy="0"/>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E5F48FA-6425-BC2C-9B05-087EE6307B65}"/>
              </a:ext>
            </a:extLst>
          </p:cNvPr>
          <p:cNvCxnSpPr>
            <a:cxnSpLocks/>
            <a:stCxn id="31" idx="3"/>
            <a:endCxn id="30" idx="1"/>
          </p:cNvCxnSpPr>
          <p:nvPr/>
        </p:nvCxnSpPr>
        <p:spPr>
          <a:xfrm>
            <a:off x="4437349" y="3357750"/>
            <a:ext cx="1289316" cy="310770"/>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Speech Bubble: Rectangle with Corners Rounded 50">
            <a:extLst>
              <a:ext uri="{FF2B5EF4-FFF2-40B4-BE49-F238E27FC236}">
                <a16:creationId xmlns:a16="http://schemas.microsoft.com/office/drawing/2014/main" id="{3A4D6727-1119-01A4-2DE3-4328E027D953}"/>
              </a:ext>
            </a:extLst>
          </p:cNvPr>
          <p:cNvSpPr/>
          <p:nvPr/>
        </p:nvSpPr>
        <p:spPr>
          <a:xfrm>
            <a:off x="4473758" y="4533613"/>
            <a:ext cx="1811051" cy="626527"/>
          </a:xfrm>
          <a:prstGeom prst="wedgeRoundRectCallout">
            <a:avLst>
              <a:gd name="adj1" fmla="val -23010"/>
              <a:gd name="adj2" fmla="val -213559"/>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Trebuchet MS" panose="020B0603020202020204"/>
              </a:rPr>
              <a:t>Private virtual interface</a:t>
            </a:r>
            <a:endParaRPr kumimoji="0" lang="en-US" b="0" i="0" u="none" strike="noStrike" kern="1200" cap="none" spc="0" normalizeH="0" baseline="0" noProof="0" dirty="0">
              <a:ln>
                <a:noFill/>
              </a:ln>
              <a:solidFill>
                <a:schemeClr val="bg1"/>
              </a:solidFill>
              <a:effectLst/>
              <a:uLnTx/>
              <a:uFillTx/>
              <a:latin typeface="Trebuchet MS" panose="020B0603020202020204"/>
            </a:endParaRPr>
          </a:p>
        </p:txBody>
      </p:sp>
    </p:spTree>
    <p:extLst>
      <p:ext uri="{BB962C8B-B14F-4D97-AF65-F5344CB8AC3E}">
        <p14:creationId xmlns:p14="http://schemas.microsoft.com/office/powerpoint/2010/main" val="674167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4" grpId="0" animBg="1"/>
      <p:bldP spid="5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544208" y="1868439"/>
            <a:ext cx="3654911"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49"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943066"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1185717" y="2474983"/>
            <a:ext cx="2473757"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719" y="247339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718" y="380080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1647"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4233" y="29638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0355" y="42919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D9869BFF-DD43-8DEA-8E93-46EA96C69941}"/>
              </a:ext>
            </a:extLst>
          </p:cNvPr>
          <p:cNvSpPr/>
          <p:nvPr/>
        </p:nvSpPr>
        <p:spPr>
          <a:xfrm>
            <a:off x="9639300" y="1868439"/>
            <a:ext cx="1946222" cy="3600164"/>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Corporate Data Center</a:t>
            </a:r>
          </a:p>
        </p:txBody>
      </p:sp>
      <p:pic>
        <p:nvPicPr>
          <p:cNvPr id="46" name="Graphic 22">
            <a:extLst>
              <a:ext uri="{FF2B5EF4-FFF2-40B4-BE49-F238E27FC236}">
                <a16:creationId xmlns:a16="http://schemas.microsoft.com/office/drawing/2014/main" id="{C43387D8-906C-9F36-D01B-22DD68C585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39300" y="186843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Arrow Connector 49">
            <a:extLst>
              <a:ext uri="{FF2B5EF4-FFF2-40B4-BE49-F238E27FC236}">
                <a16:creationId xmlns:a16="http://schemas.microsoft.com/office/drawing/2014/main" id="{F7FABDB6-9B53-0A0D-A6CA-F450138E6F51}"/>
              </a:ext>
            </a:extLst>
          </p:cNvPr>
          <p:cNvCxnSpPr>
            <a:cxnSpLocks/>
            <a:stCxn id="29" idx="3"/>
            <a:endCxn id="28" idx="1"/>
          </p:cNvCxnSpPr>
          <p:nvPr/>
        </p:nvCxnSpPr>
        <p:spPr>
          <a:xfrm>
            <a:off x="8212472" y="3668520"/>
            <a:ext cx="899662" cy="0"/>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itle 21">
            <a:extLst>
              <a:ext uri="{FF2B5EF4-FFF2-40B4-BE49-F238E27FC236}">
                <a16:creationId xmlns:a16="http://schemas.microsoft.com/office/drawing/2014/main" id="{5D3452C3-EEB0-C03D-1F49-220412FD2CF8}"/>
              </a:ext>
            </a:extLst>
          </p:cNvPr>
          <p:cNvSpPr>
            <a:spLocks noGrp="1"/>
          </p:cNvSpPr>
          <p:nvPr>
            <p:ph type="title"/>
          </p:nvPr>
        </p:nvSpPr>
        <p:spPr/>
        <p:txBody>
          <a:bodyPr/>
          <a:lstStyle/>
          <a:p>
            <a:r>
              <a:rPr lang="en-US" dirty="0"/>
              <a:t>AWS Direct Connect</a:t>
            </a:r>
          </a:p>
        </p:txBody>
      </p:sp>
      <p:sp>
        <p:nvSpPr>
          <p:cNvPr id="25" name="Rectangle 24">
            <a:extLst>
              <a:ext uri="{FF2B5EF4-FFF2-40B4-BE49-F238E27FC236}">
                <a16:creationId xmlns:a16="http://schemas.microsoft.com/office/drawing/2014/main" id="{50611782-4F8A-3F0A-E3DB-7FA1DF975473}"/>
              </a:ext>
            </a:extLst>
          </p:cNvPr>
          <p:cNvSpPr/>
          <p:nvPr/>
        </p:nvSpPr>
        <p:spPr>
          <a:xfrm flipH="1">
            <a:off x="5434279" y="1868438"/>
            <a:ext cx="2969860" cy="3600165"/>
          </a:xfrm>
          <a:prstGeom prst="rect">
            <a:avLst/>
          </a:prstGeom>
          <a:noFill/>
          <a:ln w="12700">
            <a:solidFill>
              <a:srgbClr val="5129B2"/>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sp>
        <p:nvSpPr>
          <p:cNvPr id="26" name="TextBox 25">
            <a:extLst>
              <a:ext uri="{FF2B5EF4-FFF2-40B4-BE49-F238E27FC236}">
                <a16:creationId xmlns:a16="http://schemas.microsoft.com/office/drawing/2014/main" id="{1409FE55-6657-ABDD-8A89-8E28AA6992BE}"/>
              </a:ext>
            </a:extLst>
          </p:cNvPr>
          <p:cNvSpPr txBox="1"/>
          <p:nvPr/>
        </p:nvSpPr>
        <p:spPr>
          <a:xfrm>
            <a:off x="5790825" y="1906251"/>
            <a:ext cx="2603499" cy="307777"/>
          </a:xfrm>
          <a:prstGeom prst="rect">
            <a:avLst/>
          </a:prstGeom>
          <a:solidFill>
            <a:schemeClr val="bg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129B2"/>
                </a:solidFill>
                <a:effectLst/>
                <a:uLnTx/>
                <a:uFillTx/>
                <a:latin typeface="Trebuchet MS" panose="020B0603020202020204"/>
                <a:ea typeface="+mn-ea"/>
                <a:cs typeface="+mn-cs"/>
              </a:rPr>
              <a:t>Direct Connect Location</a:t>
            </a:r>
            <a:endParaRPr kumimoji="0" lang="en-US" sz="1000" b="0" i="0" u="none" strike="noStrike" kern="1200" cap="none" spc="0" normalizeH="0" baseline="0" noProof="0" dirty="0">
              <a:ln>
                <a:noFill/>
              </a:ln>
              <a:solidFill>
                <a:srgbClr val="5129B2"/>
              </a:solidFill>
              <a:effectLst/>
              <a:uLnTx/>
              <a:uFillTx/>
              <a:latin typeface="Trebuchet MS" panose="020B0603020202020204"/>
              <a:ea typeface="+mn-ea"/>
              <a:cs typeface="+mn-cs"/>
            </a:endParaRPr>
          </a:p>
        </p:txBody>
      </p:sp>
      <p:pic>
        <p:nvPicPr>
          <p:cNvPr id="27" name="Graphic 18">
            <a:extLst>
              <a:ext uri="{FF2B5EF4-FFF2-40B4-BE49-F238E27FC236}">
                <a16:creationId xmlns:a16="http://schemas.microsoft.com/office/drawing/2014/main" id="{544BDDF1-9629-F36E-36D2-50A2CCFB04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4279" y="1873647"/>
            <a:ext cx="305746" cy="30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C0BA79D4-BDB1-FAA1-0ED7-65138C3A523F}"/>
              </a:ext>
            </a:extLst>
          </p:cNvPr>
          <p:cNvSpPr txBox="1">
            <a:spLocks noChangeArrowheads="1"/>
          </p:cNvSpPr>
          <p:nvPr/>
        </p:nvSpPr>
        <p:spPr bwMode="auto">
          <a:xfrm>
            <a:off x="9112134" y="3321979"/>
            <a:ext cx="1054329" cy="693082"/>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Customer Router/</a:t>
            </a:r>
            <a:br>
              <a:rPr lang="en-US" altLang="en-US" dirty="0"/>
            </a:br>
            <a:r>
              <a:rPr lang="en-US" altLang="en-US" dirty="0"/>
              <a:t>Firewall</a:t>
            </a:r>
          </a:p>
        </p:txBody>
      </p:sp>
      <p:sp>
        <p:nvSpPr>
          <p:cNvPr id="29" name="TextBox 15">
            <a:extLst>
              <a:ext uri="{FF2B5EF4-FFF2-40B4-BE49-F238E27FC236}">
                <a16:creationId xmlns:a16="http://schemas.microsoft.com/office/drawing/2014/main" id="{C9EB0E89-99F8-AE53-29AA-DCDE50ABA937}"/>
              </a:ext>
            </a:extLst>
          </p:cNvPr>
          <p:cNvSpPr txBox="1">
            <a:spLocks noChangeArrowheads="1"/>
          </p:cNvSpPr>
          <p:nvPr/>
        </p:nvSpPr>
        <p:spPr bwMode="auto">
          <a:xfrm>
            <a:off x="7115761" y="3321979"/>
            <a:ext cx="1096711" cy="693082"/>
          </a:xfrm>
          <a:prstGeom prst="rect">
            <a:avLst/>
          </a:prstGeom>
          <a:solidFill>
            <a:schemeClr val="bg1"/>
          </a:solidFill>
          <a:ln>
            <a:solidFill>
              <a:srgbClr val="5129B2"/>
            </a:solidFill>
          </a:ln>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Customer Router</a:t>
            </a:r>
          </a:p>
        </p:txBody>
      </p:sp>
      <p:sp>
        <p:nvSpPr>
          <p:cNvPr id="30" name="TextBox 15">
            <a:extLst>
              <a:ext uri="{FF2B5EF4-FFF2-40B4-BE49-F238E27FC236}">
                <a16:creationId xmlns:a16="http://schemas.microsoft.com/office/drawing/2014/main" id="{6C8D9736-6C25-7F7B-326E-924CA07C8B01}"/>
              </a:ext>
            </a:extLst>
          </p:cNvPr>
          <p:cNvSpPr txBox="1">
            <a:spLocks noChangeArrowheads="1"/>
          </p:cNvSpPr>
          <p:nvPr/>
        </p:nvSpPr>
        <p:spPr bwMode="auto">
          <a:xfrm>
            <a:off x="5726665" y="3321979"/>
            <a:ext cx="1096711" cy="693082"/>
          </a:xfrm>
          <a:prstGeom prst="rect">
            <a:avLst/>
          </a:prstGeom>
          <a:solidFill>
            <a:schemeClr val="bg1"/>
          </a:solidFill>
          <a:ln>
            <a:solidFill>
              <a:srgbClr val="5129B2"/>
            </a:solidFill>
          </a:ln>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Direct Connect Endpoint</a:t>
            </a:r>
          </a:p>
        </p:txBody>
      </p:sp>
      <p:pic>
        <p:nvPicPr>
          <p:cNvPr id="31" name="Graphic 14">
            <a:extLst>
              <a:ext uri="{FF2B5EF4-FFF2-40B4-BE49-F238E27FC236}">
                <a16:creationId xmlns:a16="http://schemas.microsoft.com/office/drawing/2014/main" id="{0BB4140C-66F9-7286-F5D7-01B4489581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0149" y="31291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AAA827B1-6DE0-D91D-EADB-156A8B5ADC85}"/>
              </a:ext>
            </a:extLst>
          </p:cNvPr>
          <p:cNvSpPr txBox="1">
            <a:spLocks noChangeArrowheads="1"/>
          </p:cNvSpPr>
          <p:nvPr/>
        </p:nvSpPr>
        <p:spPr bwMode="auto">
          <a:xfrm>
            <a:off x="3537323" y="3657769"/>
            <a:ext cx="1342852" cy="982937"/>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Virtual Private </a:t>
            </a:r>
          </a:p>
          <a:p>
            <a:r>
              <a:rPr lang="en-US" altLang="en-US" dirty="0"/>
              <a:t>Gateway (</a:t>
            </a:r>
            <a:r>
              <a:rPr lang="en-US" altLang="en-US" dirty="0" err="1"/>
              <a:t>VGW</a:t>
            </a:r>
            <a:r>
              <a:rPr lang="en-US" altLang="en-US" dirty="0"/>
              <a:t>)</a:t>
            </a:r>
          </a:p>
        </p:txBody>
      </p:sp>
      <p:sp>
        <p:nvSpPr>
          <p:cNvPr id="19" name="Rectangle 18">
            <a:extLst>
              <a:ext uri="{FF2B5EF4-FFF2-40B4-BE49-F238E27FC236}">
                <a16:creationId xmlns:a16="http://schemas.microsoft.com/office/drawing/2014/main" id="{73F33012-3E57-43FB-9FBB-3B1422BB6149}"/>
              </a:ext>
            </a:extLst>
          </p:cNvPr>
          <p:cNvSpPr/>
          <p:nvPr/>
        </p:nvSpPr>
        <p:spPr>
          <a:xfrm>
            <a:off x="1185716" y="3802390"/>
            <a:ext cx="2473757"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cxnSp>
        <p:nvCxnSpPr>
          <p:cNvPr id="35" name="Straight Arrow Connector 34">
            <a:extLst>
              <a:ext uri="{FF2B5EF4-FFF2-40B4-BE49-F238E27FC236}">
                <a16:creationId xmlns:a16="http://schemas.microsoft.com/office/drawing/2014/main" id="{4D31B0B2-A24B-B448-F440-18F22DE54460}"/>
              </a:ext>
            </a:extLst>
          </p:cNvPr>
          <p:cNvCxnSpPr>
            <a:cxnSpLocks/>
            <a:stCxn id="30" idx="3"/>
            <a:endCxn id="29" idx="1"/>
          </p:cNvCxnSpPr>
          <p:nvPr/>
        </p:nvCxnSpPr>
        <p:spPr>
          <a:xfrm>
            <a:off x="6823376" y="3668520"/>
            <a:ext cx="292385" cy="0"/>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E5F48FA-6425-BC2C-9B05-087EE6307B65}"/>
              </a:ext>
            </a:extLst>
          </p:cNvPr>
          <p:cNvCxnSpPr>
            <a:cxnSpLocks/>
            <a:stCxn id="31" idx="3"/>
            <a:endCxn id="30" idx="1"/>
          </p:cNvCxnSpPr>
          <p:nvPr/>
        </p:nvCxnSpPr>
        <p:spPr>
          <a:xfrm>
            <a:off x="4437349" y="3357750"/>
            <a:ext cx="1289316" cy="310770"/>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8">
            <a:extLst>
              <a:ext uri="{FF2B5EF4-FFF2-40B4-BE49-F238E27FC236}">
                <a16:creationId xmlns:a16="http://schemas.microsoft.com/office/drawing/2014/main" id="{9E7AE285-AD8E-2935-0D55-D42A8EE0C4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84752" y="5689424"/>
            <a:ext cx="523214" cy="523214"/>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36" name="Graphic 25">
            <a:extLst>
              <a:ext uri="{FF2B5EF4-FFF2-40B4-BE49-F238E27FC236}">
                <a16:creationId xmlns:a16="http://schemas.microsoft.com/office/drawing/2014/main" id="{8D513B7D-FA31-566E-BF0C-CDAD5512ED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5047" y="1392436"/>
            <a:ext cx="274502" cy="31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a:extLst>
              <a:ext uri="{FF2B5EF4-FFF2-40B4-BE49-F238E27FC236}">
                <a16:creationId xmlns:a16="http://schemas.microsoft.com/office/drawing/2014/main" id="{9CE5777F-EA4F-618F-0815-8ACA928CF4E8}"/>
              </a:ext>
            </a:extLst>
          </p:cNvPr>
          <p:cNvSpPr/>
          <p:nvPr/>
        </p:nvSpPr>
        <p:spPr>
          <a:xfrm>
            <a:off x="182101" y="1389396"/>
            <a:ext cx="4386442" cy="5176504"/>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sp>
        <p:nvSpPr>
          <p:cNvPr id="40" name="TextBox 15">
            <a:extLst>
              <a:ext uri="{FF2B5EF4-FFF2-40B4-BE49-F238E27FC236}">
                <a16:creationId xmlns:a16="http://schemas.microsoft.com/office/drawing/2014/main" id="{E7ADF918-B864-E738-73C8-2FA55F526122}"/>
              </a:ext>
            </a:extLst>
          </p:cNvPr>
          <p:cNvSpPr txBox="1">
            <a:spLocks noChangeArrowheads="1"/>
          </p:cNvSpPr>
          <p:nvPr/>
        </p:nvSpPr>
        <p:spPr bwMode="auto">
          <a:xfrm>
            <a:off x="2001161" y="6241495"/>
            <a:ext cx="890396" cy="264363"/>
          </a:xfrm>
          <a:prstGeom prst="rect">
            <a:avLst/>
          </a:prstGeom>
          <a:no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S3</a:t>
            </a:r>
          </a:p>
        </p:txBody>
      </p:sp>
      <p:cxnSp>
        <p:nvCxnSpPr>
          <p:cNvPr id="41" name="Straight Arrow Connector 40">
            <a:extLst>
              <a:ext uri="{FF2B5EF4-FFF2-40B4-BE49-F238E27FC236}">
                <a16:creationId xmlns:a16="http://schemas.microsoft.com/office/drawing/2014/main" id="{439E736C-F604-F787-2662-8E0F0F73A5F9}"/>
              </a:ext>
            </a:extLst>
          </p:cNvPr>
          <p:cNvCxnSpPr>
            <a:cxnSpLocks/>
          </p:cNvCxnSpPr>
          <p:nvPr/>
        </p:nvCxnSpPr>
        <p:spPr>
          <a:xfrm>
            <a:off x="8212472" y="3849822"/>
            <a:ext cx="899662" cy="0"/>
          </a:xfrm>
          <a:prstGeom prst="straightConnector1">
            <a:avLst/>
          </a:prstGeom>
          <a:ln w="28575">
            <a:solidFill>
              <a:srgbClr val="D92D6D"/>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F77D8A9-245E-A32A-77A6-763D02D50EBE}"/>
              </a:ext>
            </a:extLst>
          </p:cNvPr>
          <p:cNvCxnSpPr>
            <a:cxnSpLocks/>
          </p:cNvCxnSpPr>
          <p:nvPr/>
        </p:nvCxnSpPr>
        <p:spPr>
          <a:xfrm>
            <a:off x="6823376" y="3849822"/>
            <a:ext cx="292385" cy="0"/>
          </a:xfrm>
          <a:prstGeom prst="straightConnector1">
            <a:avLst/>
          </a:prstGeom>
          <a:ln w="28575">
            <a:solidFill>
              <a:srgbClr val="D92D6D"/>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7565916-A331-8D14-66DA-1ADAB4CF954A}"/>
              </a:ext>
            </a:extLst>
          </p:cNvPr>
          <p:cNvCxnSpPr>
            <a:cxnSpLocks/>
            <a:stCxn id="44" idx="3"/>
          </p:cNvCxnSpPr>
          <p:nvPr/>
        </p:nvCxnSpPr>
        <p:spPr>
          <a:xfrm flipV="1">
            <a:off x="2707966" y="3849822"/>
            <a:ext cx="3018699" cy="2101209"/>
          </a:xfrm>
          <a:prstGeom prst="straightConnector1">
            <a:avLst/>
          </a:prstGeom>
          <a:ln w="28575">
            <a:solidFill>
              <a:srgbClr val="D92D6D"/>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Speech Bubble: Rectangle with Corners Rounded 46">
            <a:extLst>
              <a:ext uri="{FF2B5EF4-FFF2-40B4-BE49-F238E27FC236}">
                <a16:creationId xmlns:a16="http://schemas.microsoft.com/office/drawing/2014/main" id="{F529551B-364C-4F30-FCC1-9A3BF4E35417}"/>
              </a:ext>
            </a:extLst>
          </p:cNvPr>
          <p:cNvSpPr/>
          <p:nvPr/>
        </p:nvSpPr>
        <p:spPr>
          <a:xfrm>
            <a:off x="4230216" y="5540023"/>
            <a:ext cx="1811051" cy="626527"/>
          </a:xfrm>
          <a:prstGeom prst="wedgeRoundRectCallout">
            <a:avLst>
              <a:gd name="adj1" fmla="val -65787"/>
              <a:gd name="adj2" fmla="val -11828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Trebuchet MS" panose="020B0603020202020204"/>
              </a:rPr>
              <a:t>Public virtual interface</a:t>
            </a:r>
            <a:endParaRPr kumimoji="0" lang="en-US" b="0" i="0" u="none" strike="noStrike" kern="1200" cap="none" spc="0" normalizeH="0" baseline="0" noProof="0" dirty="0">
              <a:ln>
                <a:noFill/>
              </a:ln>
              <a:solidFill>
                <a:schemeClr val="bg1"/>
              </a:solidFill>
              <a:effectLst/>
              <a:uLnTx/>
              <a:uFillTx/>
              <a:latin typeface="Trebuchet MS" panose="020B0603020202020204"/>
            </a:endParaRPr>
          </a:p>
        </p:txBody>
      </p:sp>
    </p:spTree>
    <p:extLst>
      <p:ext uri="{BB962C8B-B14F-4D97-AF65-F5344CB8AC3E}">
        <p14:creationId xmlns:p14="http://schemas.microsoft.com/office/powerpoint/2010/main" val="35099851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rain travels down the tracks&#10;&#10;Description automatically generated with medium confidence">
            <a:extLst>
              <a:ext uri="{FF2B5EF4-FFF2-40B4-BE49-F238E27FC236}">
                <a16:creationId xmlns:a16="http://schemas.microsoft.com/office/drawing/2014/main" id="{68FB9537-D601-0D53-46D9-84BF96D9FA48}"/>
              </a:ext>
            </a:extLst>
          </p:cNvPr>
          <p:cNvPicPr>
            <a:picLocks noChangeAspect="1"/>
          </p:cNvPicPr>
          <p:nvPr/>
        </p:nvPicPr>
        <p:blipFill rotWithShape="1">
          <a:blip r:embed="rId3">
            <a:extLst>
              <a:ext uri="{28A0092B-C50C-407E-A947-70E740481C1C}">
                <a14:useLocalDpi xmlns:a14="http://schemas.microsoft.com/office/drawing/2010/main" val="0"/>
              </a:ext>
            </a:extLst>
          </a:blip>
          <a:srcRect t="10556"/>
          <a:stretch/>
        </p:blipFill>
        <p:spPr>
          <a:xfrm>
            <a:off x="0" y="-1"/>
            <a:ext cx="12192000" cy="6857085"/>
          </a:xfrm>
          <a:prstGeom prst="rect">
            <a:avLst/>
          </a:prstGeom>
        </p:spPr>
      </p:pic>
      <p:sp>
        <p:nvSpPr>
          <p:cNvPr id="5" name="Rectangle 4">
            <a:extLst>
              <a:ext uri="{FF2B5EF4-FFF2-40B4-BE49-F238E27FC236}">
                <a16:creationId xmlns:a16="http://schemas.microsoft.com/office/drawing/2014/main" id="{613CC837-7D37-2BC6-2B8B-7B4EAEEACC18}"/>
              </a:ext>
            </a:extLst>
          </p:cNvPr>
          <p:cNvSpPr/>
          <p:nvPr/>
        </p:nvSpPr>
        <p:spPr>
          <a:xfrm>
            <a:off x="0" y="4675031"/>
            <a:ext cx="12192000" cy="124925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prstClr val="black"/>
                </a:solidFill>
                <a:effectLst/>
                <a:uLnTx/>
                <a:uFillTx/>
                <a:latin typeface="Trebuchet MS" panose="020B0603020202020204"/>
                <a:ea typeface="+mn-ea"/>
                <a:cs typeface="+mn-cs"/>
              </a:rPr>
              <a:t>TRANSIT GATEWAY</a:t>
            </a:r>
          </a:p>
        </p:txBody>
      </p:sp>
      <p:pic>
        <p:nvPicPr>
          <p:cNvPr id="6" name="Graphic 7">
            <a:extLst>
              <a:ext uri="{FF2B5EF4-FFF2-40B4-BE49-F238E27FC236}">
                <a16:creationId xmlns:a16="http://schemas.microsoft.com/office/drawing/2014/main" id="{68CFE583-7110-1BAB-D4B6-AF665BEB72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75030"/>
            <a:ext cx="1249251" cy="124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947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71771530-A103-8921-1EDB-38F00BE3ED8D}"/>
              </a:ext>
            </a:extLst>
          </p:cNvPr>
          <p:cNvPicPr>
            <a:picLocks noChangeAspect="1"/>
          </p:cNvPicPr>
          <p:nvPr/>
        </p:nvPicPr>
        <p:blipFill rotWithShape="1">
          <a:blip r:embed="rId3">
            <a:extLst>
              <a:ext uri="{28A0092B-C50C-407E-A947-70E740481C1C}">
                <a14:useLocalDpi xmlns:a14="http://schemas.microsoft.com/office/drawing/2010/main" val="0"/>
              </a:ext>
            </a:extLst>
          </a:blip>
          <a:srcRect t="6905" b="7381"/>
          <a:stretch/>
        </p:blipFill>
        <p:spPr>
          <a:xfrm>
            <a:off x="-1" y="0"/>
            <a:ext cx="12192001" cy="6867330"/>
          </a:xfrm>
          <a:prstGeom prst="rect">
            <a:avLst/>
          </a:prstGeom>
        </p:spPr>
      </p:pic>
      <p:sp>
        <p:nvSpPr>
          <p:cNvPr id="4" name="Rectangle 3">
            <a:extLst>
              <a:ext uri="{FF2B5EF4-FFF2-40B4-BE49-F238E27FC236}">
                <a16:creationId xmlns:a16="http://schemas.microsoft.com/office/drawing/2014/main" id="{4FB1EFFA-0A17-9E02-2CF5-F4608AAEEEE9}"/>
              </a:ext>
            </a:extLst>
          </p:cNvPr>
          <p:cNvSpPr/>
          <p:nvPr/>
        </p:nvSpPr>
        <p:spPr>
          <a:xfrm>
            <a:off x="0" y="5246370"/>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prstClr val="black"/>
                </a:solidFill>
                <a:effectLst/>
                <a:uLnTx/>
                <a:uFillTx/>
                <a:latin typeface="Trebuchet MS" panose="020B0603020202020204"/>
                <a:ea typeface="+mn-ea"/>
                <a:cs typeface="+mn-cs"/>
              </a:rPr>
              <a:t>IP ADDRESSING IN AWS</a:t>
            </a:r>
          </a:p>
        </p:txBody>
      </p:sp>
    </p:spTree>
    <p:extLst>
      <p:ext uri="{BB962C8B-B14F-4D97-AF65-F5344CB8AC3E}">
        <p14:creationId xmlns:p14="http://schemas.microsoft.com/office/powerpoint/2010/main" val="22002051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7">
            <a:extLst>
              <a:ext uri="{FF2B5EF4-FFF2-40B4-BE49-F238E27FC236}">
                <a16:creationId xmlns:a16="http://schemas.microsoft.com/office/drawing/2014/main" id="{1F3372C7-A8BA-0371-BCDA-D4CC1B423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1374" y="2804374"/>
            <a:ext cx="1249251" cy="124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FEB4E313-440B-123C-DF42-EDC0DF6A3E0C}"/>
              </a:ext>
            </a:extLst>
          </p:cNvPr>
          <p:cNvSpPr>
            <a:spLocks noGrp="1"/>
          </p:cNvSpPr>
          <p:nvPr>
            <p:ph type="title"/>
          </p:nvPr>
        </p:nvSpPr>
        <p:spPr/>
        <p:txBody>
          <a:bodyPr/>
          <a:lstStyle/>
          <a:p>
            <a:r>
              <a:rPr lang="en-US" dirty="0"/>
              <a:t> Transit Gateway</a:t>
            </a:r>
          </a:p>
        </p:txBody>
      </p:sp>
      <p:pic>
        <p:nvPicPr>
          <p:cNvPr id="5" name="Graphic 6">
            <a:extLst>
              <a:ext uri="{FF2B5EF4-FFF2-40B4-BE49-F238E27FC236}">
                <a16:creationId xmlns:a16="http://schemas.microsoft.com/office/drawing/2014/main" id="{5565DF8F-10E4-3B6C-9BD4-9A3C0CC44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1275" y="17303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6">
            <a:extLst>
              <a:ext uri="{FF2B5EF4-FFF2-40B4-BE49-F238E27FC236}">
                <a16:creationId xmlns:a16="http://schemas.microsoft.com/office/drawing/2014/main" id="{133D10EB-EA2F-1E10-B12F-BF9F290DD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726" y="17303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CE6C62A0-C4BD-77C1-A9C6-01381B7F1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726" y="436562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5">
            <a:extLst>
              <a:ext uri="{FF2B5EF4-FFF2-40B4-BE49-F238E27FC236}">
                <a16:creationId xmlns:a16="http://schemas.microsoft.com/office/drawing/2014/main" id="{44D498B9-36F2-CB9E-F99E-B792C6F9673D}"/>
              </a:ext>
            </a:extLst>
          </p:cNvPr>
          <p:cNvSpPr txBox="1">
            <a:spLocks noChangeArrowheads="1"/>
          </p:cNvSpPr>
          <p:nvPr/>
        </p:nvSpPr>
        <p:spPr bwMode="auto">
          <a:xfrm>
            <a:off x="3478300" y="2587846"/>
            <a:ext cx="1342852" cy="304630"/>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VPC</a:t>
            </a:r>
          </a:p>
        </p:txBody>
      </p:sp>
      <p:sp>
        <p:nvSpPr>
          <p:cNvPr id="9" name="TextBox 15">
            <a:extLst>
              <a:ext uri="{FF2B5EF4-FFF2-40B4-BE49-F238E27FC236}">
                <a16:creationId xmlns:a16="http://schemas.microsoft.com/office/drawing/2014/main" id="{ED7AA15C-4D19-DCBD-823C-F50CD1CF6BDD}"/>
              </a:ext>
            </a:extLst>
          </p:cNvPr>
          <p:cNvSpPr txBox="1">
            <a:spLocks noChangeArrowheads="1"/>
          </p:cNvSpPr>
          <p:nvPr/>
        </p:nvSpPr>
        <p:spPr bwMode="auto">
          <a:xfrm>
            <a:off x="7370847" y="2587846"/>
            <a:ext cx="1342852" cy="304630"/>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VPC</a:t>
            </a:r>
          </a:p>
        </p:txBody>
      </p:sp>
      <p:sp>
        <p:nvSpPr>
          <p:cNvPr id="10" name="TextBox 15">
            <a:extLst>
              <a:ext uri="{FF2B5EF4-FFF2-40B4-BE49-F238E27FC236}">
                <a16:creationId xmlns:a16="http://schemas.microsoft.com/office/drawing/2014/main" id="{EB60A161-9D74-ACDD-8634-DB1107EA47B8}"/>
              </a:ext>
            </a:extLst>
          </p:cNvPr>
          <p:cNvSpPr txBox="1">
            <a:spLocks noChangeArrowheads="1"/>
          </p:cNvSpPr>
          <p:nvPr/>
        </p:nvSpPr>
        <p:spPr bwMode="auto">
          <a:xfrm>
            <a:off x="3478300" y="5181661"/>
            <a:ext cx="1342852" cy="304630"/>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VPC</a:t>
            </a:r>
          </a:p>
        </p:txBody>
      </p:sp>
      <p:pic>
        <p:nvPicPr>
          <p:cNvPr id="11" name="Graphic 6">
            <a:extLst>
              <a:ext uri="{FF2B5EF4-FFF2-40B4-BE49-F238E27FC236}">
                <a16:creationId xmlns:a16="http://schemas.microsoft.com/office/drawing/2014/main" id="{680F2099-D47A-8C09-10CE-A21276D13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1273" y="436562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E1EF8E62-38EA-A834-7DEE-80C3FAE818FB}"/>
              </a:ext>
            </a:extLst>
          </p:cNvPr>
          <p:cNvSpPr txBox="1">
            <a:spLocks noChangeArrowheads="1"/>
          </p:cNvSpPr>
          <p:nvPr/>
        </p:nvSpPr>
        <p:spPr bwMode="auto">
          <a:xfrm>
            <a:off x="7370847" y="5181661"/>
            <a:ext cx="1342852" cy="304630"/>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VPC</a:t>
            </a:r>
          </a:p>
        </p:txBody>
      </p:sp>
      <p:cxnSp>
        <p:nvCxnSpPr>
          <p:cNvPr id="13" name="Straight Arrow Connector 12">
            <a:extLst>
              <a:ext uri="{FF2B5EF4-FFF2-40B4-BE49-F238E27FC236}">
                <a16:creationId xmlns:a16="http://schemas.microsoft.com/office/drawing/2014/main" id="{EB584902-50DA-D56C-DDB7-C17D5D9C012A}"/>
              </a:ext>
            </a:extLst>
          </p:cNvPr>
          <p:cNvCxnSpPr>
            <a:cxnSpLocks/>
            <a:stCxn id="6" idx="3"/>
            <a:endCxn id="3" idx="1"/>
          </p:cNvCxnSpPr>
          <p:nvPr/>
        </p:nvCxnSpPr>
        <p:spPr>
          <a:xfrm>
            <a:off x="4530726" y="2111375"/>
            <a:ext cx="940648" cy="1317625"/>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7EC732-C406-B372-9666-A7B8DA210A2D}"/>
              </a:ext>
            </a:extLst>
          </p:cNvPr>
          <p:cNvCxnSpPr>
            <a:cxnSpLocks/>
            <a:stCxn id="3" idx="3"/>
            <a:endCxn id="5" idx="1"/>
          </p:cNvCxnSpPr>
          <p:nvPr/>
        </p:nvCxnSpPr>
        <p:spPr>
          <a:xfrm flipV="1">
            <a:off x="6720625" y="2111375"/>
            <a:ext cx="940650" cy="1317625"/>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AF9CA2F-3F23-8B14-8CDB-FED1A379B778}"/>
              </a:ext>
            </a:extLst>
          </p:cNvPr>
          <p:cNvCxnSpPr>
            <a:cxnSpLocks/>
            <a:stCxn id="7" idx="3"/>
            <a:endCxn id="3" idx="1"/>
          </p:cNvCxnSpPr>
          <p:nvPr/>
        </p:nvCxnSpPr>
        <p:spPr>
          <a:xfrm flipV="1">
            <a:off x="4530726" y="3429000"/>
            <a:ext cx="940648" cy="1317626"/>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3865D3-28EE-E2D2-A179-DC1E6337A5B7}"/>
              </a:ext>
            </a:extLst>
          </p:cNvPr>
          <p:cNvCxnSpPr>
            <a:cxnSpLocks/>
            <a:stCxn id="3" idx="3"/>
            <a:endCxn id="11" idx="1"/>
          </p:cNvCxnSpPr>
          <p:nvPr/>
        </p:nvCxnSpPr>
        <p:spPr>
          <a:xfrm>
            <a:off x="6720625" y="3429000"/>
            <a:ext cx="940648" cy="1317626"/>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Speech Bubble: Rectangle with Corners Rounded 26">
            <a:extLst>
              <a:ext uri="{FF2B5EF4-FFF2-40B4-BE49-F238E27FC236}">
                <a16:creationId xmlns:a16="http://schemas.microsoft.com/office/drawing/2014/main" id="{F24F067E-792C-F141-7AD0-455F33266D5E}"/>
              </a:ext>
            </a:extLst>
          </p:cNvPr>
          <p:cNvSpPr/>
          <p:nvPr/>
        </p:nvSpPr>
        <p:spPr>
          <a:xfrm>
            <a:off x="392401" y="3238500"/>
            <a:ext cx="2614325" cy="2247791"/>
          </a:xfrm>
          <a:prstGeom prst="wedgeRoundRectCallout">
            <a:avLst>
              <a:gd name="adj1" fmla="val 86487"/>
              <a:gd name="adj2" fmla="val -42776"/>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latin typeface="Trebuchet MS" panose="020B0603020202020204"/>
              </a:rPr>
              <a:t>Transitive access among the </a:t>
            </a:r>
            <a:r>
              <a:rPr lang="en-US" sz="2400" dirty="0" err="1">
                <a:solidFill>
                  <a:schemeClr val="bg1"/>
                </a:solidFill>
                <a:latin typeface="Trebuchet MS" panose="020B0603020202020204"/>
              </a:rPr>
              <a:t>VPCs</a:t>
            </a:r>
            <a:r>
              <a:rPr lang="en-US" sz="2400" dirty="0">
                <a:solidFill>
                  <a:schemeClr val="bg1"/>
                </a:solidFill>
                <a:latin typeface="Trebuchet MS" panose="020B0603020202020204"/>
              </a:rPr>
              <a:t> (can’t do this with VPC peering)</a:t>
            </a:r>
            <a:endParaRPr kumimoji="0" lang="en-US" sz="2400" b="0" i="0" u="none" strike="noStrike" kern="1200" cap="none" spc="0" normalizeH="0" baseline="0" noProof="0" dirty="0">
              <a:ln>
                <a:noFill/>
              </a:ln>
              <a:solidFill>
                <a:schemeClr val="bg1"/>
              </a:solidFill>
              <a:effectLst/>
              <a:uLnTx/>
              <a:uFillTx/>
              <a:latin typeface="Trebuchet MS" panose="020B0603020202020204"/>
            </a:endParaRPr>
          </a:p>
        </p:txBody>
      </p:sp>
    </p:spTree>
    <p:extLst>
      <p:ext uri="{BB962C8B-B14F-4D97-AF65-F5344CB8AC3E}">
        <p14:creationId xmlns:p14="http://schemas.microsoft.com/office/powerpoint/2010/main" val="339150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7">
            <a:extLst>
              <a:ext uri="{FF2B5EF4-FFF2-40B4-BE49-F238E27FC236}">
                <a16:creationId xmlns:a16="http://schemas.microsoft.com/office/drawing/2014/main" id="{1F3372C7-A8BA-0371-BCDA-D4CC1B423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1374" y="2804374"/>
            <a:ext cx="1249251" cy="124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FEB4E313-440B-123C-DF42-EDC0DF6A3E0C}"/>
              </a:ext>
            </a:extLst>
          </p:cNvPr>
          <p:cNvSpPr>
            <a:spLocks noGrp="1"/>
          </p:cNvSpPr>
          <p:nvPr>
            <p:ph type="title"/>
          </p:nvPr>
        </p:nvSpPr>
        <p:spPr/>
        <p:txBody>
          <a:bodyPr/>
          <a:lstStyle/>
          <a:p>
            <a:r>
              <a:rPr lang="en-US" dirty="0"/>
              <a:t> Transit Gateway</a:t>
            </a:r>
          </a:p>
        </p:txBody>
      </p:sp>
      <p:pic>
        <p:nvPicPr>
          <p:cNvPr id="5" name="Graphic 6">
            <a:extLst>
              <a:ext uri="{FF2B5EF4-FFF2-40B4-BE49-F238E27FC236}">
                <a16:creationId xmlns:a16="http://schemas.microsoft.com/office/drawing/2014/main" id="{5565DF8F-10E4-3B6C-9BD4-9A3C0CC44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1275" y="17303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6">
            <a:extLst>
              <a:ext uri="{FF2B5EF4-FFF2-40B4-BE49-F238E27FC236}">
                <a16:creationId xmlns:a16="http://schemas.microsoft.com/office/drawing/2014/main" id="{133D10EB-EA2F-1E10-B12F-BF9F290DD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726" y="17303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a:extLst>
              <a:ext uri="{FF2B5EF4-FFF2-40B4-BE49-F238E27FC236}">
                <a16:creationId xmlns:a16="http://schemas.microsoft.com/office/drawing/2014/main" id="{CE6C62A0-C4BD-77C1-A9C6-01381B7F1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8726" y="436562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5">
            <a:extLst>
              <a:ext uri="{FF2B5EF4-FFF2-40B4-BE49-F238E27FC236}">
                <a16:creationId xmlns:a16="http://schemas.microsoft.com/office/drawing/2014/main" id="{44D498B9-36F2-CB9E-F99E-B792C6F9673D}"/>
              </a:ext>
            </a:extLst>
          </p:cNvPr>
          <p:cNvSpPr txBox="1">
            <a:spLocks noChangeArrowheads="1"/>
          </p:cNvSpPr>
          <p:nvPr/>
        </p:nvSpPr>
        <p:spPr bwMode="auto">
          <a:xfrm>
            <a:off x="3478300" y="2587846"/>
            <a:ext cx="1342852" cy="304630"/>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VPC</a:t>
            </a:r>
          </a:p>
        </p:txBody>
      </p:sp>
      <p:sp>
        <p:nvSpPr>
          <p:cNvPr id="9" name="TextBox 15">
            <a:extLst>
              <a:ext uri="{FF2B5EF4-FFF2-40B4-BE49-F238E27FC236}">
                <a16:creationId xmlns:a16="http://schemas.microsoft.com/office/drawing/2014/main" id="{ED7AA15C-4D19-DCBD-823C-F50CD1CF6BDD}"/>
              </a:ext>
            </a:extLst>
          </p:cNvPr>
          <p:cNvSpPr txBox="1">
            <a:spLocks noChangeArrowheads="1"/>
          </p:cNvSpPr>
          <p:nvPr/>
        </p:nvSpPr>
        <p:spPr bwMode="auto">
          <a:xfrm>
            <a:off x="7370847" y="2587846"/>
            <a:ext cx="1342852" cy="304630"/>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VPC</a:t>
            </a:r>
          </a:p>
        </p:txBody>
      </p:sp>
      <p:sp>
        <p:nvSpPr>
          <p:cNvPr id="10" name="TextBox 15">
            <a:extLst>
              <a:ext uri="{FF2B5EF4-FFF2-40B4-BE49-F238E27FC236}">
                <a16:creationId xmlns:a16="http://schemas.microsoft.com/office/drawing/2014/main" id="{EB60A161-9D74-ACDD-8634-DB1107EA47B8}"/>
              </a:ext>
            </a:extLst>
          </p:cNvPr>
          <p:cNvSpPr txBox="1">
            <a:spLocks noChangeArrowheads="1"/>
          </p:cNvSpPr>
          <p:nvPr/>
        </p:nvSpPr>
        <p:spPr bwMode="auto">
          <a:xfrm>
            <a:off x="3478300" y="5181661"/>
            <a:ext cx="1342852" cy="304630"/>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VPC</a:t>
            </a:r>
          </a:p>
        </p:txBody>
      </p:sp>
      <p:pic>
        <p:nvPicPr>
          <p:cNvPr id="11" name="Graphic 6">
            <a:extLst>
              <a:ext uri="{FF2B5EF4-FFF2-40B4-BE49-F238E27FC236}">
                <a16:creationId xmlns:a16="http://schemas.microsoft.com/office/drawing/2014/main" id="{680F2099-D47A-8C09-10CE-A21276D13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1273" y="436562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E1EF8E62-38EA-A834-7DEE-80C3FAE818FB}"/>
              </a:ext>
            </a:extLst>
          </p:cNvPr>
          <p:cNvSpPr txBox="1">
            <a:spLocks noChangeArrowheads="1"/>
          </p:cNvSpPr>
          <p:nvPr/>
        </p:nvSpPr>
        <p:spPr bwMode="auto">
          <a:xfrm>
            <a:off x="7370847" y="5181661"/>
            <a:ext cx="1342852" cy="304630"/>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VPC</a:t>
            </a:r>
          </a:p>
        </p:txBody>
      </p:sp>
      <p:cxnSp>
        <p:nvCxnSpPr>
          <p:cNvPr id="13" name="Straight Arrow Connector 12">
            <a:extLst>
              <a:ext uri="{FF2B5EF4-FFF2-40B4-BE49-F238E27FC236}">
                <a16:creationId xmlns:a16="http://schemas.microsoft.com/office/drawing/2014/main" id="{EB584902-50DA-D56C-DDB7-C17D5D9C012A}"/>
              </a:ext>
            </a:extLst>
          </p:cNvPr>
          <p:cNvCxnSpPr>
            <a:cxnSpLocks/>
            <a:stCxn id="6" idx="3"/>
            <a:endCxn id="3" idx="1"/>
          </p:cNvCxnSpPr>
          <p:nvPr/>
        </p:nvCxnSpPr>
        <p:spPr>
          <a:xfrm>
            <a:off x="4530726" y="2111375"/>
            <a:ext cx="940648" cy="1317625"/>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C7EC732-C406-B372-9666-A7B8DA210A2D}"/>
              </a:ext>
            </a:extLst>
          </p:cNvPr>
          <p:cNvCxnSpPr>
            <a:cxnSpLocks/>
            <a:stCxn id="3" idx="3"/>
            <a:endCxn id="5" idx="1"/>
          </p:cNvCxnSpPr>
          <p:nvPr/>
        </p:nvCxnSpPr>
        <p:spPr>
          <a:xfrm flipV="1">
            <a:off x="6720625" y="2111375"/>
            <a:ext cx="940650" cy="1317625"/>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AF9CA2F-3F23-8B14-8CDB-FED1A379B778}"/>
              </a:ext>
            </a:extLst>
          </p:cNvPr>
          <p:cNvCxnSpPr>
            <a:cxnSpLocks/>
            <a:stCxn id="7" idx="3"/>
            <a:endCxn id="3" idx="1"/>
          </p:cNvCxnSpPr>
          <p:nvPr/>
        </p:nvCxnSpPr>
        <p:spPr>
          <a:xfrm flipV="1">
            <a:off x="4530726" y="3429000"/>
            <a:ext cx="940648" cy="1317626"/>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3865D3-28EE-E2D2-A179-DC1E6337A5B7}"/>
              </a:ext>
            </a:extLst>
          </p:cNvPr>
          <p:cNvCxnSpPr>
            <a:cxnSpLocks/>
            <a:stCxn id="3" idx="3"/>
            <a:endCxn id="11" idx="1"/>
          </p:cNvCxnSpPr>
          <p:nvPr/>
        </p:nvCxnSpPr>
        <p:spPr>
          <a:xfrm>
            <a:off x="6720625" y="3429000"/>
            <a:ext cx="940648" cy="1317626"/>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phic 18">
            <a:extLst>
              <a:ext uri="{FF2B5EF4-FFF2-40B4-BE49-F238E27FC236}">
                <a16:creationId xmlns:a16="http://schemas.microsoft.com/office/drawing/2014/main" id="{999353EC-6992-E193-1586-C3A2AC360F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4864161"/>
            <a:ext cx="761999" cy="76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15532A72-BA03-77B4-DFFB-79B19AF0DBCB}"/>
              </a:ext>
            </a:extLst>
          </p:cNvPr>
          <p:cNvSpPr txBox="1">
            <a:spLocks noChangeArrowheads="1"/>
          </p:cNvSpPr>
          <p:nvPr/>
        </p:nvSpPr>
        <p:spPr bwMode="auto">
          <a:xfrm>
            <a:off x="5435480" y="5691247"/>
            <a:ext cx="1342852" cy="304630"/>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Direct Connect</a:t>
            </a:r>
          </a:p>
        </p:txBody>
      </p:sp>
      <p:pic>
        <p:nvPicPr>
          <p:cNvPr id="19" name="Graphic 43">
            <a:extLst>
              <a:ext uri="{FF2B5EF4-FFF2-40B4-BE49-F238E27FC236}">
                <a16:creationId xmlns:a16="http://schemas.microsoft.com/office/drawing/2014/main" id="{7AED367A-2D27-61E6-B38D-F8191EAB8C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8201" y="1229103"/>
            <a:ext cx="899224" cy="899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a:extLst>
              <a:ext uri="{FF2B5EF4-FFF2-40B4-BE49-F238E27FC236}">
                <a16:creationId xmlns:a16="http://schemas.microsoft.com/office/drawing/2014/main" id="{E61D5837-66D4-6342-7C59-4DAFAC02B2EA}"/>
              </a:ext>
            </a:extLst>
          </p:cNvPr>
          <p:cNvCxnSpPr>
            <a:cxnSpLocks/>
            <a:stCxn id="17" idx="0"/>
            <a:endCxn id="3" idx="2"/>
          </p:cNvCxnSpPr>
          <p:nvPr/>
        </p:nvCxnSpPr>
        <p:spPr>
          <a:xfrm flipV="1">
            <a:off x="6096000" y="4053625"/>
            <a:ext cx="0" cy="810536"/>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A9E153A-6F59-491B-2BB8-C957E207AC4E}"/>
              </a:ext>
            </a:extLst>
          </p:cNvPr>
          <p:cNvCxnSpPr>
            <a:cxnSpLocks/>
            <a:stCxn id="3" idx="0"/>
            <a:endCxn id="19" idx="2"/>
          </p:cNvCxnSpPr>
          <p:nvPr/>
        </p:nvCxnSpPr>
        <p:spPr>
          <a:xfrm flipV="1">
            <a:off x="6096000" y="2128327"/>
            <a:ext cx="21813" cy="676047"/>
          </a:xfrm>
          <a:prstGeom prst="straightConnector1">
            <a:avLst/>
          </a:prstGeom>
          <a:ln w="28575">
            <a:solidFill>
              <a:srgbClr val="5129B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2D1A0D1D-E80E-BDF9-17DD-DA1973528D1B}"/>
              </a:ext>
            </a:extLst>
          </p:cNvPr>
          <p:cNvSpPr txBox="1">
            <a:spLocks noChangeArrowheads="1"/>
          </p:cNvSpPr>
          <p:nvPr/>
        </p:nvSpPr>
        <p:spPr bwMode="auto">
          <a:xfrm>
            <a:off x="5305426" y="2271059"/>
            <a:ext cx="1605728" cy="304629"/>
          </a:xfrm>
          <a:prstGeom prst="rect">
            <a:avLst/>
          </a:prstGeom>
          <a:solidFill>
            <a:schemeClr val="bg1"/>
          </a:solidFill>
        </p:spPr>
        <p:txBody>
          <a:bodyPr vert="horz" wrap="square" lIns="0" tIns="32970" rIns="65939" bIns="32970" rtlCol="0" anchor="t" anchorCtr="0">
            <a:noAutofit/>
          </a:bodyPr>
          <a:lstStyle>
            <a:defPPr>
              <a:defRPr lang="en-US"/>
            </a:defPPr>
            <a:lvl1pPr marR="0" lvl="0" indent="0" algn="ctr" defTabSz="439502" fontAlgn="auto">
              <a:lnSpc>
                <a:spcPct val="85000"/>
              </a:lnSpc>
              <a:spcBef>
                <a:spcPct val="0"/>
              </a:spcBef>
              <a:spcAft>
                <a:spcPts val="0"/>
              </a:spcAft>
              <a:buClrTx/>
              <a:buSzTx/>
              <a:buFontTx/>
              <a:buNone/>
              <a:tabLst/>
              <a:defRPr kumimoji="0" sz="1600" b="0" i="0" u="none" strike="noStrike" cap="none" spc="0" normalizeH="0" baseline="0">
                <a:ln>
                  <a:noFill/>
                </a:ln>
                <a:solidFill>
                  <a:srgbClr val="E5E5E5">
                    <a:lumMod val="10000"/>
                  </a:srgbClr>
                </a:solidFill>
                <a:effectLst/>
                <a:uLnTx/>
                <a:uFillTx/>
                <a:latin typeface="Trebuchet MS" panose="020B0603020202020204"/>
                <a:ea typeface="PS TT Commons" charset="0"/>
                <a:cs typeface="PS TT Commons" charset="0"/>
              </a:defRPr>
            </a:lvl1pPr>
          </a:lstStyle>
          <a:p>
            <a:r>
              <a:rPr lang="en-US" altLang="en-US" dirty="0"/>
              <a:t>Site-to-Site VPN</a:t>
            </a:r>
          </a:p>
        </p:txBody>
      </p:sp>
    </p:spTree>
    <p:extLst>
      <p:ext uri="{BB962C8B-B14F-4D97-AF65-F5344CB8AC3E}">
        <p14:creationId xmlns:p14="http://schemas.microsoft.com/office/powerpoint/2010/main" val="3289012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rain station with people waiting&#10;&#10;Description automatically generated with medium confidence">
            <a:extLst>
              <a:ext uri="{FF2B5EF4-FFF2-40B4-BE49-F238E27FC236}">
                <a16:creationId xmlns:a16="http://schemas.microsoft.com/office/drawing/2014/main" id="{492AD4CA-8D61-582B-E78D-5B37443BA30A}"/>
              </a:ext>
            </a:extLst>
          </p:cNvPr>
          <p:cNvPicPr>
            <a:picLocks noChangeAspect="1"/>
          </p:cNvPicPr>
          <p:nvPr/>
        </p:nvPicPr>
        <p:blipFill rotWithShape="1">
          <a:blip r:embed="rId3">
            <a:extLst>
              <a:ext uri="{28A0092B-C50C-407E-A947-70E740481C1C}">
                <a14:useLocalDpi xmlns:a14="http://schemas.microsoft.com/office/drawing/2010/main" val="0"/>
              </a:ext>
            </a:extLst>
          </a:blip>
          <a:srcRect t="11111" b="10185"/>
          <a:stretch/>
        </p:blipFill>
        <p:spPr>
          <a:xfrm>
            <a:off x="-15194" y="0"/>
            <a:ext cx="12207194" cy="6875788"/>
          </a:xfrm>
          <a:prstGeom prst="rect">
            <a:avLst/>
          </a:prstGeom>
        </p:spPr>
      </p:pic>
      <p:sp>
        <p:nvSpPr>
          <p:cNvPr id="5" name="Rectangle 4">
            <a:extLst>
              <a:ext uri="{FF2B5EF4-FFF2-40B4-BE49-F238E27FC236}">
                <a16:creationId xmlns:a16="http://schemas.microsoft.com/office/drawing/2014/main" id="{8937EAD7-4D14-51AB-FF73-5E3CAA431B99}"/>
              </a:ext>
            </a:extLst>
          </p:cNvPr>
          <p:cNvSpPr/>
          <p:nvPr/>
        </p:nvSpPr>
        <p:spPr>
          <a:xfrm>
            <a:off x="-15194" y="5041900"/>
            <a:ext cx="12192000" cy="1117600"/>
          </a:xfrm>
          <a:prstGeom prst="rect">
            <a:avLst/>
          </a:prstGeom>
          <a:solidFill>
            <a:schemeClr val="bg1">
              <a:lumMod val="50000"/>
              <a:alpha val="9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i="0" u="none" strike="noStrike" kern="1200" cap="none" spc="0" normalizeH="0" baseline="0" noProof="0" dirty="0">
                <a:ln>
                  <a:noFill/>
                </a:ln>
                <a:solidFill>
                  <a:prstClr val="white"/>
                </a:solidFill>
                <a:effectLst/>
                <a:uLnTx/>
                <a:uFillTx/>
                <a:latin typeface="Trebuchet MS" panose="020B0603020202020204"/>
              </a:rPr>
              <a:t>A hub;</a:t>
            </a:r>
            <a:r>
              <a:rPr kumimoji="0" lang="en-US" sz="4800" i="0" u="none" strike="noStrike" kern="1200" cap="none" spc="0" normalizeH="0" noProof="0" dirty="0">
                <a:ln>
                  <a:noFill/>
                </a:ln>
                <a:solidFill>
                  <a:prstClr val="white"/>
                </a:solidFill>
                <a:effectLst/>
                <a:uLnTx/>
                <a:uFillTx/>
                <a:latin typeface="Trebuchet MS" panose="020B0603020202020204"/>
              </a:rPr>
              <a:t> a place to make connections</a:t>
            </a:r>
            <a:endParaRPr kumimoji="0" lang="en-US" sz="4800" i="0" u="none" strike="noStrike" kern="1200" cap="none" spc="0" normalizeH="0" baseline="0" noProof="0" dirty="0">
              <a:ln>
                <a:noFill/>
              </a:ln>
              <a:solidFill>
                <a:prstClr val="white"/>
              </a:solidFill>
              <a:effectLst/>
              <a:uLnTx/>
              <a:uFillTx/>
              <a:latin typeface="Trebuchet MS" panose="020B0603020202020204"/>
            </a:endParaRPr>
          </a:p>
        </p:txBody>
      </p:sp>
    </p:spTree>
    <p:extLst>
      <p:ext uri="{BB962C8B-B14F-4D97-AF65-F5344CB8AC3E}">
        <p14:creationId xmlns:p14="http://schemas.microsoft.com/office/powerpoint/2010/main" val="36483111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0B514A-68A9-3F1D-A030-54A328B0F540}"/>
              </a:ext>
            </a:extLst>
          </p:cNvPr>
          <p:cNvSpPr>
            <a:spLocks noGrp="1"/>
          </p:cNvSpPr>
          <p:nvPr>
            <p:ph type="body" sz="quarter" idx="10"/>
          </p:nvPr>
        </p:nvSpPr>
        <p:spPr/>
        <p:txBody>
          <a:bodyPr/>
          <a:lstStyle/>
          <a:p>
            <a:r>
              <a:rPr lang="en-US" sz="2800" dirty="0"/>
              <a:t>Sits at the region level</a:t>
            </a:r>
          </a:p>
          <a:p>
            <a:r>
              <a:rPr lang="en-US" sz="2800" dirty="0"/>
              <a:t>Supports cross-region, and can peer Transit Gateways together</a:t>
            </a:r>
          </a:p>
          <a:p>
            <a:r>
              <a:rPr lang="en-US" sz="2800" dirty="0"/>
              <a:t>To limit VPC access, update the route tables</a:t>
            </a:r>
          </a:p>
          <a:p>
            <a:r>
              <a:rPr lang="en-US" sz="2800" dirty="0">
                <a:latin typeface="+mj-lt"/>
              </a:rPr>
              <a:t>Supports IP multicast</a:t>
            </a:r>
          </a:p>
          <a:p>
            <a:pPr lvl="1"/>
            <a:r>
              <a:rPr lang="en-US" sz="2200" dirty="0">
                <a:latin typeface="+mj-lt"/>
              </a:rPr>
              <a:t>Multicast: delivers a single stream of data to multiple receiving computers simultaneously</a:t>
            </a:r>
          </a:p>
          <a:p>
            <a:pPr lvl="1"/>
            <a:r>
              <a:rPr lang="en-US" sz="2200" dirty="0">
                <a:latin typeface="+mj-lt"/>
              </a:rPr>
              <a:t>Supports routing multicast traffic between subnets</a:t>
            </a:r>
          </a:p>
          <a:p>
            <a:pPr lvl="1"/>
            <a:r>
              <a:rPr lang="en-US" sz="2200" dirty="0">
                <a:latin typeface="+mj-lt"/>
              </a:rPr>
              <a:t>Serves as a multicast router for instances</a:t>
            </a:r>
          </a:p>
          <a:p>
            <a:pPr lvl="1"/>
            <a:r>
              <a:rPr lang="en-US" sz="2200" dirty="0">
                <a:latin typeface="+mj-lt"/>
              </a:rPr>
              <a:t>The only AWS service to support multicast</a:t>
            </a:r>
          </a:p>
        </p:txBody>
      </p:sp>
      <p:sp>
        <p:nvSpPr>
          <p:cNvPr id="4" name="Content Placeholder 3">
            <a:extLst>
              <a:ext uri="{FF2B5EF4-FFF2-40B4-BE49-F238E27FC236}">
                <a16:creationId xmlns:a16="http://schemas.microsoft.com/office/drawing/2014/main" id="{A087C9F8-A610-CA07-1B46-0A658F95F17F}"/>
              </a:ext>
            </a:extLst>
          </p:cNvPr>
          <p:cNvSpPr>
            <a:spLocks noGrp="1"/>
          </p:cNvSpPr>
          <p:nvPr>
            <p:ph sz="quarter" idx="14"/>
          </p:nvPr>
        </p:nvSpPr>
        <p:spPr/>
        <p:txBody>
          <a:bodyPr/>
          <a:lstStyle/>
          <a:p>
            <a:r>
              <a:rPr lang="en-US" dirty="0"/>
              <a:t>Other Notes about Transit Gateway </a:t>
            </a:r>
          </a:p>
        </p:txBody>
      </p:sp>
    </p:spTree>
    <p:extLst>
      <p:ext uri="{BB962C8B-B14F-4D97-AF65-F5344CB8AC3E}">
        <p14:creationId xmlns:p14="http://schemas.microsoft.com/office/powerpoint/2010/main" val="58458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VIRTUAL PRIVATE CLOUD (VPC)</a:t>
            </a:r>
          </a:p>
          <a:p>
            <a:pPr lvl="1"/>
            <a:r>
              <a:rPr lang="en-US" sz="2000" dirty="0"/>
              <a:t>Your own private cloud/network within the cloud that isolates your resources</a:t>
            </a:r>
          </a:p>
          <a:p>
            <a:pPr lvl="1"/>
            <a:r>
              <a:rPr lang="en-US" sz="2000" dirty="0"/>
              <a:t>Split into subnets</a:t>
            </a:r>
          </a:p>
          <a:p>
            <a:pPr lvl="2"/>
            <a:r>
              <a:rPr lang="en-US" sz="1600" dirty="0"/>
              <a:t>Public: has a route to an Internet Gateway</a:t>
            </a:r>
          </a:p>
          <a:p>
            <a:pPr lvl="2"/>
            <a:r>
              <a:rPr lang="en-US" sz="1600" dirty="0"/>
              <a:t>Private: does NOT have a route to an Internet Gateway; if you need to access the internet, use a NAT Gateway</a:t>
            </a:r>
          </a:p>
          <a:p>
            <a:pPr lvl="1"/>
            <a:r>
              <a:rPr lang="en-US" sz="2000" dirty="0" err="1"/>
              <a:t>VPCs</a:t>
            </a:r>
            <a:r>
              <a:rPr lang="en-US" sz="2000" dirty="0"/>
              <a:t> are tied to a region and span multiple availability zones</a:t>
            </a:r>
          </a:p>
          <a:p>
            <a:pPr lvl="1"/>
            <a:r>
              <a:rPr lang="en-US" sz="2000" dirty="0"/>
              <a:t>IP Addressing</a:t>
            </a:r>
          </a:p>
          <a:p>
            <a:pPr lvl="2"/>
            <a:r>
              <a:rPr lang="en-US" sz="1600" dirty="0"/>
              <a:t>For CIDR blocks, the higher the network mask (the “slash number”), the fewer addresses available</a:t>
            </a:r>
          </a:p>
          <a:p>
            <a:pPr lvl="3"/>
            <a:r>
              <a:rPr lang="en-US" sz="1600" dirty="0"/>
              <a:t>e.g., /32 is a single IP address; /16 is 65,536 IP addresses</a:t>
            </a:r>
          </a:p>
          <a:p>
            <a:pPr lvl="2"/>
            <a:r>
              <a:rPr lang="en-US" sz="1600" dirty="0"/>
              <a:t>RFC 1918 addressing is for private addresses </a:t>
            </a:r>
          </a:p>
          <a:p>
            <a:pPr lvl="3"/>
            <a:r>
              <a:rPr lang="en-US" sz="1600" dirty="0"/>
              <a:t>Common ranges for AWS work are 172.* and 10.*</a:t>
            </a:r>
          </a:p>
          <a:p>
            <a:pPr lvl="1"/>
            <a:r>
              <a:rPr lang="en-US" sz="2000" dirty="0"/>
              <a:t>Route tables control the flow of traffic between different resources</a:t>
            </a:r>
          </a:p>
        </p:txBody>
      </p:sp>
    </p:spTree>
    <p:extLst>
      <p:ext uri="{BB962C8B-B14F-4D97-AF65-F5344CB8AC3E}">
        <p14:creationId xmlns:p14="http://schemas.microsoft.com/office/powerpoint/2010/main" val="161322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VIRTUAL PRIVATE CLOUD (VPC) (continued)</a:t>
            </a:r>
          </a:p>
          <a:p>
            <a:pPr lvl="1"/>
            <a:r>
              <a:rPr lang="en-US" sz="2000" dirty="0"/>
              <a:t>VPC endpoints allow you to access other AWS resources over the private AWS network (rather than the internet)</a:t>
            </a:r>
          </a:p>
          <a:p>
            <a:pPr lvl="2"/>
            <a:r>
              <a:rPr lang="en-US" sz="1600" dirty="0"/>
              <a:t>“Gateway” type endpoints are for S3 and DynamoDB; “Interface” type endpoints are for all other services</a:t>
            </a:r>
          </a:p>
          <a:p>
            <a:pPr lvl="1"/>
            <a:r>
              <a:rPr lang="en-US" sz="2000" dirty="0"/>
              <a:t>VPC Flow Logs give visibility into all network traffic (VPC level, subnet level, security group level, etc.)</a:t>
            </a:r>
          </a:p>
          <a:p>
            <a:pPr marL="0" indent="0">
              <a:spcBef>
                <a:spcPts val="800"/>
              </a:spcBef>
              <a:buNone/>
            </a:pPr>
            <a:r>
              <a:rPr lang="en-US" sz="2400" dirty="0">
                <a:solidFill>
                  <a:srgbClr val="FF9900"/>
                </a:solidFill>
              </a:rPr>
              <a:t>NETWORK SECURITY</a:t>
            </a:r>
          </a:p>
          <a:p>
            <a:pPr lvl="1"/>
            <a:r>
              <a:rPr lang="en-US" sz="2000" dirty="0"/>
              <a:t>Network access control lists (ACLs) control traffic at the subnet level; stateless</a:t>
            </a:r>
          </a:p>
          <a:p>
            <a:pPr lvl="1"/>
            <a:r>
              <a:rPr lang="en-US" sz="2000" dirty="0"/>
              <a:t>Security groups control traffic at the EC2 instance level; stateful </a:t>
            </a:r>
          </a:p>
          <a:p>
            <a:pPr marL="0" lvl="1" indent="0">
              <a:spcBef>
                <a:spcPts val="800"/>
              </a:spcBef>
              <a:buNone/>
            </a:pPr>
            <a:r>
              <a:rPr lang="en-US" dirty="0">
                <a:solidFill>
                  <a:srgbClr val="FF9900"/>
                </a:solidFill>
                <a:ea typeface="+mn-ea"/>
                <a:cs typeface="+mn-cs"/>
              </a:rPr>
              <a:t>ELASTIC NETWORK INTERFACES (</a:t>
            </a:r>
            <a:r>
              <a:rPr lang="en-US" dirty="0" err="1">
                <a:solidFill>
                  <a:srgbClr val="FF9900"/>
                </a:solidFill>
                <a:ea typeface="+mn-ea"/>
                <a:cs typeface="+mn-cs"/>
              </a:rPr>
              <a:t>ENIs</a:t>
            </a:r>
            <a:r>
              <a:rPr lang="en-US" dirty="0">
                <a:solidFill>
                  <a:srgbClr val="FF9900"/>
                </a:solidFill>
                <a:ea typeface="+mn-ea"/>
                <a:cs typeface="+mn-cs"/>
              </a:rPr>
              <a:t>)</a:t>
            </a:r>
          </a:p>
          <a:p>
            <a:pPr lvl="1"/>
            <a:r>
              <a:rPr lang="en-US" sz="2000" dirty="0"/>
              <a:t>A virtual network card</a:t>
            </a:r>
          </a:p>
          <a:p>
            <a:pPr lvl="1"/>
            <a:r>
              <a:rPr lang="en-US" sz="2000" dirty="0"/>
              <a:t>All EC2 instances (or their </a:t>
            </a:r>
            <a:r>
              <a:rPr lang="en-US" sz="2000" dirty="0" err="1"/>
              <a:t>ENIs</a:t>
            </a:r>
            <a:r>
              <a:rPr lang="en-US" sz="2000" dirty="0"/>
              <a:t>) have a private IP; can optionally have a public IP and Elastic (fixed, public) IP</a:t>
            </a:r>
          </a:p>
          <a:p>
            <a:pPr lvl="1"/>
            <a:endParaRPr lang="en-US" sz="2000" dirty="0"/>
          </a:p>
        </p:txBody>
      </p:sp>
    </p:spTree>
    <p:extLst>
      <p:ext uri="{BB962C8B-B14F-4D97-AF65-F5344CB8AC3E}">
        <p14:creationId xmlns:p14="http://schemas.microsoft.com/office/powerpoint/2010/main" val="184852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NETWORK ADDRESS TRANSLATION (NAT)</a:t>
            </a:r>
          </a:p>
          <a:p>
            <a:pPr lvl="1"/>
            <a:r>
              <a:rPr lang="en-US" sz="2000" dirty="0"/>
              <a:t>Translates a private address to a public address</a:t>
            </a:r>
          </a:p>
          <a:p>
            <a:pPr lvl="1"/>
            <a:r>
              <a:rPr lang="en-US" sz="2000" dirty="0"/>
              <a:t>Can be performed by: Internet Gateway, NAT Gateway and NAT Instance (no longer supported)</a:t>
            </a:r>
          </a:p>
          <a:p>
            <a:pPr lvl="1"/>
            <a:r>
              <a:rPr lang="en-US" sz="2000" dirty="0"/>
              <a:t>Bastion hosts can be used in a public subnet to allow SSH-</a:t>
            </a:r>
            <a:r>
              <a:rPr lang="en-US" sz="2000" dirty="0" err="1"/>
              <a:t>ing</a:t>
            </a:r>
            <a:r>
              <a:rPr lang="en-US" sz="2000" dirty="0"/>
              <a:t> into an instance in a private subnet (a “jump host”)</a:t>
            </a:r>
          </a:p>
          <a:p>
            <a:pPr marL="0" indent="0">
              <a:spcBef>
                <a:spcPts val="800"/>
              </a:spcBef>
              <a:buNone/>
            </a:pPr>
            <a:r>
              <a:rPr lang="en-US" sz="2400" dirty="0">
                <a:solidFill>
                  <a:srgbClr val="FF9900"/>
                </a:solidFill>
              </a:rPr>
              <a:t>HYBRID NETWORKING</a:t>
            </a:r>
          </a:p>
          <a:p>
            <a:pPr lvl="1"/>
            <a:r>
              <a:rPr lang="en-US" sz="2000" dirty="0"/>
              <a:t>Site-to-Site VPN</a:t>
            </a:r>
          </a:p>
          <a:p>
            <a:pPr lvl="2"/>
            <a:r>
              <a:rPr lang="en-US" sz="1600" dirty="0"/>
              <a:t>Traffic is encrypted, but flows over the Internet</a:t>
            </a:r>
          </a:p>
          <a:p>
            <a:pPr lvl="2"/>
            <a:r>
              <a:rPr lang="en-US" sz="1600" dirty="0"/>
              <a:t>Inexpensive and easy to set up</a:t>
            </a:r>
          </a:p>
          <a:p>
            <a:pPr lvl="1"/>
            <a:r>
              <a:rPr lang="en-US" sz="2000" dirty="0"/>
              <a:t>Direct Connect</a:t>
            </a:r>
          </a:p>
          <a:p>
            <a:pPr lvl="2"/>
            <a:r>
              <a:rPr lang="en-US" sz="1600" dirty="0"/>
              <a:t>A dedicated physical connection (i.e., bypasses the Internet)</a:t>
            </a:r>
          </a:p>
          <a:p>
            <a:pPr lvl="2"/>
            <a:r>
              <a:rPr lang="en-US" sz="1600" dirty="0"/>
              <a:t>Data not encrypted by default</a:t>
            </a:r>
          </a:p>
          <a:p>
            <a:pPr lvl="2"/>
            <a:r>
              <a:rPr lang="en-US" sz="1600" dirty="0"/>
              <a:t>Faster performance, but takes longer to set up</a:t>
            </a:r>
          </a:p>
          <a:p>
            <a:pPr lvl="1"/>
            <a:endParaRPr lang="en-US" sz="2000" dirty="0"/>
          </a:p>
        </p:txBody>
      </p:sp>
    </p:spTree>
    <p:extLst>
      <p:ext uri="{BB962C8B-B14F-4D97-AF65-F5344CB8AC3E}">
        <p14:creationId xmlns:p14="http://schemas.microsoft.com/office/powerpoint/2010/main" val="187375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CONNECTING </a:t>
            </a:r>
            <a:r>
              <a:rPr lang="en-US" sz="2400" dirty="0" err="1">
                <a:solidFill>
                  <a:srgbClr val="FF9900"/>
                </a:solidFill>
              </a:rPr>
              <a:t>VPCs</a:t>
            </a:r>
            <a:endParaRPr lang="en-US" sz="2400" dirty="0">
              <a:solidFill>
                <a:srgbClr val="FF9900"/>
              </a:solidFill>
            </a:endParaRPr>
          </a:p>
          <a:p>
            <a:pPr lvl="1"/>
            <a:r>
              <a:rPr lang="en-US" sz="2000" dirty="0"/>
              <a:t>VPC Peering allows multiple </a:t>
            </a:r>
            <a:r>
              <a:rPr lang="en-US" sz="2000" dirty="0" err="1"/>
              <a:t>VPCs</a:t>
            </a:r>
            <a:r>
              <a:rPr lang="en-US" sz="2000" dirty="0"/>
              <a:t> to behave as one</a:t>
            </a:r>
          </a:p>
          <a:p>
            <a:pPr lvl="2"/>
            <a:r>
              <a:rPr lang="en-US" sz="1600" dirty="0"/>
              <a:t>Transitive peering not allowed</a:t>
            </a:r>
          </a:p>
          <a:p>
            <a:pPr lvl="1"/>
            <a:r>
              <a:rPr lang="en-US" sz="2000" dirty="0"/>
              <a:t>Transit Gateway allows connection of multiple </a:t>
            </a:r>
            <a:r>
              <a:rPr lang="en-US" sz="2000" dirty="0" err="1"/>
              <a:t>VPCs</a:t>
            </a:r>
            <a:r>
              <a:rPr lang="en-US" sz="2000" dirty="0"/>
              <a:t> transitively</a:t>
            </a:r>
          </a:p>
          <a:p>
            <a:pPr lvl="2"/>
            <a:r>
              <a:rPr lang="en-US" sz="1600" dirty="0"/>
              <a:t>Also supports connections to Direct Connect and Site-to-Site VPN</a:t>
            </a:r>
          </a:p>
          <a:p>
            <a:pPr lvl="2"/>
            <a:r>
              <a:rPr lang="en-US" sz="1600" dirty="0"/>
              <a:t>Supports IP multicast</a:t>
            </a:r>
          </a:p>
          <a:p>
            <a:pPr lvl="1"/>
            <a:r>
              <a:rPr lang="en-US" sz="2000" dirty="0"/>
              <a:t>VPC Reachability Analyzer will analyze network configuration between two points in a VPC and identify any blocking components</a:t>
            </a:r>
          </a:p>
          <a:p>
            <a:pPr lvl="1"/>
            <a:endParaRPr lang="en-US" sz="2000" dirty="0"/>
          </a:p>
        </p:txBody>
      </p:sp>
    </p:spTree>
    <p:extLst>
      <p:ext uri="{BB962C8B-B14F-4D97-AF65-F5344CB8AC3E}">
        <p14:creationId xmlns:p14="http://schemas.microsoft.com/office/powerpoint/2010/main" val="65352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lose&#10;&#10;Description automatically generated">
            <a:extLst>
              <a:ext uri="{FF2B5EF4-FFF2-40B4-BE49-F238E27FC236}">
                <a16:creationId xmlns:a16="http://schemas.microsoft.com/office/drawing/2014/main" id="{1B5491DD-7360-B88D-F008-42EAC3F71781}"/>
              </a:ext>
            </a:extLst>
          </p:cNvPr>
          <p:cNvPicPr>
            <a:picLocks noChangeAspect="1"/>
          </p:cNvPicPr>
          <p:nvPr/>
        </p:nvPicPr>
        <p:blipFill rotWithShape="1">
          <a:blip r:embed="rId3">
            <a:extLst>
              <a:ext uri="{28A0092B-C50C-407E-A947-70E740481C1C}">
                <a14:useLocalDpi xmlns:a14="http://schemas.microsoft.com/office/drawing/2010/main" val="0"/>
              </a:ext>
            </a:extLst>
          </a:blip>
          <a:srcRect t="9066" b="7200"/>
          <a:stretch/>
        </p:blipFill>
        <p:spPr>
          <a:xfrm>
            <a:off x="0" y="0"/>
            <a:ext cx="12192000" cy="6858000"/>
          </a:xfrm>
          <a:prstGeom prst="rect">
            <a:avLst/>
          </a:prstGeom>
        </p:spPr>
      </p:pic>
    </p:spTree>
    <p:extLst>
      <p:ext uri="{BB962C8B-B14F-4D97-AF65-F5344CB8AC3E}">
        <p14:creationId xmlns:p14="http://schemas.microsoft.com/office/powerpoint/2010/main" val="2019201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0DA2EA-A08A-BF69-B276-8E1920879936}"/>
              </a:ext>
            </a:extLst>
          </p:cNvPr>
          <p:cNvSpPr>
            <a:spLocks noGrp="1"/>
          </p:cNvSpPr>
          <p:nvPr>
            <p:ph type="body" sz="quarter" idx="10"/>
          </p:nvPr>
        </p:nvSpPr>
        <p:spPr/>
        <p:txBody>
          <a:bodyPr/>
          <a:lstStyle/>
          <a:p>
            <a:r>
              <a:rPr lang="en-US" sz="2800" dirty="0"/>
              <a:t>Nickname</a:t>
            </a:r>
          </a:p>
          <a:p>
            <a:r>
              <a:rPr lang="en-US" sz="2800" dirty="0"/>
              <a:t>Full name</a:t>
            </a:r>
          </a:p>
          <a:p>
            <a:r>
              <a:rPr lang="en-US" sz="2800" dirty="0"/>
              <a:t>Social Security Number/national identifier</a:t>
            </a:r>
          </a:p>
          <a:p>
            <a:r>
              <a:rPr lang="en-US" sz="2800" dirty="0"/>
              <a:t>Email address</a:t>
            </a:r>
          </a:p>
          <a:p>
            <a:r>
              <a:rPr lang="en-US" sz="2800" dirty="0"/>
              <a:t>Phone number</a:t>
            </a:r>
          </a:p>
        </p:txBody>
      </p:sp>
      <p:sp>
        <p:nvSpPr>
          <p:cNvPr id="3" name="Content Placeholder 2">
            <a:extLst>
              <a:ext uri="{FF2B5EF4-FFF2-40B4-BE49-F238E27FC236}">
                <a16:creationId xmlns:a16="http://schemas.microsoft.com/office/drawing/2014/main" id="{C257C0DA-D4A5-4C7C-2C9F-C53D00002561}"/>
              </a:ext>
            </a:extLst>
          </p:cNvPr>
          <p:cNvSpPr>
            <a:spLocks noGrp="1"/>
          </p:cNvSpPr>
          <p:nvPr>
            <p:ph sz="quarter" idx="14"/>
          </p:nvPr>
        </p:nvSpPr>
        <p:spPr/>
        <p:txBody>
          <a:bodyPr/>
          <a:lstStyle/>
          <a:p>
            <a:r>
              <a:rPr lang="en-US" dirty="0"/>
              <a:t>There are several ways </a:t>
            </a:r>
            <a:br>
              <a:rPr lang="en-US" dirty="0"/>
            </a:br>
            <a:r>
              <a:rPr lang="en-US" dirty="0"/>
              <a:t>to identify a person</a:t>
            </a:r>
          </a:p>
        </p:txBody>
      </p:sp>
    </p:spTree>
    <p:extLst>
      <p:ext uri="{BB962C8B-B14F-4D97-AF65-F5344CB8AC3E}">
        <p14:creationId xmlns:p14="http://schemas.microsoft.com/office/powerpoint/2010/main" val="206294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D2DA9FD-B8E2-7FB3-C0A5-34872B79C88B}"/>
              </a:ext>
            </a:extLst>
          </p:cNvPr>
          <p:cNvGraphicFramePr>
            <a:graphicFrameLocks noGrp="1"/>
          </p:cNvGraphicFramePr>
          <p:nvPr/>
        </p:nvGraphicFramePr>
        <p:xfrm>
          <a:off x="1223039" y="1106966"/>
          <a:ext cx="9745922" cy="4668520"/>
        </p:xfrm>
        <a:graphic>
          <a:graphicData uri="http://schemas.openxmlformats.org/drawingml/2006/table">
            <a:tbl>
              <a:tblPr firstRow="1" bandRow="1">
                <a:tableStyleId>{073A0DAA-6AF3-43AB-8588-CEC1D06C72B9}</a:tableStyleId>
              </a:tblPr>
              <a:tblGrid>
                <a:gridCol w="1444841">
                  <a:extLst>
                    <a:ext uri="{9D8B030D-6E8A-4147-A177-3AD203B41FA5}">
                      <a16:colId xmlns:a16="http://schemas.microsoft.com/office/drawing/2014/main" val="682160407"/>
                    </a:ext>
                  </a:extLst>
                </a:gridCol>
                <a:gridCol w="2767027">
                  <a:extLst>
                    <a:ext uri="{9D8B030D-6E8A-4147-A177-3AD203B41FA5}">
                      <a16:colId xmlns:a16="http://schemas.microsoft.com/office/drawing/2014/main" val="4157665610"/>
                    </a:ext>
                  </a:extLst>
                </a:gridCol>
                <a:gridCol w="2767027">
                  <a:extLst>
                    <a:ext uri="{9D8B030D-6E8A-4147-A177-3AD203B41FA5}">
                      <a16:colId xmlns:a16="http://schemas.microsoft.com/office/drawing/2014/main" val="1290659374"/>
                    </a:ext>
                  </a:extLst>
                </a:gridCol>
                <a:gridCol w="2767027">
                  <a:extLst>
                    <a:ext uri="{9D8B030D-6E8A-4147-A177-3AD203B41FA5}">
                      <a16:colId xmlns:a16="http://schemas.microsoft.com/office/drawing/2014/main" val="605120672"/>
                    </a:ext>
                  </a:extLst>
                </a:gridCol>
              </a:tblGrid>
              <a:tr h="370840">
                <a:tc>
                  <a:txBody>
                    <a:bodyPr/>
                    <a:lstStyle/>
                    <a:p>
                      <a:r>
                        <a:rPr lang="en-US" dirty="0"/>
                        <a:t>EXAMPLE</a:t>
                      </a:r>
                    </a:p>
                  </a:txBody>
                  <a:tcPr/>
                </a:tc>
                <a:tc>
                  <a:txBody>
                    <a:bodyPr/>
                    <a:lstStyle/>
                    <a:p>
                      <a:r>
                        <a:rPr lang="en-US" dirty="0"/>
                        <a:t>PRIVATE</a:t>
                      </a:r>
                    </a:p>
                  </a:txBody>
                  <a:tcPr/>
                </a:tc>
                <a:tc>
                  <a:txBody>
                    <a:bodyPr/>
                    <a:lstStyle/>
                    <a:p>
                      <a:r>
                        <a:rPr lang="en-US" dirty="0"/>
                        <a:t>PUBLIC</a:t>
                      </a:r>
                    </a:p>
                  </a:txBody>
                  <a:tcPr/>
                </a:tc>
                <a:tc>
                  <a:txBody>
                    <a:bodyPr/>
                    <a:lstStyle/>
                    <a:p>
                      <a:r>
                        <a:rPr lang="en-US" dirty="0"/>
                        <a:t>ELASTIC</a:t>
                      </a:r>
                    </a:p>
                  </a:txBody>
                  <a:tcPr/>
                </a:tc>
                <a:extLst>
                  <a:ext uri="{0D108BD9-81ED-4DB2-BD59-A6C34878D82A}">
                    <a16:rowId xmlns:a16="http://schemas.microsoft.com/office/drawing/2014/main" val="782357862"/>
                  </a:ext>
                </a:extLst>
              </a:tr>
              <a:tr h="370840">
                <a:tc>
                  <a:txBody>
                    <a:bodyPr/>
                    <a:lstStyle/>
                    <a:p>
                      <a:r>
                        <a:rPr lang="en-US" dirty="0"/>
                        <a:t>PERSON</a:t>
                      </a:r>
                    </a:p>
                  </a:txBody>
                  <a:tcPr/>
                </a:tc>
                <a:tc>
                  <a:txBody>
                    <a:bodyPr/>
                    <a:lstStyle/>
                    <a:p>
                      <a:r>
                        <a:rPr lang="en-US" b="1" dirty="0"/>
                        <a:t>Nickname</a:t>
                      </a:r>
                    </a:p>
                    <a:p>
                      <a:endParaRPr lang="en-US" dirty="0"/>
                    </a:p>
                    <a:p>
                      <a:r>
                        <a:rPr lang="en-US" i="1" dirty="0"/>
                        <a:t>Used only by close friends and family (the private “network”)</a:t>
                      </a:r>
                    </a:p>
                  </a:txBody>
                  <a:tcPr/>
                </a:tc>
                <a:tc>
                  <a:txBody>
                    <a:bodyPr/>
                    <a:lstStyle/>
                    <a:p>
                      <a:r>
                        <a:rPr lang="en-US" b="1" dirty="0"/>
                        <a:t>Cell Phone Number</a:t>
                      </a:r>
                    </a:p>
                    <a:p>
                      <a:endParaRPr lang="en-US" dirty="0"/>
                    </a:p>
                    <a:p>
                      <a:r>
                        <a:rPr lang="en-US" i="1" dirty="0"/>
                        <a:t>Anyone can use it to reach you</a:t>
                      </a:r>
                    </a:p>
                    <a:p>
                      <a:endParaRPr lang="en-US" i="1" dirty="0"/>
                    </a:p>
                    <a:p>
                      <a:r>
                        <a:rPr lang="en-US" i="1" dirty="0"/>
                        <a:t>But only temporary (you can get a new number)</a:t>
                      </a:r>
                    </a:p>
                  </a:txBody>
                  <a:tcPr/>
                </a:tc>
                <a:tc>
                  <a:txBody>
                    <a:bodyPr/>
                    <a:lstStyle/>
                    <a:p>
                      <a:r>
                        <a:rPr lang="en-US" b="1" dirty="0"/>
                        <a:t>Social Security Number</a:t>
                      </a:r>
                    </a:p>
                    <a:p>
                      <a:endParaRPr lang="en-US" dirty="0"/>
                    </a:p>
                    <a:p>
                      <a:r>
                        <a:rPr lang="en-US" i="1" dirty="0"/>
                        <a:t>Uniquely identifies you and never changes</a:t>
                      </a:r>
                    </a:p>
                  </a:txBody>
                  <a:tcPr/>
                </a:tc>
                <a:extLst>
                  <a:ext uri="{0D108BD9-81ED-4DB2-BD59-A6C34878D82A}">
                    <a16:rowId xmlns:a16="http://schemas.microsoft.com/office/drawing/2014/main" val="3488780528"/>
                  </a:ext>
                </a:extLst>
              </a:tr>
              <a:tr h="370840">
                <a:tc>
                  <a:txBody>
                    <a:bodyPr/>
                    <a:lstStyle/>
                    <a:p>
                      <a:r>
                        <a:rPr lang="en-US" dirty="0"/>
                        <a:t>AWS EC2 </a:t>
                      </a:r>
                      <a:br>
                        <a:rPr lang="en-US" dirty="0"/>
                      </a:br>
                      <a:r>
                        <a:rPr lang="en-US" dirty="0"/>
                        <a:t>INSTANCE</a:t>
                      </a:r>
                    </a:p>
                  </a:txBody>
                  <a:tcPr/>
                </a:tc>
                <a:tc>
                  <a:txBody>
                    <a:bodyPr/>
                    <a:lstStyle/>
                    <a:p>
                      <a:r>
                        <a:rPr lang="en-US" b="1" dirty="0"/>
                        <a:t>Private IP Address</a:t>
                      </a:r>
                    </a:p>
                    <a:p>
                      <a:endParaRPr lang="en-US" dirty="0"/>
                    </a:p>
                    <a:p>
                      <a:r>
                        <a:rPr lang="en-US" i="1" dirty="0"/>
                        <a:t>Used to identify resources on a private network (can’t reach from the Internet)</a:t>
                      </a:r>
                    </a:p>
                  </a:txBody>
                  <a:tcPr/>
                </a:tc>
                <a:tc>
                  <a:txBody>
                    <a:bodyPr/>
                    <a:lstStyle/>
                    <a:p>
                      <a:r>
                        <a:rPr lang="en-US" b="1" dirty="0"/>
                        <a:t>Public IP Address</a:t>
                      </a:r>
                    </a:p>
                    <a:p>
                      <a:endParaRPr lang="en-US" dirty="0"/>
                    </a:p>
                    <a:p>
                      <a:r>
                        <a:rPr lang="en-US" i="1" dirty="0"/>
                        <a:t>Accessible to anyone over the Internet</a:t>
                      </a:r>
                    </a:p>
                    <a:p>
                      <a:endParaRPr lang="en-US" i="1" dirty="0"/>
                    </a:p>
                    <a:p>
                      <a:r>
                        <a:rPr lang="en-US" i="1" dirty="0"/>
                        <a:t>But only temporary (changes when you stop/start an instance)</a:t>
                      </a:r>
                    </a:p>
                  </a:txBody>
                  <a:tcPr/>
                </a:tc>
                <a:tc>
                  <a:txBody>
                    <a:bodyPr/>
                    <a:lstStyle/>
                    <a:p>
                      <a:r>
                        <a:rPr lang="en-US" b="1" dirty="0"/>
                        <a:t>Elastic IP Address</a:t>
                      </a:r>
                    </a:p>
                    <a:p>
                      <a:endParaRPr lang="en-US" dirty="0"/>
                    </a:p>
                    <a:p>
                      <a:r>
                        <a:rPr lang="en-US" i="1" dirty="0"/>
                        <a:t>A static public IP </a:t>
                      </a:r>
                      <a:br>
                        <a:rPr lang="en-US" i="1" dirty="0"/>
                      </a:br>
                      <a:r>
                        <a:rPr lang="en-US" i="1" dirty="0"/>
                        <a:t>(i.e., doesn’t change)</a:t>
                      </a:r>
                    </a:p>
                    <a:p>
                      <a:endParaRPr lang="en-US" i="1" dirty="0"/>
                    </a:p>
                    <a:p>
                      <a:r>
                        <a:rPr lang="en-US" i="1" dirty="0"/>
                        <a:t>Can be attached to an instance</a:t>
                      </a:r>
                    </a:p>
                  </a:txBody>
                  <a:tcPr/>
                </a:tc>
                <a:extLst>
                  <a:ext uri="{0D108BD9-81ED-4DB2-BD59-A6C34878D82A}">
                    <a16:rowId xmlns:a16="http://schemas.microsoft.com/office/drawing/2014/main" val="3823349504"/>
                  </a:ext>
                </a:extLst>
              </a:tr>
            </a:tbl>
          </a:graphicData>
        </a:graphic>
      </p:graphicFrame>
      <p:sp>
        <p:nvSpPr>
          <p:cNvPr id="3" name="Rectangle 2">
            <a:extLst>
              <a:ext uri="{FF2B5EF4-FFF2-40B4-BE49-F238E27FC236}">
                <a16:creationId xmlns:a16="http://schemas.microsoft.com/office/drawing/2014/main" id="{6A0238D4-E0AB-9D63-66F6-43ADB1084D4F}"/>
              </a:ext>
            </a:extLst>
          </p:cNvPr>
          <p:cNvSpPr/>
          <p:nvPr/>
        </p:nvSpPr>
        <p:spPr>
          <a:xfrm>
            <a:off x="2731168" y="3549316"/>
            <a:ext cx="2406316" cy="187692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FA4262EF-231E-2BED-605A-631323CE622E}"/>
              </a:ext>
            </a:extLst>
          </p:cNvPr>
          <p:cNvSpPr/>
          <p:nvPr/>
        </p:nvSpPr>
        <p:spPr>
          <a:xfrm>
            <a:off x="5442455" y="3549316"/>
            <a:ext cx="2534482" cy="2201718"/>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80D49A48-B2E9-F3E9-E6A5-AD036E762AC6}"/>
              </a:ext>
            </a:extLst>
          </p:cNvPr>
          <p:cNvSpPr/>
          <p:nvPr/>
        </p:nvSpPr>
        <p:spPr>
          <a:xfrm>
            <a:off x="8281908" y="3549316"/>
            <a:ext cx="2406316" cy="187692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B964F35F-1300-9BE9-557F-E104484535FC}"/>
              </a:ext>
            </a:extLst>
          </p:cNvPr>
          <p:cNvSpPr/>
          <p:nvPr/>
        </p:nvSpPr>
        <p:spPr>
          <a:xfrm>
            <a:off x="5506537" y="1564106"/>
            <a:ext cx="2638841" cy="1889152"/>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4B90F81D-1765-0551-B500-3C554CEE1E2F}"/>
              </a:ext>
            </a:extLst>
          </p:cNvPr>
          <p:cNvSpPr/>
          <p:nvPr/>
        </p:nvSpPr>
        <p:spPr>
          <a:xfrm>
            <a:off x="8237749" y="1516173"/>
            <a:ext cx="2638841" cy="1876926"/>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149526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D2DA9FD-B8E2-7FB3-C0A5-34872B79C88B}"/>
              </a:ext>
            </a:extLst>
          </p:cNvPr>
          <p:cNvGraphicFramePr>
            <a:graphicFrameLocks noGrp="1"/>
          </p:cNvGraphicFramePr>
          <p:nvPr/>
        </p:nvGraphicFramePr>
        <p:xfrm>
          <a:off x="1223039" y="1106966"/>
          <a:ext cx="9745922" cy="4668520"/>
        </p:xfrm>
        <a:graphic>
          <a:graphicData uri="http://schemas.openxmlformats.org/drawingml/2006/table">
            <a:tbl>
              <a:tblPr firstRow="1" bandRow="1">
                <a:tableStyleId>{073A0DAA-6AF3-43AB-8588-CEC1D06C72B9}</a:tableStyleId>
              </a:tblPr>
              <a:tblGrid>
                <a:gridCol w="1444841">
                  <a:extLst>
                    <a:ext uri="{9D8B030D-6E8A-4147-A177-3AD203B41FA5}">
                      <a16:colId xmlns:a16="http://schemas.microsoft.com/office/drawing/2014/main" val="682160407"/>
                    </a:ext>
                  </a:extLst>
                </a:gridCol>
                <a:gridCol w="2767027">
                  <a:extLst>
                    <a:ext uri="{9D8B030D-6E8A-4147-A177-3AD203B41FA5}">
                      <a16:colId xmlns:a16="http://schemas.microsoft.com/office/drawing/2014/main" val="4157665610"/>
                    </a:ext>
                  </a:extLst>
                </a:gridCol>
                <a:gridCol w="2767027">
                  <a:extLst>
                    <a:ext uri="{9D8B030D-6E8A-4147-A177-3AD203B41FA5}">
                      <a16:colId xmlns:a16="http://schemas.microsoft.com/office/drawing/2014/main" val="1290659374"/>
                    </a:ext>
                  </a:extLst>
                </a:gridCol>
                <a:gridCol w="2767027">
                  <a:extLst>
                    <a:ext uri="{9D8B030D-6E8A-4147-A177-3AD203B41FA5}">
                      <a16:colId xmlns:a16="http://schemas.microsoft.com/office/drawing/2014/main" val="605120672"/>
                    </a:ext>
                  </a:extLst>
                </a:gridCol>
              </a:tblGrid>
              <a:tr h="370840">
                <a:tc>
                  <a:txBody>
                    <a:bodyPr/>
                    <a:lstStyle/>
                    <a:p>
                      <a:r>
                        <a:rPr lang="en-US" dirty="0"/>
                        <a:t>EXAMPLE</a:t>
                      </a:r>
                    </a:p>
                  </a:txBody>
                  <a:tcPr/>
                </a:tc>
                <a:tc>
                  <a:txBody>
                    <a:bodyPr/>
                    <a:lstStyle/>
                    <a:p>
                      <a:r>
                        <a:rPr lang="en-US" dirty="0"/>
                        <a:t>PRIVATE</a:t>
                      </a:r>
                    </a:p>
                  </a:txBody>
                  <a:tcPr/>
                </a:tc>
                <a:tc>
                  <a:txBody>
                    <a:bodyPr/>
                    <a:lstStyle/>
                    <a:p>
                      <a:r>
                        <a:rPr lang="en-US" dirty="0"/>
                        <a:t>PUBLIC</a:t>
                      </a:r>
                    </a:p>
                  </a:txBody>
                  <a:tcPr/>
                </a:tc>
                <a:tc>
                  <a:txBody>
                    <a:bodyPr/>
                    <a:lstStyle/>
                    <a:p>
                      <a:r>
                        <a:rPr lang="en-US" dirty="0"/>
                        <a:t>ELASTIC</a:t>
                      </a:r>
                    </a:p>
                  </a:txBody>
                  <a:tcPr/>
                </a:tc>
                <a:extLst>
                  <a:ext uri="{0D108BD9-81ED-4DB2-BD59-A6C34878D82A}">
                    <a16:rowId xmlns:a16="http://schemas.microsoft.com/office/drawing/2014/main" val="782357862"/>
                  </a:ext>
                </a:extLst>
              </a:tr>
              <a:tr h="370840">
                <a:tc>
                  <a:txBody>
                    <a:bodyPr/>
                    <a:lstStyle/>
                    <a:p>
                      <a:r>
                        <a:rPr lang="en-US" dirty="0"/>
                        <a:t>PERSON</a:t>
                      </a:r>
                    </a:p>
                  </a:txBody>
                  <a:tcPr/>
                </a:tc>
                <a:tc>
                  <a:txBody>
                    <a:bodyPr/>
                    <a:lstStyle/>
                    <a:p>
                      <a:r>
                        <a:rPr lang="en-US" b="1" dirty="0"/>
                        <a:t>Nickname</a:t>
                      </a:r>
                    </a:p>
                    <a:p>
                      <a:endParaRPr lang="en-US" dirty="0"/>
                    </a:p>
                    <a:p>
                      <a:r>
                        <a:rPr lang="en-US" i="1" dirty="0"/>
                        <a:t>Used only by close friends and family (the private “network”)</a:t>
                      </a:r>
                    </a:p>
                  </a:txBody>
                  <a:tcPr/>
                </a:tc>
                <a:tc>
                  <a:txBody>
                    <a:bodyPr/>
                    <a:lstStyle/>
                    <a:p>
                      <a:r>
                        <a:rPr lang="en-US" b="1" dirty="0"/>
                        <a:t>Cell Phone Number</a:t>
                      </a:r>
                    </a:p>
                    <a:p>
                      <a:endParaRPr lang="en-US" dirty="0"/>
                    </a:p>
                    <a:p>
                      <a:r>
                        <a:rPr lang="en-US" i="1" dirty="0"/>
                        <a:t>Anyone can use it to reach you</a:t>
                      </a:r>
                    </a:p>
                    <a:p>
                      <a:endParaRPr lang="en-US" i="1" dirty="0"/>
                    </a:p>
                    <a:p>
                      <a:r>
                        <a:rPr lang="en-US" i="1" dirty="0"/>
                        <a:t>But only temporary (you can get a new number)</a:t>
                      </a:r>
                    </a:p>
                  </a:txBody>
                  <a:tcPr/>
                </a:tc>
                <a:tc>
                  <a:txBody>
                    <a:bodyPr/>
                    <a:lstStyle/>
                    <a:p>
                      <a:r>
                        <a:rPr lang="en-US" b="1" dirty="0"/>
                        <a:t>Social Security Number</a:t>
                      </a:r>
                    </a:p>
                    <a:p>
                      <a:endParaRPr lang="en-US" dirty="0"/>
                    </a:p>
                    <a:p>
                      <a:r>
                        <a:rPr lang="en-US" i="1" dirty="0"/>
                        <a:t>Uniquely identifies you and never changes</a:t>
                      </a:r>
                    </a:p>
                  </a:txBody>
                  <a:tcPr/>
                </a:tc>
                <a:extLst>
                  <a:ext uri="{0D108BD9-81ED-4DB2-BD59-A6C34878D82A}">
                    <a16:rowId xmlns:a16="http://schemas.microsoft.com/office/drawing/2014/main" val="3488780528"/>
                  </a:ext>
                </a:extLst>
              </a:tr>
              <a:tr h="370840">
                <a:tc>
                  <a:txBody>
                    <a:bodyPr/>
                    <a:lstStyle/>
                    <a:p>
                      <a:r>
                        <a:rPr lang="en-US" dirty="0"/>
                        <a:t>AWS EC2 </a:t>
                      </a:r>
                      <a:br>
                        <a:rPr lang="en-US" dirty="0"/>
                      </a:br>
                      <a:r>
                        <a:rPr lang="en-US" dirty="0"/>
                        <a:t>INSTANCE</a:t>
                      </a:r>
                    </a:p>
                  </a:txBody>
                  <a:tcPr/>
                </a:tc>
                <a:tc>
                  <a:txBody>
                    <a:bodyPr/>
                    <a:lstStyle/>
                    <a:p>
                      <a:r>
                        <a:rPr lang="en-US" b="1" dirty="0"/>
                        <a:t>Private IP Address</a:t>
                      </a:r>
                    </a:p>
                    <a:p>
                      <a:endParaRPr lang="en-US" dirty="0"/>
                    </a:p>
                    <a:p>
                      <a:r>
                        <a:rPr lang="en-US" i="1" dirty="0"/>
                        <a:t>Used to identify resources on a private network (can’t reach from the Internet)</a:t>
                      </a:r>
                    </a:p>
                  </a:txBody>
                  <a:tcPr/>
                </a:tc>
                <a:tc>
                  <a:txBody>
                    <a:bodyPr/>
                    <a:lstStyle/>
                    <a:p>
                      <a:r>
                        <a:rPr lang="en-US" b="1" dirty="0"/>
                        <a:t>Public IP Address</a:t>
                      </a:r>
                    </a:p>
                    <a:p>
                      <a:endParaRPr lang="en-US" dirty="0"/>
                    </a:p>
                    <a:p>
                      <a:r>
                        <a:rPr lang="en-US" i="1" dirty="0"/>
                        <a:t>Accessible to anyone over the Internet</a:t>
                      </a:r>
                    </a:p>
                    <a:p>
                      <a:endParaRPr lang="en-US" i="1" dirty="0"/>
                    </a:p>
                    <a:p>
                      <a:r>
                        <a:rPr lang="en-US" i="1" dirty="0"/>
                        <a:t>But only temporary (changes when you stop/start an instance)</a:t>
                      </a:r>
                    </a:p>
                  </a:txBody>
                  <a:tcPr/>
                </a:tc>
                <a:tc>
                  <a:txBody>
                    <a:bodyPr/>
                    <a:lstStyle/>
                    <a:p>
                      <a:r>
                        <a:rPr lang="en-US" b="1" dirty="0"/>
                        <a:t>Elastic IP Address</a:t>
                      </a:r>
                    </a:p>
                    <a:p>
                      <a:endParaRPr lang="en-US" dirty="0"/>
                    </a:p>
                    <a:p>
                      <a:r>
                        <a:rPr lang="en-US" i="1" dirty="0"/>
                        <a:t>A static public IP </a:t>
                      </a:r>
                      <a:br>
                        <a:rPr lang="en-US" i="1" dirty="0"/>
                      </a:br>
                      <a:r>
                        <a:rPr lang="en-US" i="1" dirty="0"/>
                        <a:t>(i.e., doesn’t change)</a:t>
                      </a:r>
                    </a:p>
                    <a:p>
                      <a:endParaRPr lang="en-US" i="1" dirty="0"/>
                    </a:p>
                    <a:p>
                      <a:r>
                        <a:rPr lang="en-US" i="1" dirty="0"/>
                        <a:t>Can be attached to an instance</a:t>
                      </a:r>
                    </a:p>
                  </a:txBody>
                  <a:tcPr/>
                </a:tc>
                <a:extLst>
                  <a:ext uri="{0D108BD9-81ED-4DB2-BD59-A6C34878D82A}">
                    <a16:rowId xmlns:a16="http://schemas.microsoft.com/office/drawing/2014/main" val="3823349504"/>
                  </a:ext>
                </a:extLst>
              </a:tr>
            </a:tbl>
          </a:graphicData>
        </a:graphic>
      </p:graphicFrame>
      <p:sp>
        <p:nvSpPr>
          <p:cNvPr id="3" name="Rectangle 2">
            <a:extLst>
              <a:ext uri="{FF2B5EF4-FFF2-40B4-BE49-F238E27FC236}">
                <a16:creationId xmlns:a16="http://schemas.microsoft.com/office/drawing/2014/main" id="{EA68F259-A098-30AD-0627-3F9E1325D9B9}"/>
              </a:ext>
            </a:extLst>
          </p:cNvPr>
          <p:cNvSpPr/>
          <p:nvPr/>
        </p:nvSpPr>
        <p:spPr>
          <a:xfrm>
            <a:off x="5442455" y="3549316"/>
            <a:ext cx="2534482" cy="2201718"/>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5E58785A-8088-33B9-F32D-75D0D1C9C4F5}"/>
              </a:ext>
            </a:extLst>
          </p:cNvPr>
          <p:cNvSpPr/>
          <p:nvPr/>
        </p:nvSpPr>
        <p:spPr>
          <a:xfrm>
            <a:off x="8281908" y="3549316"/>
            <a:ext cx="2406316" cy="187692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8D9EC613-871A-0751-EF40-6D3E7539A566}"/>
              </a:ext>
            </a:extLst>
          </p:cNvPr>
          <p:cNvSpPr/>
          <p:nvPr/>
        </p:nvSpPr>
        <p:spPr>
          <a:xfrm>
            <a:off x="5506537" y="1564106"/>
            <a:ext cx="2638841" cy="1889152"/>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1F2D2B09-86D2-3ABC-2B05-2FD7A35EA0B1}"/>
              </a:ext>
            </a:extLst>
          </p:cNvPr>
          <p:cNvSpPr/>
          <p:nvPr/>
        </p:nvSpPr>
        <p:spPr>
          <a:xfrm>
            <a:off x="8237749" y="1516173"/>
            <a:ext cx="2638841" cy="1876926"/>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64272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D2DA9FD-B8E2-7FB3-C0A5-34872B79C88B}"/>
              </a:ext>
            </a:extLst>
          </p:cNvPr>
          <p:cNvGraphicFramePr>
            <a:graphicFrameLocks noGrp="1"/>
          </p:cNvGraphicFramePr>
          <p:nvPr/>
        </p:nvGraphicFramePr>
        <p:xfrm>
          <a:off x="1223039" y="1106966"/>
          <a:ext cx="9745922" cy="4668520"/>
        </p:xfrm>
        <a:graphic>
          <a:graphicData uri="http://schemas.openxmlformats.org/drawingml/2006/table">
            <a:tbl>
              <a:tblPr firstRow="1" bandRow="1">
                <a:tableStyleId>{073A0DAA-6AF3-43AB-8588-CEC1D06C72B9}</a:tableStyleId>
              </a:tblPr>
              <a:tblGrid>
                <a:gridCol w="1444841">
                  <a:extLst>
                    <a:ext uri="{9D8B030D-6E8A-4147-A177-3AD203B41FA5}">
                      <a16:colId xmlns:a16="http://schemas.microsoft.com/office/drawing/2014/main" val="682160407"/>
                    </a:ext>
                  </a:extLst>
                </a:gridCol>
                <a:gridCol w="2767027">
                  <a:extLst>
                    <a:ext uri="{9D8B030D-6E8A-4147-A177-3AD203B41FA5}">
                      <a16:colId xmlns:a16="http://schemas.microsoft.com/office/drawing/2014/main" val="4157665610"/>
                    </a:ext>
                  </a:extLst>
                </a:gridCol>
                <a:gridCol w="2767027">
                  <a:extLst>
                    <a:ext uri="{9D8B030D-6E8A-4147-A177-3AD203B41FA5}">
                      <a16:colId xmlns:a16="http://schemas.microsoft.com/office/drawing/2014/main" val="1290659374"/>
                    </a:ext>
                  </a:extLst>
                </a:gridCol>
                <a:gridCol w="2767027">
                  <a:extLst>
                    <a:ext uri="{9D8B030D-6E8A-4147-A177-3AD203B41FA5}">
                      <a16:colId xmlns:a16="http://schemas.microsoft.com/office/drawing/2014/main" val="605120672"/>
                    </a:ext>
                  </a:extLst>
                </a:gridCol>
              </a:tblGrid>
              <a:tr h="370840">
                <a:tc>
                  <a:txBody>
                    <a:bodyPr/>
                    <a:lstStyle/>
                    <a:p>
                      <a:r>
                        <a:rPr lang="en-US" dirty="0"/>
                        <a:t>EXAMPLE</a:t>
                      </a:r>
                    </a:p>
                  </a:txBody>
                  <a:tcPr/>
                </a:tc>
                <a:tc>
                  <a:txBody>
                    <a:bodyPr/>
                    <a:lstStyle/>
                    <a:p>
                      <a:r>
                        <a:rPr lang="en-US" dirty="0"/>
                        <a:t>PRIVATE</a:t>
                      </a:r>
                    </a:p>
                  </a:txBody>
                  <a:tcPr/>
                </a:tc>
                <a:tc>
                  <a:txBody>
                    <a:bodyPr/>
                    <a:lstStyle/>
                    <a:p>
                      <a:r>
                        <a:rPr lang="en-US" dirty="0"/>
                        <a:t>PUBLIC</a:t>
                      </a:r>
                    </a:p>
                  </a:txBody>
                  <a:tcPr/>
                </a:tc>
                <a:tc>
                  <a:txBody>
                    <a:bodyPr/>
                    <a:lstStyle/>
                    <a:p>
                      <a:r>
                        <a:rPr lang="en-US" dirty="0"/>
                        <a:t>ELASTIC</a:t>
                      </a:r>
                    </a:p>
                  </a:txBody>
                  <a:tcPr/>
                </a:tc>
                <a:extLst>
                  <a:ext uri="{0D108BD9-81ED-4DB2-BD59-A6C34878D82A}">
                    <a16:rowId xmlns:a16="http://schemas.microsoft.com/office/drawing/2014/main" val="782357862"/>
                  </a:ext>
                </a:extLst>
              </a:tr>
              <a:tr h="370840">
                <a:tc>
                  <a:txBody>
                    <a:bodyPr/>
                    <a:lstStyle/>
                    <a:p>
                      <a:r>
                        <a:rPr lang="en-US" dirty="0"/>
                        <a:t>PERSON</a:t>
                      </a:r>
                    </a:p>
                  </a:txBody>
                  <a:tcPr/>
                </a:tc>
                <a:tc>
                  <a:txBody>
                    <a:bodyPr/>
                    <a:lstStyle/>
                    <a:p>
                      <a:r>
                        <a:rPr lang="en-US" b="1" dirty="0"/>
                        <a:t>Nickname</a:t>
                      </a:r>
                    </a:p>
                    <a:p>
                      <a:endParaRPr lang="en-US" dirty="0"/>
                    </a:p>
                    <a:p>
                      <a:r>
                        <a:rPr lang="en-US" i="1" dirty="0"/>
                        <a:t>Used only by close friends and family (the private “network”)</a:t>
                      </a:r>
                    </a:p>
                  </a:txBody>
                  <a:tcPr/>
                </a:tc>
                <a:tc>
                  <a:txBody>
                    <a:bodyPr/>
                    <a:lstStyle/>
                    <a:p>
                      <a:r>
                        <a:rPr lang="en-US" b="1" dirty="0"/>
                        <a:t>Cell Phone Number</a:t>
                      </a:r>
                    </a:p>
                    <a:p>
                      <a:endParaRPr lang="en-US" dirty="0"/>
                    </a:p>
                    <a:p>
                      <a:r>
                        <a:rPr lang="en-US" i="1" dirty="0"/>
                        <a:t>Anyone can use it to reach you</a:t>
                      </a:r>
                    </a:p>
                    <a:p>
                      <a:endParaRPr lang="en-US" i="1" dirty="0"/>
                    </a:p>
                    <a:p>
                      <a:r>
                        <a:rPr lang="en-US" i="1" dirty="0"/>
                        <a:t>But only temporary (you can get a new number)</a:t>
                      </a:r>
                    </a:p>
                  </a:txBody>
                  <a:tcPr/>
                </a:tc>
                <a:tc>
                  <a:txBody>
                    <a:bodyPr/>
                    <a:lstStyle/>
                    <a:p>
                      <a:r>
                        <a:rPr lang="en-US" b="1" dirty="0"/>
                        <a:t>Social Security Number</a:t>
                      </a:r>
                    </a:p>
                    <a:p>
                      <a:endParaRPr lang="en-US" dirty="0"/>
                    </a:p>
                    <a:p>
                      <a:r>
                        <a:rPr lang="en-US" i="1" dirty="0"/>
                        <a:t>Uniquely identifies you and never changes</a:t>
                      </a:r>
                    </a:p>
                  </a:txBody>
                  <a:tcPr/>
                </a:tc>
                <a:extLst>
                  <a:ext uri="{0D108BD9-81ED-4DB2-BD59-A6C34878D82A}">
                    <a16:rowId xmlns:a16="http://schemas.microsoft.com/office/drawing/2014/main" val="3488780528"/>
                  </a:ext>
                </a:extLst>
              </a:tr>
              <a:tr h="370840">
                <a:tc>
                  <a:txBody>
                    <a:bodyPr/>
                    <a:lstStyle/>
                    <a:p>
                      <a:r>
                        <a:rPr lang="en-US" dirty="0"/>
                        <a:t>AWS EC2 </a:t>
                      </a:r>
                      <a:br>
                        <a:rPr lang="en-US" dirty="0"/>
                      </a:br>
                      <a:r>
                        <a:rPr lang="en-US" dirty="0"/>
                        <a:t>INSTANCE</a:t>
                      </a:r>
                    </a:p>
                  </a:txBody>
                  <a:tcPr/>
                </a:tc>
                <a:tc>
                  <a:txBody>
                    <a:bodyPr/>
                    <a:lstStyle/>
                    <a:p>
                      <a:r>
                        <a:rPr lang="en-US" b="1" dirty="0"/>
                        <a:t>Private IP Address</a:t>
                      </a:r>
                    </a:p>
                    <a:p>
                      <a:endParaRPr lang="en-US" dirty="0"/>
                    </a:p>
                    <a:p>
                      <a:r>
                        <a:rPr lang="en-US" i="1" dirty="0"/>
                        <a:t>Used to identify resources on a private network (can’t reach from the Internet)</a:t>
                      </a:r>
                    </a:p>
                  </a:txBody>
                  <a:tcPr/>
                </a:tc>
                <a:tc>
                  <a:txBody>
                    <a:bodyPr/>
                    <a:lstStyle/>
                    <a:p>
                      <a:r>
                        <a:rPr lang="en-US" b="1" dirty="0"/>
                        <a:t>Public IP Address</a:t>
                      </a:r>
                    </a:p>
                    <a:p>
                      <a:endParaRPr lang="en-US" dirty="0"/>
                    </a:p>
                    <a:p>
                      <a:r>
                        <a:rPr lang="en-US" i="1" dirty="0"/>
                        <a:t>Accessible to anyone over the Internet</a:t>
                      </a:r>
                    </a:p>
                    <a:p>
                      <a:endParaRPr lang="en-US" i="1" dirty="0"/>
                    </a:p>
                    <a:p>
                      <a:r>
                        <a:rPr lang="en-US" i="1" dirty="0"/>
                        <a:t>But only temporary (changes when you stop/start an instance)</a:t>
                      </a:r>
                    </a:p>
                  </a:txBody>
                  <a:tcPr/>
                </a:tc>
                <a:tc>
                  <a:txBody>
                    <a:bodyPr/>
                    <a:lstStyle/>
                    <a:p>
                      <a:r>
                        <a:rPr lang="en-US" b="1" dirty="0"/>
                        <a:t>Elastic IP Address</a:t>
                      </a:r>
                    </a:p>
                    <a:p>
                      <a:endParaRPr lang="en-US" dirty="0"/>
                    </a:p>
                    <a:p>
                      <a:r>
                        <a:rPr lang="en-US" i="1" dirty="0"/>
                        <a:t>A static public IP </a:t>
                      </a:r>
                      <a:br>
                        <a:rPr lang="en-US" i="1" dirty="0"/>
                      </a:br>
                      <a:r>
                        <a:rPr lang="en-US" i="1" dirty="0"/>
                        <a:t>(i.e., doesn’t change)</a:t>
                      </a:r>
                    </a:p>
                    <a:p>
                      <a:endParaRPr lang="en-US" i="1" dirty="0"/>
                    </a:p>
                    <a:p>
                      <a:r>
                        <a:rPr lang="en-US" i="1" dirty="0"/>
                        <a:t>Can be attached to an instance</a:t>
                      </a:r>
                    </a:p>
                  </a:txBody>
                  <a:tcPr/>
                </a:tc>
                <a:extLst>
                  <a:ext uri="{0D108BD9-81ED-4DB2-BD59-A6C34878D82A}">
                    <a16:rowId xmlns:a16="http://schemas.microsoft.com/office/drawing/2014/main" val="3823349504"/>
                  </a:ext>
                </a:extLst>
              </a:tr>
            </a:tbl>
          </a:graphicData>
        </a:graphic>
      </p:graphicFrame>
      <p:sp>
        <p:nvSpPr>
          <p:cNvPr id="3" name="Rectangle 2">
            <a:extLst>
              <a:ext uri="{FF2B5EF4-FFF2-40B4-BE49-F238E27FC236}">
                <a16:creationId xmlns:a16="http://schemas.microsoft.com/office/drawing/2014/main" id="{EA68F259-A098-30AD-0627-3F9E1325D9B9}"/>
              </a:ext>
            </a:extLst>
          </p:cNvPr>
          <p:cNvSpPr/>
          <p:nvPr/>
        </p:nvSpPr>
        <p:spPr>
          <a:xfrm>
            <a:off x="5442455" y="3549316"/>
            <a:ext cx="2534482" cy="2201718"/>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5E58785A-8088-33B9-F32D-75D0D1C9C4F5}"/>
              </a:ext>
            </a:extLst>
          </p:cNvPr>
          <p:cNvSpPr/>
          <p:nvPr/>
        </p:nvSpPr>
        <p:spPr>
          <a:xfrm>
            <a:off x="8281908" y="3549316"/>
            <a:ext cx="2406316" cy="187692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1F2D2B09-86D2-3ABC-2B05-2FD7A35EA0B1}"/>
              </a:ext>
            </a:extLst>
          </p:cNvPr>
          <p:cNvSpPr/>
          <p:nvPr/>
        </p:nvSpPr>
        <p:spPr>
          <a:xfrm>
            <a:off x="8237749" y="1516173"/>
            <a:ext cx="2638841" cy="1876926"/>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19716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D2DA9FD-B8E2-7FB3-C0A5-34872B79C88B}"/>
              </a:ext>
            </a:extLst>
          </p:cNvPr>
          <p:cNvGraphicFramePr>
            <a:graphicFrameLocks noGrp="1"/>
          </p:cNvGraphicFramePr>
          <p:nvPr/>
        </p:nvGraphicFramePr>
        <p:xfrm>
          <a:off x="1223039" y="1106966"/>
          <a:ext cx="9745922" cy="4668520"/>
        </p:xfrm>
        <a:graphic>
          <a:graphicData uri="http://schemas.openxmlformats.org/drawingml/2006/table">
            <a:tbl>
              <a:tblPr firstRow="1" bandRow="1">
                <a:tableStyleId>{073A0DAA-6AF3-43AB-8588-CEC1D06C72B9}</a:tableStyleId>
              </a:tblPr>
              <a:tblGrid>
                <a:gridCol w="1444841">
                  <a:extLst>
                    <a:ext uri="{9D8B030D-6E8A-4147-A177-3AD203B41FA5}">
                      <a16:colId xmlns:a16="http://schemas.microsoft.com/office/drawing/2014/main" val="682160407"/>
                    </a:ext>
                  </a:extLst>
                </a:gridCol>
                <a:gridCol w="2767027">
                  <a:extLst>
                    <a:ext uri="{9D8B030D-6E8A-4147-A177-3AD203B41FA5}">
                      <a16:colId xmlns:a16="http://schemas.microsoft.com/office/drawing/2014/main" val="4157665610"/>
                    </a:ext>
                  </a:extLst>
                </a:gridCol>
                <a:gridCol w="2767027">
                  <a:extLst>
                    <a:ext uri="{9D8B030D-6E8A-4147-A177-3AD203B41FA5}">
                      <a16:colId xmlns:a16="http://schemas.microsoft.com/office/drawing/2014/main" val="1290659374"/>
                    </a:ext>
                  </a:extLst>
                </a:gridCol>
                <a:gridCol w="2767027">
                  <a:extLst>
                    <a:ext uri="{9D8B030D-6E8A-4147-A177-3AD203B41FA5}">
                      <a16:colId xmlns:a16="http://schemas.microsoft.com/office/drawing/2014/main" val="605120672"/>
                    </a:ext>
                  </a:extLst>
                </a:gridCol>
              </a:tblGrid>
              <a:tr h="370840">
                <a:tc>
                  <a:txBody>
                    <a:bodyPr/>
                    <a:lstStyle/>
                    <a:p>
                      <a:r>
                        <a:rPr lang="en-US" dirty="0"/>
                        <a:t>EXAMPLE</a:t>
                      </a:r>
                    </a:p>
                  </a:txBody>
                  <a:tcPr/>
                </a:tc>
                <a:tc>
                  <a:txBody>
                    <a:bodyPr/>
                    <a:lstStyle/>
                    <a:p>
                      <a:r>
                        <a:rPr lang="en-US" dirty="0"/>
                        <a:t>PRIVATE</a:t>
                      </a:r>
                    </a:p>
                  </a:txBody>
                  <a:tcPr/>
                </a:tc>
                <a:tc>
                  <a:txBody>
                    <a:bodyPr/>
                    <a:lstStyle/>
                    <a:p>
                      <a:r>
                        <a:rPr lang="en-US" dirty="0"/>
                        <a:t>PUBLIC</a:t>
                      </a:r>
                    </a:p>
                  </a:txBody>
                  <a:tcPr/>
                </a:tc>
                <a:tc>
                  <a:txBody>
                    <a:bodyPr/>
                    <a:lstStyle/>
                    <a:p>
                      <a:r>
                        <a:rPr lang="en-US" dirty="0"/>
                        <a:t>ELASTIC</a:t>
                      </a:r>
                    </a:p>
                  </a:txBody>
                  <a:tcPr/>
                </a:tc>
                <a:extLst>
                  <a:ext uri="{0D108BD9-81ED-4DB2-BD59-A6C34878D82A}">
                    <a16:rowId xmlns:a16="http://schemas.microsoft.com/office/drawing/2014/main" val="782357862"/>
                  </a:ext>
                </a:extLst>
              </a:tr>
              <a:tr h="370840">
                <a:tc>
                  <a:txBody>
                    <a:bodyPr/>
                    <a:lstStyle/>
                    <a:p>
                      <a:r>
                        <a:rPr lang="en-US" dirty="0"/>
                        <a:t>PERSON</a:t>
                      </a:r>
                    </a:p>
                  </a:txBody>
                  <a:tcPr/>
                </a:tc>
                <a:tc>
                  <a:txBody>
                    <a:bodyPr/>
                    <a:lstStyle/>
                    <a:p>
                      <a:r>
                        <a:rPr lang="en-US" b="1" dirty="0"/>
                        <a:t>Nickname</a:t>
                      </a:r>
                    </a:p>
                    <a:p>
                      <a:endParaRPr lang="en-US" dirty="0"/>
                    </a:p>
                    <a:p>
                      <a:r>
                        <a:rPr lang="en-US" i="1" dirty="0"/>
                        <a:t>Used only by close friends and family (the private “network”)</a:t>
                      </a:r>
                    </a:p>
                  </a:txBody>
                  <a:tcPr/>
                </a:tc>
                <a:tc>
                  <a:txBody>
                    <a:bodyPr/>
                    <a:lstStyle/>
                    <a:p>
                      <a:r>
                        <a:rPr lang="en-US" b="1" dirty="0"/>
                        <a:t>Cell Phone Number</a:t>
                      </a:r>
                    </a:p>
                    <a:p>
                      <a:endParaRPr lang="en-US" dirty="0"/>
                    </a:p>
                    <a:p>
                      <a:r>
                        <a:rPr lang="en-US" i="1" dirty="0"/>
                        <a:t>Anyone can use it to reach you</a:t>
                      </a:r>
                    </a:p>
                    <a:p>
                      <a:endParaRPr lang="en-US" i="1" dirty="0"/>
                    </a:p>
                    <a:p>
                      <a:r>
                        <a:rPr lang="en-US" i="1" dirty="0"/>
                        <a:t>But only temporary (you can get a new number)</a:t>
                      </a:r>
                    </a:p>
                  </a:txBody>
                  <a:tcPr/>
                </a:tc>
                <a:tc>
                  <a:txBody>
                    <a:bodyPr/>
                    <a:lstStyle/>
                    <a:p>
                      <a:r>
                        <a:rPr lang="en-US" b="1" dirty="0"/>
                        <a:t>Social Security Number</a:t>
                      </a:r>
                    </a:p>
                    <a:p>
                      <a:endParaRPr lang="en-US" dirty="0"/>
                    </a:p>
                    <a:p>
                      <a:r>
                        <a:rPr lang="en-US" i="1" dirty="0"/>
                        <a:t>Uniquely identifies you and never changes</a:t>
                      </a:r>
                    </a:p>
                  </a:txBody>
                  <a:tcPr/>
                </a:tc>
                <a:extLst>
                  <a:ext uri="{0D108BD9-81ED-4DB2-BD59-A6C34878D82A}">
                    <a16:rowId xmlns:a16="http://schemas.microsoft.com/office/drawing/2014/main" val="3488780528"/>
                  </a:ext>
                </a:extLst>
              </a:tr>
              <a:tr h="370840">
                <a:tc>
                  <a:txBody>
                    <a:bodyPr/>
                    <a:lstStyle/>
                    <a:p>
                      <a:r>
                        <a:rPr lang="en-US" dirty="0"/>
                        <a:t>AWS EC2 </a:t>
                      </a:r>
                      <a:br>
                        <a:rPr lang="en-US" dirty="0"/>
                      </a:br>
                      <a:r>
                        <a:rPr lang="en-US" dirty="0"/>
                        <a:t>INSTANCE</a:t>
                      </a:r>
                    </a:p>
                  </a:txBody>
                  <a:tcPr/>
                </a:tc>
                <a:tc>
                  <a:txBody>
                    <a:bodyPr/>
                    <a:lstStyle/>
                    <a:p>
                      <a:r>
                        <a:rPr lang="en-US" b="1" dirty="0"/>
                        <a:t>Private IP Address</a:t>
                      </a:r>
                    </a:p>
                    <a:p>
                      <a:endParaRPr lang="en-US" dirty="0"/>
                    </a:p>
                    <a:p>
                      <a:r>
                        <a:rPr lang="en-US" i="1" dirty="0"/>
                        <a:t>Used to identify resources on a private network (can’t reach from the Internet)</a:t>
                      </a:r>
                    </a:p>
                  </a:txBody>
                  <a:tcPr/>
                </a:tc>
                <a:tc>
                  <a:txBody>
                    <a:bodyPr/>
                    <a:lstStyle/>
                    <a:p>
                      <a:r>
                        <a:rPr lang="en-US" b="1" dirty="0"/>
                        <a:t>Public IP Address</a:t>
                      </a:r>
                    </a:p>
                    <a:p>
                      <a:endParaRPr lang="en-US" dirty="0"/>
                    </a:p>
                    <a:p>
                      <a:r>
                        <a:rPr lang="en-US" i="1" dirty="0"/>
                        <a:t>Accessible to anyone over the Internet</a:t>
                      </a:r>
                    </a:p>
                    <a:p>
                      <a:endParaRPr lang="en-US" i="1" dirty="0"/>
                    </a:p>
                    <a:p>
                      <a:r>
                        <a:rPr lang="en-US" i="1" dirty="0"/>
                        <a:t>But only temporary (changes when you stop/start an instance)</a:t>
                      </a:r>
                    </a:p>
                  </a:txBody>
                  <a:tcPr/>
                </a:tc>
                <a:tc>
                  <a:txBody>
                    <a:bodyPr/>
                    <a:lstStyle/>
                    <a:p>
                      <a:r>
                        <a:rPr lang="en-US" b="1" dirty="0"/>
                        <a:t>Elastic IP Address</a:t>
                      </a:r>
                    </a:p>
                    <a:p>
                      <a:endParaRPr lang="en-US" dirty="0"/>
                    </a:p>
                    <a:p>
                      <a:r>
                        <a:rPr lang="en-US" i="1" dirty="0"/>
                        <a:t>A static public IP </a:t>
                      </a:r>
                      <a:br>
                        <a:rPr lang="en-US" i="1" dirty="0"/>
                      </a:br>
                      <a:r>
                        <a:rPr lang="en-US" i="1" dirty="0"/>
                        <a:t>(i.e., doesn’t change)</a:t>
                      </a:r>
                    </a:p>
                    <a:p>
                      <a:endParaRPr lang="en-US" i="1" dirty="0"/>
                    </a:p>
                    <a:p>
                      <a:r>
                        <a:rPr lang="en-US" i="1" dirty="0"/>
                        <a:t>Can be attached to an instance</a:t>
                      </a:r>
                    </a:p>
                  </a:txBody>
                  <a:tcPr/>
                </a:tc>
                <a:extLst>
                  <a:ext uri="{0D108BD9-81ED-4DB2-BD59-A6C34878D82A}">
                    <a16:rowId xmlns:a16="http://schemas.microsoft.com/office/drawing/2014/main" val="3823349504"/>
                  </a:ext>
                </a:extLst>
              </a:tr>
            </a:tbl>
          </a:graphicData>
        </a:graphic>
      </p:graphicFrame>
      <p:sp>
        <p:nvSpPr>
          <p:cNvPr id="4" name="Rectangle 3">
            <a:extLst>
              <a:ext uri="{FF2B5EF4-FFF2-40B4-BE49-F238E27FC236}">
                <a16:creationId xmlns:a16="http://schemas.microsoft.com/office/drawing/2014/main" id="{5E58785A-8088-33B9-F32D-75D0D1C9C4F5}"/>
              </a:ext>
            </a:extLst>
          </p:cNvPr>
          <p:cNvSpPr/>
          <p:nvPr/>
        </p:nvSpPr>
        <p:spPr>
          <a:xfrm>
            <a:off x="8281908" y="3549316"/>
            <a:ext cx="2406316" cy="187692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1F2D2B09-86D2-3ABC-2B05-2FD7A35EA0B1}"/>
              </a:ext>
            </a:extLst>
          </p:cNvPr>
          <p:cNvSpPr/>
          <p:nvPr/>
        </p:nvSpPr>
        <p:spPr>
          <a:xfrm>
            <a:off x="8237749" y="1516173"/>
            <a:ext cx="2638841" cy="1876926"/>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260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910955" cy="5919895"/>
          </a:xfrm>
        </p:spPr>
        <p:txBody>
          <a:bodyPr/>
          <a:lstStyle/>
          <a:p>
            <a:pPr marL="0" indent="0">
              <a:spcBef>
                <a:spcPts val="600"/>
              </a:spcBef>
              <a:buSzPct val="100000"/>
              <a:buNone/>
            </a:pPr>
            <a:r>
              <a:rPr lang="en-US" sz="2600" dirty="0"/>
              <a:t>Course Introduction</a:t>
            </a:r>
          </a:p>
          <a:p>
            <a:pPr marL="0" indent="0">
              <a:spcBef>
                <a:spcPts val="600"/>
              </a:spcBef>
              <a:buSzPct val="100000"/>
              <a:buNone/>
            </a:pPr>
            <a:r>
              <a:rPr lang="en-US" sz="2600" dirty="0"/>
              <a:t>AWS Cloud Practitioner Refresher</a:t>
            </a:r>
          </a:p>
          <a:p>
            <a:pPr marL="0" indent="0">
              <a:spcBef>
                <a:spcPts val="600"/>
              </a:spcBef>
              <a:buSzPct val="100000"/>
              <a:buNone/>
            </a:pPr>
            <a:r>
              <a:rPr lang="en-US" sz="2600" dirty="0"/>
              <a:t>Authentication and Authorization – Identity and Access Management (IAM)</a:t>
            </a:r>
          </a:p>
          <a:p>
            <a:pPr marL="0" indent="0">
              <a:spcBef>
                <a:spcPts val="600"/>
              </a:spcBef>
              <a:buSzPct val="100000"/>
              <a:buNone/>
            </a:pPr>
            <a:r>
              <a:rPr lang="en-US" sz="2600" dirty="0"/>
              <a:t>Compute</a:t>
            </a:r>
          </a:p>
          <a:p>
            <a:pPr marL="0" indent="0">
              <a:spcBef>
                <a:spcPts val="600"/>
              </a:spcBef>
              <a:buSzPct val="100000"/>
              <a:buNone/>
            </a:pPr>
            <a:r>
              <a:rPr lang="en-US" sz="2600" dirty="0"/>
              <a:t>Elastic Load Balancing and Auto Scaling</a:t>
            </a:r>
          </a:p>
          <a:p>
            <a:pPr marL="0" indent="0">
              <a:spcBef>
                <a:spcPts val="600"/>
              </a:spcBef>
              <a:buSzPct val="100000"/>
              <a:buNone/>
            </a:pPr>
            <a:r>
              <a:rPr lang="en-US" sz="2600" dirty="0">
                <a:solidFill>
                  <a:schemeClr val="accent2"/>
                </a:solidFill>
              </a:rPr>
              <a:t>Networking </a:t>
            </a:r>
          </a:p>
          <a:p>
            <a:pPr marL="0" indent="0">
              <a:spcBef>
                <a:spcPts val="600"/>
              </a:spcBef>
              <a:buSzPct val="100000"/>
              <a:buNone/>
            </a:pPr>
            <a:r>
              <a:rPr lang="en-US" sz="2600" dirty="0"/>
              <a:t>Storage</a:t>
            </a:r>
          </a:p>
          <a:p>
            <a:pPr marL="0" indent="0">
              <a:spcBef>
                <a:spcPts val="600"/>
              </a:spcBef>
              <a:buSzPct val="100000"/>
              <a:buNone/>
            </a:pPr>
            <a:r>
              <a:rPr lang="en-US" sz="2600" dirty="0"/>
              <a:t>Databases</a:t>
            </a:r>
          </a:p>
          <a:p>
            <a:pPr marL="0" indent="0">
              <a:spcBef>
                <a:spcPts val="600"/>
              </a:spcBef>
              <a:buSzPct val="100000"/>
              <a:buNone/>
            </a:pPr>
            <a:r>
              <a:rPr lang="en-US" sz="2600" dirty="0"/>
              <a:t>Data Migration and Transfer</a:t>
            </a:r>
          </a:p>
          <a:p>
            <a:pPr marL="0" indent="0">
              <a:spcBef>
                <a:spcPts val="600"/>
              </a:spcBef>
              <a:buSzPct val="100000"/>
              <a:buNone/>
            </a:pPr>
            <a:r>
              <a:rPr lang="en-US" sz="2600" dirty="0"/>
              <a:t>Analytics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 (Part 1)</a:t>
            </a:r>
          </a:p>
        </p:txBody>
      </p:sp>
    </p:spTree>
    <p:extLst>
      <p:ext uri="{BB962C8B-B14F-4D97-AF65-F5344CB8AC3E}">
        <p14:creationId xmlns:p14="http://schemas.microsoft.com/office/powerpoint/2010/main" val="1688978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D2DA9FD-B8E2-7FB3-C0A5-34872B79C88B}"/>
              </a:ext>
            </a:extLst>
          </p:cNvPr>
          <p:cNvGraphicFramePr>
            <a:graphicFrameLocks noGrp="1"/>
          </p:cNvGraphicFramePr>
          <p:nvPr/>
        </p:nvGraphicFramePr>
        <p:xfrm>
          <a:off x="1223039" y="1106966"/>
          <a:ext cx="9745922" cy="4668520"/>
        </p:xfrm>
        <a:graphic>
          <a:graphicData uri="http://schemas.openxmlformats.org/drawingml/2006/table">
            <a:tbl>
              <a:tblPr firstRow="1" bandRow="1">
                <a:tableStyleId>{073A0DAA-6AF3-43AB-8588-CEC1D06C72B9}</a:tableStyleId>
              </a:tblPr>
              <a:tblGrid>
                <a:gridCol w="1444841">
                  <a:extLst>
                    <a:ext uri="{9D8B030D-6E8A-4147-A177-3AD203B41FA5}">
                      <a16:colId xmlns:a16="http://schemas.microsoft.com/office/drawing/2014/main" val="682160407"/>
                    </a:ext>
                  </a:extLst>
                </a:gridCol>
                <a:gridCol w="2767027">
                  <a:extLst>
                    <a:ext uri="{9D8B030D-6E8A-4147-A177-3AD203B41FA5}">
                      <a16:colId xmlns:a16="http://schemas.microsoft.com/office/drawing/2014/main" val="4157665610"/>
                    </a:ext>
                  </a:extLst>
                </a:gridCol>
                <a:gridCol w="2767027">
                  <a:extLst>
                    <a:ext uri="{9D8B030D-6E8A-4147-A177-3AD203B41FA5}">
                      <a16:colId xmlns:a16="http://schemas.microsoft.com/office/drawing/2014/main" val="1290659374"/>
                    </a:ext>
                  </a:extLst>
                </a:gridCol>
                <a:gridCol w="2767027">
                  <a:extLst>
                    <a:ext uri="{9D8B030D-6E8A-4147-A177-3AD203B41FA5}">
                      <a16:colId xmlns:a16="http://schemas.microsoft.com/office/drawing/2014/main" val="605120672"/>
                    </a:ext>
                  </a:extLst>
                </a:gridCol>
              </a:tblGrid>
              <a:tr h="370840">
                <a:tc>
                  <a:txBody>
                    <a:bodyPr/>
                    <a:lstStyle/>
                    <a:p>
                      <a:r>
                        <a:rPr lang="en-US" dirty="0"/>
                        <a:t>EXAMPLE</a:t>
                      </a:r>
                    </a:p>
                  </a:txBody>
                  <a:tcPr/>
                </a:tc>
                <a:tc>
                  <a:txBody>
                    <a:bodyPr/>
                    <a:lstStyle/>
                    <a:p>
                      <a:r>
                        <a:rPr lang="en-US" dirty="0"/>
                        <a:t>PRIVATE</a:t>
                      </a:r>
                    </a:p>
                  </a:txBody>
                  <a:tcPr/>
                </a:tc>
                <a:tc>
                  <a:txBody>
                    <a:bodyPr/>
                    <a:lstStyle/>
                    <a:p>
                      <a:r>
                        <a:rPr lang="en-US" dirty="0"/>
                        <a:t>PUBLIC</a:t>
                      </a:r>
                    </a:p>
                  </a:txBody>
                  <a:tcPr/>
                </a:tc>
                <a:tc>
                  <a:txBody>
                    <a:bodyPr/>
                    <a:lstStyle/>
                    <a:p>
                      <a:r>
                        <a:rPr lang="en-US" dirty="0"/>
                        <a:t>ELASTIC</a:t>
                      </a:r>
                    </a:p>
                  </a:txBody>
                  <a:tcPr/>
                </a:tc>
                <a:extLst>
                  <a:ext uri="{0D108BD9-81ED-4DB2-BD59-A6C34878D82A}">
                    <a16:rowId xmlns:a16="http://schemas.microsoft.com/office/drawing/2014/main" val="782357862"/>
                  </a:ext>
                </a:extLst>
              </a:tr>
              <a:tr h="370840">
                <a:tc>
                  <a:txBody>
                    <a:bodyPr/>
                    <a:lstStyle/>
                    <a:p>
                      <a:r>
                        <a:rPr lang="en-US" dirty="0"/>
                        <a:t>PERSON</a:t>
                      </a:r>
                    </a:p>
                  </a:txBody>
                  <a:tcPr/>
                </a:tc>
                <a:tc>
                  <a:txBody>
                    <a:bodyPr/>
                    <a:lstStyle/>
                    <a:p>
                      <a:r>
                        <a:rPr lang="en-US" b="1" dirty="0"/>
                        <a:t>Nickname</a:t>
                      </a:r>
                    </a:p>
                    <a:p>
                      <a:endParaRPr lang="en-US" dirty="0"/>
                    </a:p>
                    <a:p>
                      <a:r>
                        <a:rPr lang="en-US" i="1" dirty="0"/>
                        <a:t>Used only by close friends and family (the private “network”)</a:t>
                      </a:r>
                    </a:p>
                  </a:txBody>
                  <a:tcPr/>
                </a:tc>
                <a:tc>
                  <a:txBody>
                    <a:bodyPr/>
                    <a:lstStyle/>
                    <a:p>
                      <a:r>
                        <a:rPr lang="en-US" b="1" dirty="0"/>
                        <a:t>Cell Phone Number</a:t>
                      </a:r>
                    </a:p>
                    <a:p>
                      <a:endParaRPr lang="en-US" dirty="0"/>
                    </a:p>
                    <a:p>
                      <a:r>
                        <a:rPr lang="en-US" i="1" dirty="0"/>
                        <a:t>Anyone can use it to reach you</a:t>
                      </a:r>
                    </a:p>
                    <a:p>
                      <a:endParaRPr lang="en-US" i="1" dirty="0"/>
                    </a:p>
                    <a:p>
                      <a:r>
                        <a:rPr lang="en-US" i="1" dirty="0"/>
                        <a:t>But only temporary (you can get a new number)</a:t>
                      </a:r>
                    </a:p>
                  </a:txBody>
                  <a:tcPr/>
                </a:tc>
                <a:tc>
                  <a:txBody>
                    <a:bodyPr/>
                    <a:lstStyle/>
                    <a:p>
                      <a:r>
                        <a:rPr lang="en-US" b="1" dirty="0"/>
                        <a:t>Social Security Number</a:t>
                      </a:r>
                    </a:p>
                    <a:p>
                      <a:endParaRPr lang="en-US" dirty="0"/>
                    </a:p>
                    <a:p>
                      <a:r>
                        <a:rPr lang="en-US" i="1" dirty="0"/>
                        <a:t>Uniquely identifies you and never changes</a:t>
                      </a:r>
                    </a:p>
                  </a:txBody>
                  <a:tcPr/>
                </a:tc>
                <a:extLst>
                  <a:ext uri="{0D108BD9-81ED-4DB2-BD59-A6C34878D82A}">
                    <a16:rowId xmlns:a16="http://schemas.microsoft.com/office/drawing/2014/main" val="3488780528"/>
                  </a:ext>
                </a:extLst>
              </a:tr>
              <a:tr h="370840">
                <a:tc>
                  <a:txBody>
                    <a:bodyPr/>
                    <a:lstStyle/>
                    <a:p>
                      <a:r>
                        <a:rPr lang="en-US" dirty="0"/>
                        <a:t>AWS EC2 </a:t>
                      </a:r>
                      <a:br>
                        <a:rPr lang="en-US" dirty="0"/>
                      </a:br>
                      <a:r>
                        <a:rPr lang="en-US" dirty="0"/>
                        <a:t>INSTANCE</a:t>
                      </a:r>
                    </a:p>
                  </a:txBody>
                  <a:tcPr/>
                </a:tc>
                <a:tc>
                  <a:txBody>
                    <a:bodyPr/>
                    <a:lstStyle/>
                    <a:p>
                      <a:r>
                        <a:rPr lang="en-US" b="1" dirty="0"/>
                        <a:t>Private IP Address</a:t>
                      </a:r>
                    </a:p>
                    <a:p>
                      <a:endParaRPr lang="en-US" dirty="0"/>
                    </a:p>
                    <a:p>
                      <a:r>
                        <a:rPr lang="en-US" i="1" dirty="0"/>
                        <a:t>Used to identify resources on a private network (can’t reach from the Internet)</a:t>
                      </a:r>
                    </a:p>
                  </a:txBody>
                  <a:tcPr/>
                </a:tc>
                <a:tc>
                  <a:txBody>
                    <a:bodyPr/>
                    <a:lstStyle/>
                    <a:p>
                      <a:r>
                        <a:rPr lang="en-US" b="1" dirty="0"/>
                        <a:t>Public IP Address</a:t>
                      </a:r>
                    </a:p>
                    <a:p>
                      <a:endParaRPr lang="en-US" dirty="0"/>
                    </a:p>
                    <a:p>
                      <a:r>
                        <a:rPr lang="en-US" i="1" dirty="0"/>
                        <a:t>Accessible to anyone over the Internet</a:t>
                      </a:r>
                    </a:p>
                    <a:p>
                      <a:endParaRPr lang="en-US" i="1" dirty="0"/>
                    </a:p>
                    <a:p>
                      <a:r>
                        <a:rPr lang="en-US" i="1" dirty="0"/>
                        <a:t>But only temporary (changes when you stop/start an instance)</a:t>
                      </a:r>
                    </a:p>
                  </a:txBody>
                  <a:tcPr/>
                </a:tc>
                <a:tc>
                  <a:txBody>
                    <a:bodyPr/>
                    <a:lstStyle/>
                    <a:p>
                      <a:r>
                        <a:rPr lang="en-US" b="1" dirty="0"/>
                        <a:t>Elastic IP Address</a:t>
                      </a:r>
                    </a:p>
                    <a:p>
                      <a:endParaRPr lang="en-US" dirty="0"/>
                    </a:p>
                    <a:p>
                      <a:r>
                        <a:rPr lang="en-US" i="1" dirty="0"/>
                        <a:t>A static public IP </a:t>
                      </a:r>
                      <a:br>
                        <a:rPr lang="en-US" i="1" dirty="0"/>
                      </a:br>
                      <a:r>
                        <a:rPr lang="en-US" i="1" dirty="0"/>
                        <a:t>(i.e., doesn’t change)</a:t>
                      </a:r>
                    </a:p>
                    <a:p>
                      <a:endParaRPr lang="en-US" i="1" dirty="0"/>
                    </a:p>
                    <a:p>
                      <a:r>
                        <a:rPr lang="en-US" i="1" dirty="0"/>
                        <a:t>Can be attached to an instance</a:t>
                      </a:r>
                    </a:p>
                  </a:txBody>
                  <a:tcPr/>
                </a:tc>
                <a:extLst>
                  <a:ext uri="{0D108BD9-81ED-4DB2-BD59-A6C34878D82A}">
                    <a16:rowId xmlns:a16="http://schemas.microsoft.com/office/drawing/2014/main" val="3823349504"/>
                  </a:ext>
                </a:extLst>
              </a:tr>
            </a:tbl>
          </a:graphicData>
        </a:graphic>
      </p:graphicFrame>
      <p:sp>
        <p:nvSpPr>
          <p:cNvPr id="4" name="Rectangle 3">
            <a:extLst>
              <a:ext uri="{FF2B5EF4-FFF2-40B4-BE49-F238E27FC236}">
                <a16:creationId xmlns:a16="http://schemas.microsoft.com/office/drawing/2014/main" id="{5E58785A-8088-33B9-F32D-75D0D1C9C4F5}"/>
              </a:ext>
            </a:extLst>
          </p:cNvPr>
          <p:cNvSpPr/>
          <p:nvPr/>
        </p:nvSpPr>
        <p:spPr>
          <a:xfrm>
            <a:off x="8281908" y="3549316"/>
            <a:ext cx="2406316" cy="187692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066623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D2DA9FD-B8E2-7FB3-C0A5-34872B79C88B}"/>
              </a:ext>
            </a:extLst>
          </p:cNvPr>
          <p:cNvGraphicFramePr>
            <a:graphicFrameLocks noGrp="1"/>
          </p:cNvGraphicFramePr>
          <p:nvPr/>
        </p:nvGraphicFramePr>
        <p:xfrm>
          <a:off x="1223039" y="1106966"/>
          <a:ext cx="9745922" cy="4668520"/>
        </p:xfrm>
        <a:graphic>
          <a:graphicData uri="http://schemas.openxmlformats.org/drawingml/2006/table">
            <a:tbl>
              <a:tblPr firstRow="1" bandRow="1">
                <a:tableStyleId>{073A0DAA-6AF3-43AB-8588-CEC1D06C72B9}</a:tableStyleId>
              </a:tblPr>
              <a:tblGrid>
                <a:gridCol w="1444841">
                  <a:extLst>
                    <a:ext uri="{9D8B030D-6E8A-4147-A177-3AD203B41FA5}">
                      <a16:colId xmlns:a16="http://schemas.microsoft.com/office/drawing/2014/main" val="682160407"/>
                    </a:ext>
                  </a:extLst>
                </a:gridCol>
                <a:gridCol w="2767027">
                  <a:extLst>
                    <a:ext uri="{9D8B030D-6E8A-4147-A177-3AD203B41FA5}">
                      <a16:colId xmlns:a16="http://schemas.microsoft.com/office/drawing/2014/main" val="4157665610"/>
                    </a:ext>
                  </a:extLst>
                </a:gridCol>
                <a:gridCol w="2767027">
                  <a:extLst>
                    <a:ext uri="{9D8B030D-6E8A-4147-A177-3AD203B41FA5}">
                      <a16:colId xmlns:a16="http://schemas.microsoft.com/office/drawing/2014/main" val="1290659374"/>
                    </a:ext>
                  </a:extLst>
                </a:gridCol>
                <a:gridCol w="2767027">
                  <a:extLst>
                    <a:ext uri="{9D8B030D-6E8A-4147-A177-3AD203B41FA5}">
                      <a16:colId xmlns:a16="http://schemas.microsoft.com/office/drawing/2014/main" val="605120672"/>
                    </a:ext>
                  </a:extLst>
                </a:gridCol>
              </a:tblGrid>
              <a:tr h="370840">
                <a:tc>
                  <a:txBody>
                    <a:bodyPr/>
                    <a:lstStyle/>
                    <a:p>
                      <a:r>
                        <a:rPr lang="en-US" dirty="0"/>
                        <a:t>EXAMPLE</a:t>
                      </a:r>
                    </a:p>
                  </a:txBody>
                  <a:tcPr/>
                </a:tc>
                <a:tc>
                  <a:txBody>
                    <a:bodyPr/>
                    <a:lstStyle/>
                    <a:p>
                      <a:r>
                        <a:rPr lang="en-US" dirty="0"/>
                        <a:t>PRIVATE</a:t>
                      </a:r>
                    </a:p>
                  </a:txBody>
                  <a:tcPr/>
                </a:tc>
                <a:tc>
                  <a:txBody>
                    <a:bodyPr/>
                    <a:lstStyle/>
                    <a:p>
                      <a:r>
                        <a:rPr lang="en-US" dirty="0"/>
                        <a:t>PUBLIC</a:t>
                      </a:r>
                    </a:p>
                  </a:txBody>
                  <a:tcPr/>
                </a:tc>
                <a:tc>
                  <a:txBody>
                    <a:bodyPr/>
                    <a:lstStyle/>
                    <a:p>
                      <a:r>
                        <a:rPr lang="en-US" dirty="0"/>
                        <a:t>ELASTIC</a:t>
                      </a:r>
                    </a:p>
                  </a:txBody>
                  <a:tcPr/>
                </a:tc>
                <a:extLst>
                  <a:ext uri="{0D108BD9-81ED-4DB2-BD59-A6C34878D82A}">
                    <a16:rowId xmlns:a16="http://schemas.microsoft.com/office/drawing/2014/main" val="782357862"/>
                  </a:ext>
                </a:extLst>
              </a:tr>
              <a:tr h="370840">
                <a:tc>
                  <a:txBody>
                    <a:bodyPr/>
                    <a:lstStyle/>
                    <a:p>
                      <a:r>
                        <a:rPr lang="en-US" dirty="0"/>
                        <a:t>PERSON</a:t>
                      </a:r>
                    </a:p>
                  </a:txBody>
                  <a:tcPr/>
                </a:tc>
                <a:tc>
                  <a:txBody>
                    <a:bodyPr/>
                    <a:lstStyle/>
                    <a:p>
                      <a:r>
                        <a:rPr lang="en-US" b="1" dirty="0"/>
                        <a:t>Nickname</a:t>
                      </a:r>
                    </a:p>
                    <a:p>
                      <a:endParaRPr lang="en-US" dirty="0"/>
                    </a:p>
                    <a:p>
                      <a:r>
                        <a:rPr lang="en-US" i="1" dirty="0"/>
                        <a:t>Used only by close friends and family (the private “network”)</a:t>
                      </a:r>
                    </a:p>
                  </a:txBody>
                  <a:tcPr/>
                </a:tc>
                <a:tc>
                  <a:txBody>
                    <a:bodyPr/>
                    <a:lstStyle/>
                    <a:p>
                      <a:r>
                        <a:rPr lang="en-US" b="1" dirty="0"/>
                        <a:t>Cell Phone Number</a:t>
                      </a:r>
                    </a:p>
                    <a:p>
                      <a:endParaRPr lang="en-US" dirty="0"/>
                    </a:p>
                    <a:p>
                      <a:r>
                        <a:rPr lang="en-US" i="1" dirty="0"/>
                        <a:t>Anyone can use it to reach you</a:t>
                      </a:r>
                    </a:p>
                    <a:p>
                      <a:endParaRPr lang="en-US" i="1" dirty="0"/>
                    </a:p>
                    <a:p>
                      <a:r>
                        <a:rPr lang="en-US" i="1" dirty="0"/>
                        <a:t>But only temporary (you can get a new number)</a:t>
                      </a:r>
                    </a:p>
                  </a:txBody>
                  <a:tcPr/>
                </a:tc>
                <a:tc>
                  <a:txBody>
                    <a:bodyPr/>
                    <a:lstStyle/>
                    <a:p>
                      <a:r>
                        <a:rPr lang="en-US" b="1" dirty="0"/>
                        <a:t>Social Security Number</a:t>
                      </a:r>
                    </a:p>
                    <a:p>
                      <a:endParaRPr lang="en-US" dirty="0"/>
                    </a:p>
                    <a:p>
                      <a:r>
                        <a:rPr lang="en-US" i="1" dirty="0"/>
                        <a:t>Uniquely identifies you and never changes</a:t>
                      </a:r>
                    </a:p>
                  </a:txBody>
                  <a:tcPr/>
                </a:tc>
                <a:extLst>
                  <a:ext uri="{0D108BD9-81ED-4DB2-BD59-A6C34878D82A}">
                    <a16:rowId xmlns:a16="http://schemas.microsoft.com/office/drawing/2014/main" val="3488780528"/>
                  </a:ext>
                </a:extLst>
              </a:tr>
              <a:tr h="370840">
                <a:tc>
                  <a:txBody>
                    <a:bodyPr/>
                    <a:lstStyle/>
                    <a:p>
                      <a:r>
                        <a:rPr lang="en-US" dirty="0"/>
                        <a:t>AWS EC2 </a:t>
                      </a:r>
                      <a:br>
                        <a:rPr lang="en-US" dirty="0"/>
                      </a:br>
                      <a:r>
                        <a:rPr lang="en-US" dirty="0"/>
                        <a:t>INSTANCE</a:t>
                      </a:r>
                    </a:p>
                  </a:txBody>
                  <a:tcPr/>
                </a:tc>
                <a:tc>
                  <a:txBody>
                    <a:bodyPr/>
                    <a:lstStyle/>
                    <a:p>
                      <a:r>
                        <a:rPr lang="en-US" b="1" dirty="0"/>
                        <a:t>Private IP Address</a:t>
                      </a:r>
                    </a:p>
                    <a:p>
                      <a:endParaRPr lang="en-US" dirty="0"/>
                    </a:p>
                    <a:p>
                      <a:r>
                        <a:rPr lang="en-US" i="1" dirty="0"/>
                        <a:t>Used to identify resources on a private network (can’t reach from the Internet)</a:t>
                      </a:r>
                    </a:p>
                  </a:txBody>
                  <a:tcPr/>
                </a:tc>
                <a:tc>
                  <a:txBody>
                    <a:bodyPr/>
                    <a:lstStyle/>
                    <a:p>
                      <a:r>
                        <a:rPr lang="en-US" b="1" dirty="0"/>
                        <a:t>Public IP Address</a:t>
                      </a:r>
                    </a:p>
                    <a:p>
                      <a:endParaRPr lang="en-US" dirty="0"/>
                    </a:p>
                    <a:p>
                      <a:r>
                        <a:rPr lang="en-US" i="1" dirty="0"/>
                        <a:t>Accessible to anyone over the Internet</a:t>
                      </a:r>
                    </a:p>
                    <a:p>
                      <a:endParaRPr lang="en-US" i="1" dirty="0"/>
                    </a:p>
                    <a:p>
                      <a:r>
                        <a:rPr lang="en-US" i="1" dirty="0"/>
                        <a:t>But only temporary (changes when you stop/start an instance)</a:t>
                      </a:r>
                    </a:p>
                  </a:txBody>
                  <a:tcPr/>
                </a:tc>
                <a:tc>
                  <a:txBody>
                    <a:bodyPr/>
                    <a:lstStyle/>
                    <a:p>
                      <a:r>
                        <a:rPr lang="en-US" b="1" dirty="0"/>
                        <a:t>Elastic IP Address</a:t>
                      </a:r>
                    </a:p>
                    <a:p>
                      <a:endParaRPr lang="en-US" dirty="0"/>
                    </a:p>
                    <a:p>
                      <a:r>
                        <a:rPr lang="en-US" i="1" dirty="0"/>
                        <a:t>A static public IP </a:t>
                      </a:r>
                      <a:br>
                        <a:rPr lang="en-US" i="1" dirty="0"/>
                      </a:br>
                      <a:r>
                        <a:rPr lang="en-US" i="1" dirty="0"/>
                        <a:t>(i.e., doesn’t change)</a:t>
                      </a:r>
                    </a:p>
                    <a:p>
                      <a:endParaRPr lang="en-US" i="1" dirty="0"/>
                    </a:p>
                    <a:p>
                      <a:r>
                        <a:rPr lang="en-US" i="1" dirty="0"/>
                        <a:t>Can be attached to an instance</a:t>
                      </a:r>
                    </a:p>
                  </a:txBody>
                  <a:tcPr/>
                </a:tc>
                <a:extLst>
                  <a:ext uri="{0D108BD9-81ED-4DB2-BD59-A6C34878D82A}">
                    <a16:rowId xmlns:a16="http://schemas.microsoft.com/office/drawing/2014/main" val="3823349504"/>
                  </a:ext>
                </a:extLst>
              </a:tr>
            </a:tbl>
          </a:graphicData>
        </a:graphic>
      </p:graphicFrame>
    </p:spTree>
    <p:extLst>
      <p:ext uri="{BB962C8B-B14F-4D97-AF65-F5344CB8AC3E}">
        <p14:creationId xmlns:p14="http://schemas.microsoft.com/office/powerpoint/2010/main" val="749283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5" name="Picture 4" descr="A picture containing table, cup, indoor&#10;&#10;Description automatically generated">
            <a:extLst>
              <a:ext uri="{FF2B5EF4-FFF2-40B4-BE49-F238E27FC236}">
                <a16:creationId xmlns:a16="http://schemas.microsoft.com/office/drawing/2014/main" id="{2AB86D33-61D9-41A7-BFE0-97297F8401FB}"/>
              </a:ext>
            </a:extLst>
          </p:cNvPr>
          <p:cNvPicPr>
            <a:picLocks noChangeAspect="1"/>
          </p:cNvPicPr>
          <p:nvPr/>
        </p:nvPicPr>
        <p:blipFill rotWithShape="1">
          <a:blip r:embed="rId3">
            <a:extLst>
              <a:ext uri="{28A0092B-C50C-407E-A947-70E740481C1C}">
                <a14:useLocalDpi xmlns:a14="http://schemas.microsoft.com/office/drawing/2010/main" val="0"/>
              </a:ext>
            </a:extLst>
          </a:blip>
          <a:srcRect t="4916" b="10831"/>
          <a:stretch/>
        </p:blipFill>
        <p:spPr>
          <a:xfrm>
            <a:off x="20" y="1282"/>
            <a:ext cx="12191980" cy="6856718"/>
          </a:xfrm>
          <a:prstGeom prst="rect">
            <a:avLst/>
          </a:prstGeom>
        </p:spPr>
      </p:pic>
    </p:spTree>
    <p:extLst>
      <p:ext uri="{BB962C8B-B14F-4D97-AF65-F5344CB8AC3E}">
        <p14:creationId xmlns:p14="http://schemas.microsoft.com/office/powerpoint/2010/main" val="2061241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D15711-363D-4DB7-9EBB-D94B5BA6410D}"/>
              </a:ext>
            </a:extLst>
          </p:cNvPr>
          <p:cNvSpPr>
            <a:spLocks noGrp="1"/>
          </p:cNvSpPr>
          <p:nvPr>
            <p:ph type="body" sz="quarter" idx="10"/>
          </p:nvPr>
        </p:nvSpPr>
        <p:spPr/>
        <p:txBody>
          <a:bodyPr/>
          <a:lstStyle/>
          <a:p>
            <a:r>
              <a:rPr lang="en-US" dirty="0"/>
              <a:t>Classless Inter-Domain Routing (CIDR)</a:t>
            </a:r>
          </a:p>
        </p:txBody>
      </p:sp>
      <p:sp>
        <p:nvSpPr>
          <p:cNvPr id="3" name="Text Placeholder 2">
            <a:extLst>
              <a:ext uri="{FF2B5EF4-FFF2-40B4-BE49-F238E27FC236}">
                <a16:creationId xmlns:a16="http://schemas.microsoft.com/office/drawing/2014/main" id="{B931C1F4-072A-43A0-9FA2-3715DD05EC73}"/>
              </a:ext>
            </a:extLst>
          </p:cNvPr>
          <p:cNvSpPr>
            <a:spLocks noGrp="1"/>
          </p:cNvSpPr>
          <p:nvPr>
            <p:ph type="body" sz="quarter" idx="11"/>
          </p:nvPr>
        </p:nvSpPr>
        <p:spPr/>
        <p:txBody>
          <a:bodyPr/>
          <a:lstStyle/>
          <a:p>
            <a:r>
              <a:rPr lang="en-US" dirty="0"/>
              <a:t>Notation for describing blocks of IP addresses</a:t>
            </a:r>
          </a:p>
        </p:txBody>
      </p:sp>
    </p:spTree>
    <p:extLst>
      <p:ext uri="{BB962C8B-B14F-4D97-AF65-F5344CB8AC3E}">
        <p14:creationId xmlns:p14="http://schemas.microsoft.com/office/powerpoint/2010/main" val="327055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9334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6195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325755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63055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9916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7" name="TextBox 6">
            <a:extLst>
              <a:ext uri="{FF2B5EF4-FFF2-40B4-BE49-F238E27FC236}">
                <a16:creationId xmlns:a16="http://schemas.microsoft.com/office/drawing/2014/main" id="{B2866EE0-9D46-9169-1206-1C42C294B016}"/>
              </a:ext>
            </a:extLst>
          </p:cNvPr>
          <p:cNvSpPr txBox="1"/>
          <p:nvPr/>
        </p:nvSpPr>
        <p:spPr>
          <a:xfrm>
            <a:off x="85979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9436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IP Address Octets (IPv4)</a:t>
            </a:r>
          </a:p>
        </p:txBody>
      </p:sp>
      <p:sp>
        <p:nvSpPr>
          <p:cNvPr id="14" name="TextBox 13">
            <a:extLst>
              <a:ext uri="{FF2B5EF4-FFF2-40B4-BE49-F238E27FC236}">
                <a16:creationId xmlns:a16="http://schemas.microsoft.com/office/drawing/2014/main" id="{F0F2ADD8-288C-1EBC-4C34-2B6E832A556A}"/>
              </a:ext>
            </a:extLst>
          </p:cNvPr>
          <p:cNvSpPr txBox="1"/>
          <p:nvPr/>
        </p:nvSpPr>
        <p:spPr>
          <a:xfrm>
            <a:off x="38100" y="3087548"/>
            <a:ext cx="838200" cy="452470"/>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In binary:</a:t>
            </a:r>
          </a:p>
        </p:txBody>
      </p:sp>
      <p:sp>
        <p:nvSpPr>
          <p:cNvPr id="15" name="TextBox 14">
            <a:extLst>
              <a:ext uri="{FF2B5EF4-FFF2-40B4-BE49-F238E27FC236}">
                <a16:creationId xmlns:a16="http://schemas.microsoft.com/office/drawing/2014/main" id="{C299192B-863E-8373-81BE-C923BFD42BCF}"/>
              </a:ext>
            </a:extLst>
          </p:cNvPr>
          <p:cNvSpPr txBox="1"/>
          <p:nvPr/>
        </p:nvSpPr>
        <p:spPr>
          <a:xfrm>
            <a:off x="9334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6195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63055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9916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0000 0001</a:t>
            </a:r>
          </a:p>
        </p:txBody>
      </p:sp>
    </p:spTree>
    <p:extLst>
      <p:ext uri="{BB962C8B-B14F-4D97-AF65-F5344CB8AC3E}">
        <p14:creationId xmlns:p14="http://schemas.microsoft.com/office/powerpoint/2010/main" val="209214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9334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6195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325755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63055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9916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7" name="TextBox 6">
            <a:extLst>
              <a:ext uri="{FF2B5EF4-FFF2-40B4-BE49-F238E27FC236}">
                <a16:creationId xmlns:a16="http://schemas.microsoft.com/office/drawing/2014/main" id="{B2866EE0-9D46-9169-1206-1C42C294B016}"/>
              </a:ext>
            </a:extLst>
          </p:cNvPr>
          <p:cNvSpPr txBox="1"/>
          <p:nvPr/>
        </p:nvSpPr>
        <p:spPr>
          <a:xfrm>
            <a:off x="85979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9436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IP Address Octets</a:t>
            </a:r>
          </a:p>
        </p:txBody>
      </p:sp>
      <p:sp>
        <p:nvSpPr>
          <p:cNvPr id="14" name="TextBox 13">
            <a:extLst>
              <a:ext uri="{FF2B5EF4-FFF2-40B4-BE49-F238E27FC236}">
                <a16:creationId xmlns:a16="http://schemas.microsoft.com/office/drawing/2014/main" id="{F0F2ADD8-288C-1EBC-4C34-2B6E832A556A}"/>
              </a:ext>
            </a:extLst>
          </p:cNvPr>
          <p:cNvSpPr txBox="1"/>
          <p:nvPr/>
        </p:nvSpPr>
        <p:spPr>
          <a:xfrm>
            <a:off x="38100" y="3087548"/>
            <a:ext cx="838200" cy="452470"/>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In binary:</a:t>
            </a:r>
          </a:p>
        </p:txBody>
      </p:sp>
      <p:sp>
        <p:nvSpPr>
          <p:cNvPr id="15" name="TextBox 14">
            <a:extLst>
              <a:ext uri="{FF2B5EF4-FFF2-40B4-BE49-F238E27FC236}">
                <a16:creationId xmlns:a16="http://schemas.microsoft.com/office/drawing/2014/main" id="{C299192B-863E-8373-81BE-C923BFD42BCF}"/>
              </a:ext>
            </a:extLst>
          </p:cNvPr>
          <p:cNvSpPr txBox="1"/>
          <p:nvPr/>
        </p:nvSpPr>
        <p:spPr>
          <a:xfrm>
            <a:off x="9334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6195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63055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9916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0000 0001</a:t>
            </a:r>
          </a:p>
        </p:txBody>
      </p:sp>
      <p:sp>
        <p:nvSpPr>
          <p:cNvPr id="19" name="TextBox 18">
            <a:extLst>
              <a:ext uri="{FF2B5EF4-FFF2-40B4-BE49-F238E27FC236}">
                <a16:creationId xmlns:a16="http://schemas.microsoft.com/office/drawing/2014/main" id="{94993885-0993-BCCB-6238-AF64FAA318C3}"/>
              </a:ext>
            </a:extLst>
          </p:cNvPr>
          <p:cNvSpPr txBox="1"/>
          <p:nvPr/>
        </p:nvSpPr>
        <p:spPr>
          <a:xfrm>
            <a:off x="2584450" y="4982906"/>
            <a:ext cx="7073900" cy="52321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Courier New" panose="02070309020205020404" pitchFamily="49" charset="0"/>
                <a:ea typeface="PS TT Commons" charset="0"/>
                <a:cs typeface="Courier New" panose="02070309020205020404" pitchFamily="49" charset="0"/>
              </a:rPr>
              <a:t>128  64  32  16  8  4  2  1</a:t>
            </a:r>
          </a:p>
        </p:txBody>
      </p:sp>
      <p:sp>
        <p:nvSpPr>
          <p:cNvPr id="20" name="TextBox 19">
            <a:extLst>
              <a:ext uri="{FF2B5EF4-FFF2-40B4-BE49-F238E27FC236}">
                <a16:creationId xmlns:a16="http://schemas.microsoft.com/office/drawing/2014/main" id="{35717037-F627-8C8B-2D4F-9C2ADAE5BD54}"/>
              </a:ext>
            </a:extLst>
          </p:cNvPr>
          <p:cNvSpPr txBox="1"/>
          <p:nvPr/>
        </p:nvSpPr>
        <p:spPr>
          <a:xfrm>
            <a:off x="2584450" y="4356827"/>
            <a:ext cx="8769350" cy="52321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Courier New" panose="02070309020205020404" pitchFamily="49" charset="0"/>
                <a:ea typeface="PS TT Commons" charset="0"/>
                <a:cs typeface="Courier New" panose="02070309020205020404" pitchFamily="49" charset="0"/>
              </a:rPr>
              <a:t>  1   1   0   0  0  0  0  0 </a:t>
            </a:r>
          </a:p>
        </p:txBody>
      </p:sp>
      <p:sp>
        <p:nvSpPr>
          <p:cNvPr id="21" name="TextBox 20">
            <a:extLst>
              <a:ext uri="{FF2B5EF4-FFF2-40B4-BE49-F238E27FC236}">
                <a16:creationId xmlns:a16="http://schemas.microsoft.com/office/drawing/2014/main" id="{E6A45259-49B0-2350-3B6D-C9F233B4DC39}"/>
              </a:ext>
            </a:extLst>
          </p:cNvPr>
          <p:cNvSpPr txBox="1"/>
          <p:nvPr/>
        </p:nvSpPr>
        <p:spPr>
          <a:xfrm>
            <a:off x="1158240" y="4982906"/>
            <a:ext cx="1299210" cy="452470"/>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Values in binary:</a:t>
            </a:r>
          </a:p>
        </p:txBody>
      </p:sp>
      <p:sp>
        <p:nvSpPr>
          <p:cNvPr id="10" name="Rectangle 9">
            <a:extLst>
              <a:ext uri="{FF2B5EF4-FFF2-40B4-BE49-F238E27FC236}">
                <a16:creationId xmlns:a16="http://schemas.microsoft.com/office/drawing/2014/main" id="{79FD5A89-56DC-8AA1-C981-12E5EF51D2AD}"/>
              </a:ext>
            </a:extLst>
          </p:cNvPr>
          <p:cNvSpPr/>
          <p:nvPr/>
        </p:nvSpPr>
        <p:spPr>
          <a:xfrm>
            <a:off x="933450" y="3021198"/>
            <a:ext cx="2209800" cy="523219"/>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2" name="Rectangle 21">
            <a:extLst>
              <a:ext uri="{FF2B5EF4-FFF2-40B4-BE49-F238E27FC236}">
                <a16:creationId xmlns:a16="http://schemas.microsoft.com/office/drawing/2014/main" id="{1FBF4D30-5F28-B87C-87CC-6BB03EF7C41C}"/>
              </a:ext>
            </a:extLst>
          </p:cNvPr>
          <p:cNvSpPr/>
          <p:nvPr/>
        </p:nvSpPr>
        <p:spPr>
          <a:xfrm>
            <a:off x="2820057" y="4325295"/>
            <a:ext cx="6670784" cy="554751"/>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cxnSp>
        <p:nvCxnSpPr>
          <p:cNvPr id="12" name="Straight Arrow Connector 11">
            <a:extLst>
              <a:ext uri="{FF2B5EF4-FFF2-40B4-BE49-F238E27FC236}">
                <a16:creationId xmlns:a16="http://schemas.microsoft.com/office/drawing/2014/main" id="{4E50FF14-FF30-C96A-6D20-2A21B5516A86}"/>
              </a:ext>
            </a:extLst>
          </p:cNvPr>
          <p:cNvCxnSpPr>
            <a:cxnSpLocks/>
            <a:stCxn id="10" idx="2"/>
            <a:endCxn id="22" idx="0"/>
          </p:cNvCxnSpPr>
          <p:nvPr/>
        </p:nvCxnSpPr>
        <p:spPr>
          <a:xfrm>
            <a:off x="2038350" y="3544417"/>
            <a:ext cx="4117099" cy="780878"/>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771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9334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6195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325755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63055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9916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7" name="TextBox 6">
            <a:extLst>
              <a:ext uri="{FF2B5EF4-FFF2-40B4-BE49-F238E27FC236}">
                <a16:creationId xmlns:a16="http://schemas.microsoft.com/office/drawing/2014/main" id="{B2866EE0-9D46-9169-1206-1C42C294B016}"/>
              </a:ext>
            </a:extLst>
          </p:cNvPr>
          <p:cNvSpPr txBox="1"/>
          <p:nvPr/>
        </p:nvSpPr>
        <p:spPr>
          <a:xfrm>
            <a:off x="85979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9436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IP Address Octets</a:t>
            </a:r>
          </a:p>
        </p:txBody>
      </p:sp>
      <p:sp>
        <p:nvSpPr>
          <p:cNvPr id="14" name="TextBox 13">
            <a:extLst>
              <a:ext uri="{FF2B5EF4-FFF2-40B4-BE49-F238E27FC236}">
                <a16:creationId xmlns:a16="http://schemas.microsoft.com/office/drawing/2014/main" id="{F0F2ADD8-288C-1EBC-4C34-2B6E832A556A}"/>
              </a:ext>
            </a:extLst>
          </p:cNvPr>
          <p:cNvSpPr txBox="1"/>
          <p:nvPr/>
        </p:nvSpPr>
        <p:spPr>
          <a:xfrm>
            <a:off x="38100" y="3087548"/>
            <a:ext cx="838200" cy="452470"/>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In binary:</a:t>
            </a:r>
          </a:p>
        </p:txBody>
      </p:sp>
      <p:sp>
        <p:nvSpPr>
          <p:cNvPr id="15" name="TextBox 14">
            <a:extLst>
              <a:ext uri="{FF2B5EF4-FFF2-40B4-BE49-F238E27FC236}">
                <a16:creationId xmlns:a16="http://schemas.microsoft.com/office/drawing/2014/main" id="{C299192B-863E-8373-81BE-C923BFD42BCF}"/>
              </a:ext>
            </a:extLst>
          </p:cNvPr>
          <p:cNvSpPr txBox="1"/>
          <p:nvPr/>
        </p:nvSpPr>
        <p:spPr>
          <a:xfrm>
            <a:off x="9334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6195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63055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9916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0000 0001</a:t>
            </a:r>
          </a:p>
        </p:txBody>
      </p:sp>
      <p:sp>
        <p:nvSpPr>
          <p:cNvPr id="19" name="TextBox 18">
            <a:extLst>
              <a:ext uri="{FF2B5EF4-FFF2-40B4-BE49-F238E27FC236}">
                <a16:creationId xmlns:a16="http://schemas.microsoft.com/office/drawing/2014/main" id="{94993885-0993-BCCB-6238-AF64FAA318C3}"/>
              </a:ext>
            </a:extLst>
          </p:cNvPr>
          <p:cNvSpPr txBox="1"/>
          <p:nvPr/>
        </p:nvSpPr>
        <p:spPr>
          <a:xfrm>
            <a:off x="2584450" y="4982906"/>
            <a:ext cx="7073900" cy="52321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B050"/>
                </a:solidFill>
                <a:effectLst/>
                <a:uLnTx/>
                <a:uFillTx/>
                <a:latin typeface="Courier New" panose="02070309020205020404" pitchFamily="49" charset="0"/>
                <a:ea typeface="PS TT Commons" charset="0"/>
                <a:cs typeface="Courier New" panose="02070309020205020404" pitchFamily="49" charset="0"/>
              </a:rPr>
              <a:t>128  64  </a:t>
            </a:r>
            <a:r>
              <a:rPr kumimoji="0" lang="en-US" sz="3200" b="0" i="0" u="none" strike="noStrike" kern="1200" cap="none" spc="0" normalizeH="0" baseline="0" noProof="0" dirty="0">
                <a:ln>
                  <a:noFill/>
                </a:ln>
                <a:solidFill>
                  <a:srgbClr val="E5E5E5">
                    <a:lumMod val="10000"/>
                  </a:srgbClr>
                </a:solidFill>
                <a:effectLst/>
                <a:uLnTx/>
                <a:uFillTx/>
                <a:latin typeface="Courier New" panose="02070309020205020404" pitchFamily="49" charset="0"/>
                <a:ea typeface="PS TT Commons" charset="0"/>
                <a:cs typeface="Courier New" panose="02070309020205020404" pitchFamily="49" charset="0"/>
              </a:rPr>
              <a:t>32  16  8  4  2  1</a:t>
            </a:r>
          </a:p>
        </p:txBody>
      </p:sp>
      <p:sp>
        <p:nvSpPr>
          <p:cNvPr id="20" name="TextBox 19">
            <a:extLst>
              <a:ext uri="{FF2B5EF4-FFF2-40B4-BE49-F238E27FC236}">
                <a16:creationId xmlns:a16="http://schemas.microsoft.com/office/drawing/2014/main" id="{35717037-F627-8C8B-2D4F-9C2ADAE5BD54}"/>
              </a:ext>
            </a:extLst>
          </p:cNvPr>
          <p:cNvSpPr txBox="1"/>
          <p:nvPr/>
        </p:nvSpPr>
        <p:spPr>
          <a:xfrm>
            <a:off x="2584450" y="4356827"/>
            <a:ext cx="8769350" cy="52321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00B050"/>
                </a:solidFill>
                <a:effectLst/>
                <a:uLnTx/>
                <a:uFillTx/>
                <a:latin typeface="Courier New" panose="02070309020205020404" pitchFamily="49" charset="0"/>
                <a:ea typeface="PS TT Commons" charset="0"/>
                <a:cs typeface="Courier New" panose="02070309020205020404" pitchFamily="49" charset="0"/>
              </a:rPr>
              <a:t>1   1  </a:t>
            </a:r>
            <a:r>
              <a:rPr kumimoji="0" lang="en-US" sz="3200" b="0" i="0" u="none" strike="noStrike" kern="1200" cap="none" spc="0" normalizeH="0" baseline="0" noProof="0" dirty="0">
                <a:ln>
                  <a:noFill/>
                </a:ln>
                <a:solidFill>
                  <a:srgbClr val="E5E5E5">
                    <a:lumMod val="10000"/>
                  </a:srgbClr>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FF0000"/>
                </a:solidFill>
                <a:effectLst/>
                <a:uLnTx/>
                <a:uFillTx/>
                <a:latin typeface="Courier New" panose="02070309020205020404" pitchFamily="49" charset="0"/>
                <a:ea typeface="PS TT Commons" charset="0"/>
                <a:cs typeface="Courier New" panose="02070309020205020404" pitchFamily="49" charset="0"/>
              </a:rPr>
              <a:t>0   0  0  0  0  0 </a:t>
            </a:r>
          </a:p>
        </p:txBody>
      </p:sp>
      <p:sp>
        <p:nvSpPr>
          <p:cNvPr id="21" name="TextBox 20">
            <a:extLst>
              <a:ext uri="{FF2B5EF4-FFF2-40B4-BE49-F238E27FC236}">
                <a16:creationId xmlns:a16="http://schemas.microsoft.com/office/drawing/2014/main" id="{E6A45259-49B0-2350-3B6D-C9F233B4DC39}"/>
              </a:ext>
            </a:extLst>
          </p:cNvPr>
          <p:cNvSpPr txBox="1"/>
          <p:nvPr/>
        </p:nvSpPr>
        <p:spPr>
          <a:xfrm>
            <a:off x="1158240" y="4982906"/>
            <a:ext cx="1299210" cy="452470"/>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Values in binary:</a:t>
            </a:r>
          </a:p>
        </p:txBody>
      </p:sp>
      <p:sp>
        <p:nvSpPr>
          <p:cNvPr id="10" name="Multiplication Sign 9">
            <a:extLst>
              <a:ext uri="{FF2B5EF4-FFF2-40B4-BE49-F238E27FC236}">
                <a16:creationId xmlns:a16="http://schemas.microsoft.com/office/drawing/2014/main" id="{CF54CEC9-F817-5FDB-CB8D-5D1BB47FB586}"/>
              </a:ext>
            </a:extLst>
          </p:cNvPr>
          <p:cNvSpPr/>
          <p:nvPr/>
        </p:nvSpPr>
        <p:spPr>
          <a:xfrm>
            <a:off x="4892040" y="5023676"/>
            <a:ext cx="345216" cy="345216"/>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2" name="Multiplication Sign 21">
            <a:extLst>
              <a:ext uri="{FF2B5EF4-FFF2-40B4-BE49-F238E27FC236}">
                <a16:creationId xmlns:a16="http://schemas.microsoft.com/office/drawing/2014/main" id="{0A968C83-4F1E-4BC7-3FCF-DF39008EF6BE}"/>
              </a:ext>
            </a:extLst>
          </p:cNvPr>
          <p:cNvSpPr/>
          <p:nvPr/>
        </p:nvSpPr>
        <p:spPr>
          <a:xfrm>
            <a:off x="5844652" y="5023676"/>
            <a:ext cx="345216" cy="345216"/>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3" name="Multiplication Sign 22">
            <a:extLst>
              <a:ext uri="{FF2B5EF4-FFF2-40B4-BE49-F238E27FC236}">
                <a16:creationId xmlns:a16="http://schemas.microsoft.com/office/drawing/2014/main" id="{993011F8-1791-7C6C-9A0D-6FF31DE3327E}"/>
              </a:ext>
            </a:extLst>
          </p:cNvPr>
          <p:cNvSpPr/>
          <p:nvPr/>
        </p:nvSpPr>
        <p:spPr>
          <a:xfrm>
            <a:off x="6685616" y="5036533"/>
            <a:ext cx="345216" cy="345216"/>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4" name="Multiplication Sign 23">
            <a:extLst>
              <a:ext uri="{FF2B5EF4-FFF2-40B4-BE49-F238E27FC236}">
                <a16:creationId xmlns:a16="http://schemas.microsoft.com/office/drawing/2014/main" id="{F92A6490-96D3-3877-CDEC-F9584A65B87F}"/>
              </a:ext>
            </a:extLst>
          </p:cNvPr>
          <p:cNvSpPr/>
          <p:nvPr/>
        </p:nvSpPr>
        <p:spPr>
          <a:xfrm>
            <a:off x="7440930" y="5036533"/>
            <a:ext cx="345216" cy="345216"/>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5" name="Multiplication Sign 24">
            <a:extLst>
              <a:ext uri="{FF2B5EF4-FFF2-40B4-BE49-F238E27FC236}">
                <a16:creationId xmlns:a16="http://schemas.microsoft.com/office/drawing/2014/main" id="{2FE8F480-A0E9-BBE5-71DA-4B526C521566}"/>
              </a:ext>
            </a:extLst>
          </p:cNvPr>
          <p:cNvSpPr/>
          <p:nvPr/>
        </p:nvSpPr>
        <p:spPr>
          <a:xfrm>
            <a:off x="8173944" y="5036533"/>
            <a:ext cx="345216" cy="345216"/>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6" name="Multiplication Sign 25">
            <a:extLst>
              <a:ext uri="{FF2B5EF4-FFF2-40B4-BE49-F238E27FC236}">
                <a16:creationId xmlns:a16="http://schemas.microsoft.com/office/drawing/2014/main" id="{703B4762-E208-3CBC-4533-99797FB9AAE7}"/>
              </a:ext>
            </a:extLst>
          </p:cNvPr>
          <p:cNvSpPr/>
          <p:nvPr/>
        </p:nvSpPr>
        <p:spPr>
          <a:xfrm>
            <a:off x="8878047" y="5022058"/>
            <a:ext cx="345216" cy="345216"/>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7" name="TextBox 26">
            <a:extLst>
              <a:ext uri="{FF2B5EF4-FFF2-40B4-BE49-F238E27FC236}">
                <a16:creationId xmlns:a16="http://schemas.microsoft.com/office/drawing/2014/main" id="{23D75B0E-2BEB-9568-4EBF-44D4D5AA3D2E}"/>
              </a:ext>
            </a:extLst>
          </p:cNvPr>
          <p:cNvSpPr txBox="1"/>
          <p:nvPr/>
        </p:nvSpPr>
        <p:spPr>
          <a:xfrm>
            <a:off x="2584450" y="5631109"/>
            <a:ext cx="7073900" cy="52321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ourier New" panose="02070309020205020404" pitchFamily="49" charset="0"/>
                <a:ea typeface="PS TT Commons" charset="0"/>
                <a:cs typeface="Courier New" panose="02070309020205020404" pitchFamily="49" charset="0"/>
              </a:rPr>
              <a:t>128 + 64 = 192</a:t>
            </a:r>
            <a:endParaRPr kumimoji="0" lang="en-US" sz="3200" b="1" i="0" u="none" strike="noStrike" kern="1200" cap="none" spc="0" normalizeH="0" baseline="0" noProof="0" dirty="0">
              <a:ln>
                <a:noFill/>
              </a:ln>
              <a:solidFill>
                <a:srgbClr val="E5E5E5">
                  <a:lumMod val="10000"/>
                </a:srgbClr>
              </a:solidFill>
              <a:effectLst/>
              <a:uLnTx/>
              <a:uFillTx/>
              <a:latin typeface="Courier New" panose="02070309020205020404" pitchFamily="49" charset="0"/>
              <a:ea typeface="PS TT Commons" charset="0"/>
              <a:cs typeface="Courier New" panose="02070309020205020404" pitchFamily="49" charset="0"/>
            </a:endParaRPr>
          </a:p>
        </p:txBody>
      </p:sp>
      <p:cxnSp>
        <p:nvCxnSpPr>
          <p:cNvPr id="12" name="Straight Arrow Connector 11">
            <a:extLst>
              <a:ext uri="{FF2B5EF4-FFF2-40B4-BE49-F238E27FC236}">
                <a16:creationId xmlns:a16="http://schemas.microsoft.com/office/drawing/2014/main" id="{7782A73B-9B31-E174-700E-B2A0FF6ECACB}"/>
              </a:ext>
            </a:extLst>
          </p:cNvPr>
          <p:cNvCxnSpPr>
            <a:cxnSpLocks/>
          </p:cNvCxnSpPr>
          <p:nvPr/>
        </p:nvCxnSpPr>
        <p:spPr>
          <a:xfrm flipH="1" flipV="1">
            <a:off x="2584450" y="2840970"/>
            <a:ext cx="2783952" cy="2768015"/>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53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9334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6195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325755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63055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9916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7" name="TextBox 6">
            <a:extLst>
              <a:ext uri="{FF2B5EF4-FFF2-40B4-BE49-F238E27FC236}">
                <a16:creationId xmlns:a16="http://schemas.microsoft.com/office/drawing/2014/main" id="{B2866EE0-9D46-9169-1206-1C42C294B016}"/>
              </a:ext>
            </a:extLst>
          </p:cNvPr>
          <p:cNvSpPr txBox="1"/>
          <p:nvPr/>
        </p:nvSpPr>
        <p:spPr>
          <a:xfrm>
            <a:off x="85979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9436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IP Address Octets</a:t>
            </a:r>
          </a:p>
        </p:txBody>
      </p:sp>
      <p:sp>
        <p:nvSpPr>
          <p:cNvPr id="14" name="TextBox 13">
            <a:extLst>
              <a:ext uri="{FF2B5EF4-FFF2-40B4-BE49-F238E27FC236}">
                <a16:creationId xmlns:a16="http://schemas.microsoft.com/office/drawing/2014/main" id="{F0F2ADD8-288C-1EBC-4C34-2B6E832A556A}"/>
              </a:ext>
            </a:extLst>
          </p:cNvPr>
          <p:cNvSpPr txBox="1"/>
          <p:nvPr/>
        </p:nvSpPr>
        <p:spPr>
          <a:xfrm>
            <a:off x="38100" y="3087548"/>
            <a:ext cx="838200" cy="452470"/>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In binary:</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6195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63055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9916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0000 0001</a:t>
            </a:r>
          </a:p>
        </p:txBody>
      </p:sp>
      <p:sp>
        <p:nvSpPr>
          <p:cNvPr id="19" name="TextBox 18">
            <a:extLst>
              <a:ext uri="{FF2B5EF4-FFF2-40B4-BE49-F238E27FC236}">
                <a16:creationId xmlns:a16="http://schemas.microsoft.com/office/drawing/2014/main" id="{94993885-0993-BCCB-6238-AF64FAA318C3}"/>
              </a:ext>
            </a:extLst>
          </p:cNvPr>
          <p:cNvSpPr txBox="1"/>
          <p:nvPr/>
        </p:nvSpPr>
        <p:spPr>
          <a:xfrm>
            <a:off x="2584450" y="4982906"/>
            <a:ext cx="7073900" cy="52321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128  64  32  16  8  4  2  1</a:t>
            </a:r>
          </a:p>
        </p:txBody>
      </p:sp>
      <p:sp>
        <p:nvSpPr>
          <p:cNvPr id="20" name="TextBox 19">
            <a:extLst>
              <a:ext uri="{FF2B5EF4-FFF2-40B4-BE49-F238E27FC236}">
                <a16:creationId xmlns:a16="http://schemas.microsoft.com/office/drawing/2014/main" id="{35717037-F627-8C8B-2D4F-9C2ADAE5BD54}"/>
              </a:ext>
            </a:extLst>
          </p:cNvPr>
          <p:cNvSpPr txBox="1"/>
          <p:nvPr/>
        </p:nvSpPr>
        <p:spPr>
          <a:xfrm>
            <a:off x="2584450" y="4356827"/>
            <a:ext cx="8769350" cy="52321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1   0   1   0  1  0  0  0 </a:t>
            </a:r>
          </a:p>
        </p:txBody>
      </p:sp>
      <p:sp>
        <p:nvSpPr>
          <p:cNvPr id="21" name="TextBox 20">
            <a:extLst>
              <a:ext uri="{FF2B5EF4-FFF2-40B4-BE49-F238E27FC236}">
                <a16:creationId xmlns:a16="http://schemas.microsoft.com/office/drawing/2014/main" id="{E6A45259-49B0-2350-3B6D-C9F233B4DC39}"/>
              </a:ext>
            </a:extLst>
          </p:cNvPr>
          <p:cNvSpPr txBox="1"/>
          <p:nvPr/>
        </p:nvSpPr>
        <p:spPr>
          <a:xfrm>
            <a:off x="1158240" y="4982906"/>
            <a:ext cx="1299210" cy="452470"/>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Values in binary:</a:t>
            </a:r>
          </a:p>
        </p:txBody>
      </p:sp>
      <p:sp>
        <p:nvSpPr>
          <p:cNvPr id="28" name="Rectangle 27">
            <a:extLst>
              <a:ext uri="{FF2B5EF4-FFF2-40B4-BE49-F238E27FC236}">
                <a16:creationId xmlns:a16="http://schemas.microsoft.com/office/drawing/2014/main" id="{5419189D-AE43-07BB-1B80-77958011170B}"/>
              </a:ext>
            </a:extLst>
          </p:cNvPr>
          <p:cNvSpPr/>
          <p:nvPr/>
        </p:nvSpPr>
        <p:spPr>
          <a:xfrm>
            <a:off x="3589415" y="3008483"/>
            <a:ext cx="2209800" cy="523219"/>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9" name="Rectangle 28">
            <a:extLst>
              <a:ext uri="{FF2B5EF4-FFF2-40B4-BE49-F238E27FC236}">
                <a16:creationId xmlns:a16="http://schemas.microsoft.com/office/drawing/2014/main" id="{F18B57CE-E034-DA26-30F7-2C2E4F6A7C1D}"/>
              </a:ext>
            </a:extLst>
          </p:cNvPr>
          <p:cNvSpPr/>
          <p:nvPr/>
        </p:nvSpPr>
        <p:spPr>
          <a:xfrm>
            <a:off x="2820057" y="4325295"/>
            <a:ext cx="6670784" cy="554751"/>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cxnSp>
        <p:nvCxnSpPr>
          <p:cNvPr id="30" name="Straight Arrow Connector 29">
            <a:extLst>
              <a:ext uri="{FF2B5EF4-FFF2-40B4-BE49-F238E27FC236}">
                <a16:creationId xmlns:a16="http://schemas.microsoft.com/office/drawing/2014/main" id="{3AF9844C-A66A-AD8D-4957-85240B16F7D7}"/>
              </a:ext>
            </a:extLst>
          </p:cNvPr>
          <p:cNvCxnSpPr>
            <a:cxnSpLocks/>
            <a:stCxn id="28" idx="2"/>
            <a:endCxn id="29" idx="0"/>
          </p:cNvCxnSpPr>
          <p:nvPr/>
        </p:nvCxnSpPr>
        <p:spPr>
          <a:xfrm>
            <a:off x="4694315" y="3531702"/>
            <a:ext cx="1461134" cy="793593"/>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F7F73D4-2DEC-C8DA-9857-F73A56EC4DE6}"/>
              </a:ext>
            </a:extLst>
          </p:cNvPr>
          <p:cNvSpPr txBox="1"/>
          <p:nvPr/>
        </p:nvSpPr>
        <p:spPr>
          <a:xfrm>
            <a:off x="9334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Tree>
    <p:extLst>
      <p:ext uri="{BB962C8B-B14F-4D97-AF65-F5344CB8AC3E}">
        <p14:creationId xmlns:p14="http://schemas.microsoft.com/office/powerpoint/2010/main" val="1237708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9334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6195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325755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63055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9916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7" name="TextBox 6">
            <a:extLst>
              <a:ext uri="{FF2B5EF4-FFF2-40B4-BE49-F238E27FC236}">
                <a16:creationId xmlns:a16="http://schemas.microsoft.com/office/drawing/2014/main" id="{B2866EE0-9D46-9169-1206-1C42C294B016}"/>
              </a:ext>
            </a:extLst>
          </p:cNvPr>
          <p:cNvSpPr txBox="1"/>
          <p:nvPr/>
        </p:nvSpPr>
        <p:spPr>
          <a:xfrm>
            <a:off x="85979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9436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IP Address Octets</a:t>
            </a:r>
          </a:p>
        </p:txBody>
      </p:sp>
      <p:sp>
        <p:nvSpPr>
          <p:cNvPr id="14" name="TextBox 13">
            <a:extLst>
              <a:ext uri="{FF2B5EF4-FFF2-40B4-BE49-F238E27FC236}">
                <a16:creationId xmlns:a16="http://schemas.microsoft.com/office/drawing/2014/main" id="{F0F2ADD8-288C-1EBC-4C34-2B6E832A556A}"/>
              </a:ext>
            </a:extLst>
          </p:cNvPr>
          <p:cNvSpPr txBox="1"/>
          <p:nvPr/>
        </p:nvSpPr>
        <p:spPr>
          <a:xfrm>
            <a:off x="38100" y="3087548"/>
            <a:ext cx="838200" cy="452470"/>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In binary:</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6195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63055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9916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0000 0001</a:t>
            </a:r>
          </a:p>
        </p:txBody>
      </p:sp>
      <p:sp>
        <p:nvSpPr>
          <p:cNvPr id="19" name="TextBox 18">
            <a:extLst>
              <a:ext uri="{FF2B5EF4-FFF2-40B4-BE49-F238E27FC236}">
                <a16:creationId xmlns:a16="http://schemas.microsoft.com/office/drawing/2014/main" id="{94993885-0993-BCCB-6238-AF64FAA318C3}"/>
              </a:ext>
            </a:extLst>
          </p:cNvPr>
          <p:cNvSpPr txBox="1"/>
          <p:nvPr/>
        </p:nvSpPr>
        <p:spPr>
          <a:xfrm>
            <a:off x="2584450" y="4982906"/>
            <a:ext cx="7073900" cy="52321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B050"/>
                </a:solidFill>
                <a:effectLst/>
                <a:uLnTx/>
                <a:uFillTx/>
                <a:latin typeface="Courier New" panose="02070309020205020404" pitchFamily="49" charset="0"/>
                <a:ea typeface="PS TT Commons" charset="0"/>
                <a:cs typeface="Courier New" panose="02070309020205020404" pitchFamily="49" charset="0"/>
              </a:rPr>
              <a:t>128</a:t>
            </a: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FF0000"/>
                </a:solidFill>
                <a:effectLst/>
                <a:uLnTx/>
                <a:uFillTx/>
                <a:latin typeface="Courier New" panose="02070309020205020404" pitchFamily="49" charset="0"/>
                <a:ea typeface="PS TT Commons" charset="0"/>
                <a:cs typeface="Courier New" panose="02070309020205020404" pitchFamily="49" charset="0"/>
              </a:rPr>
              <a:t>64</a:t>
            </a: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00B050"/>
                </a:solidFill>
                <a:effectLst/>
                <a:uLnTx/>
                <a:uFillTx/>
                <a:latin typeface="Courier New" panose="02070309020205020404" pitchFamily="49" charset="0"/>
                <a:ea typeface="PS TT Commons" charset="0"/>
                <a:cs typeface="Courier New" panose="02070309020205020404" pitchFamily="49" charset="0"/>
              </a:rPr>
              <a:t>32</a:t>
            </a: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FF0000"/>
                </a:solidFill>
                <a:effectLst/>
                <a:uLnTx/>
                <a:uFillTx/>
                <a:latin typeface="Courier New" panose="02070309020205020404" pitchFamily="49" charset="0"/>
                <a:ea typeface="PS TT Commons" charset="0"/>
                <a:cs typeface="Courier New" panose="02070309020205020404" pitchFamily="49" charset="0"/>
              </a:rPr>
              <a:t>16</a:t>
            </a: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00B050"/>
                </a:solidFill>
                <a:effectLst/>
                <a:uLnTx/>
                <a:uFillTx/>
                <a:latin typeface="Courier New" panose="02070309020205020404" pitchFamily="49" charset="0"/>
                <a:ea typeface="PS TT Commons" charset="0"/>
                <a:cs typeface="Courier New" panose="02070309020205020404" pitchFamily="49" charset="0"/>
              </a:rPr>
              <a:t>8</a:t>
            </a: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FF0000"/>
                </a:solidFill>
                <a:effectLst/>
                <a:uLnTx/>
                <a:uFillTx/>
                <a:latin typeface="Courier New" panose="02070309020205020404" pitchFamily="49" charset="0"/>
                <a:ea typeface="PS TT Commons" charset="0"/>
                <a:cs typeface="Courier New" panose="02070309020205020404" pitchFamily="49" charset="0"/>
              </a:rPr>
              <a:t>4  2  1</a:t>
            </a:r>
          </a:p>
        </p:txBody>
      </p:sp>
      <p:sp>
        <p:nvSpPr>
          <p:cNvPr id="20" name="TextBox 19">
            <a:extLst>
              <a:ext uri="{FF2B5EF4-FFF2-40B4-BE49-F238E27FC236}">
                <a16:creationId xmlns:a16="http://schemas.microsoft.com/office/drawing/2014/main" id="{35717037-F627-8C8B-2D4F-9C2ADAE5BD54}"/>
              </a:ext>
            </a:extLst>
          </p:cNvPr>
          <p:cNvSpPr txBox="1"/>
          <p:nvPr/>
        </p:nvSpPr>
        <p:spPr>
          <a:xfrm>
            <a:off x="2584450" y="4356827"/>
            <a:ext cx="8769350" cy="52321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00B050"/>
                </a:solidFill>
                <a:effectLst/>
                <a:uLnTx/>
                <a:uFillTx/>
                <a:latin typeface="Courier New" panose="02070309020205020404" pitchFamily="49" charset="0"/>
                <a:ea typeface="PS TT Commons" charset="0"/>
                <a:cs typeface="Courier New" panose="02070309020205020404" pitchFamily="49" charset="0"/>
              </a:rPr>
              <a:t>1</a:t>
            </a: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FF0000"/>
                </a:solidFill>
                <a:effectLst/>
                <a:uLnTx/>
                <a:uFillTx/>
                <a:latin typeface="Courier New" panose="02070309020205020404" pitchFamily="49" charset="0"/>
                <a:ea typeface="PS TT Commons" charset="0"/>
                <a:cs typeface="Courier New" panose="02070309020205020404" pitchFamily="49" charset="0"/>
              </a:rPr>
              <a:t>0</a:t>
            </a: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00B050"/>
                </a:solidFill>
                <a:effectLst/>
                <a:uLnTx/>
                <a:uFillTx/>
                <a:latin typeface="Courier New" panose="02070309020205020404" pitchFamily="49" charset="0"/>
                <a:ea typeface="PS TT Commons" charset="0"/>
                <a:cs typeface="Courier New" panose="02070309020205020404" pitchFamily="49" charset="0"/>
              </a:rPr>
              <a:t>1</a:t>
            </a: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FF0000"/>
                </a:solidFill>
                <a:effectLst/>
                <a:uLnTx/>
                <a:uFillTx/>
                <a:latin typeface="Courier New" panose="02070309020205020404" pitchFamily="49" charset="0"/>
                <a:ea typeface="PS TT Commons" charset="0"/>
                <a:cs typeface="Courier New" panose="02070309020205020404" pitchFamily="49" charset="0"/>
              </a:rPr>
              <a:t>0</a:t>
            </a: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00B050"/>
                </a:solidFill>
                <a:effectLst/>
                <a:uLnTx/>
                <a:uFillTx/>
                <a:latin typeface="Courier New" panose="02070309020205020404" pitchFamily="49" charset="0"/>
                <a:ea typeface="PS TT Commons" charset="0"/>
                <a:cs typeface="Courier New" panose="02070309020205020404" pitchFamily="49" charset="0"/>
              </a:rPr>
              <a:t>1</a:t>
            </a:r>
            <a:r>
              <a:rPr kumimoji="0" lang="en-US" sz="3200" b="0" i="0" u="none" strike="noStrike" kern="1200" cap="none" spc="0" normalizeH="0" baseline="0" noProof="0" dirty="0">
                <a:ln>
                  <a:noFill/>
                </a:ln>
                <a:solidFill>
                  <a:srgbClr val="404040"/>
                </a:solidFill>
                <a:effectLst/>
                <a:uLnTx/>
                <a:uFillTx/>
                <a:latin typeface="Courier New" panose="02070309020205020404" pitchFamily="49" charset="0"/>
                <a:ea typeface="PS TT Commons" charset="0"/>
                <a:cs typeface="Courier New" panose="02070309020205020404" pitchFamily="49" charset="0"/>
              </a:rPr>
              <a:t>  </a:t>
            </a:r>
            <a:r>
              <a:rPr kumimoji="0" lang="en-US" sz="3200" b="0" i="0" u="none" strike="noStrike" kern="1200" cap="none" spc="0" normalizeH="0" baseline="0" noProof="0" dirty="0">
                <a:ln>
                  <a:noFill/>
                </a:ln>
                <a:solidFill>
                  <a:srgbClr val="FF0000"/>
                </a:solidFill>
                <a:effectLst/>
                <a:uLnTx/>
                <a:uFillTx/>
                <a:latin typeface="Courier New" panose="02070309020205020404" pitchFamily="49" charset="0"/>
                <a:ea typeface="PS TT Commons" charset="0"/>
                <a:cs typeface="Courier New" panose="02070309020205020404" pitchFamily="49" charset="0"/>
              </a:rPr>
              <a:t>0  0  0 </a:t>
            </a:r>
          </a:p>
        </p:txBody>
      </p:sp>
      <p:sp>
        <p:nvSpPr>
          <p:cNvPr id="21" name="TextBox 20">
            <a:extLst>
              <a:ext uri="{FF2B5EF4-FFF2-40B4-BE49-F238E27FC236}">
                <a16:creationId xmlns:a16="http://schemas.microsoft.com/office/drawing/2014/main" id="{E6A45259-49B0-2350-3B6D-C9F233B4DC39}"/>
              </a:ext>
            </a:extLst>
          </p:cNvPr>
          <p:cNvSpPr txBox="1"/>
          <p:nvPr/>
        </p:nvSpPr>
        <p:spPr>
          <a:xfrm>
            <a:off x="1158240" y="4982906"/>
            <a:ext cx="1299210" cy="452470"/>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Values in binary:</a:t>
            </a:r>
          </a:p>
        </p:txBody>
      </p:sp>
      <p:sp>
        <p:nvSpPr>
          <p:cNvPr id="27" name="TextBox 26">
            <a:extLst>
              <a:ext uri="{FF2B5EF4-FFF2-40B4-BE49-F238E27FC236}">
                <a16:creationId xmlns:a16="http://schemas.microsoft.com/office/drawing/2014/main" id="{23D75B0E-2BEB-9568-4EBF-44D4D5AA3D2E}"/>
              </a:ext>
            </a:extLst>
          </p:cNvPr>
          <p:cNvSpPr txBox="1"/>
          <p:nvPr/>
        </p:nvSpPr>
        <p:spPr>
          <a:xfrm>
            <a:off x="2584450" y="5631109"/>
            <a:ext cx="7073900" cy="52321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ourier New" panose="02070309020205020404" pitchFamily="49" charset="0"/>
                <a:ea typeface="PS TT Commons" charset="0"/>
                <a:cs typeface="Courier New" panose="02070309020205020404" pitchFamily="49" charset="0"/>
              </a:rPr>
              <a:t>128  +   32   +  8 = 168</a:t>
            </a:r>
          </a:p>
        </p:txBody>
      </p:sp>
      <p:sp>
        <p:nvSpPr>
          <p:cNvPr id="32" name="TextBox 31">
            <a:extLst>
              <a:ext uri="{FF2B5EF4-FFF2-40B4-BE49-F238E27FC236}">
                <a16:creationId xmlns:a16="http://schemas.microsoft.com/office/drawing/2014/main" id="{FF7F73D4-2DEC-C8DA-9857-F73A56EC4DE6}"/>
              </a:ext>
            </a:extLst>
          </p:cNvPr>
          <p:cNvSpPr txBox="1"/>
          <p:nvPr/>
        </p:nvSpPr>
        <p:spPr>
          <a:xfrm>
            <a:off x="9334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33" name="Multiplication Sign 32">
            <a:extLst>
              <a:ext uri="{FF2B5EF4-FFF2-40B4-BE49-F238E27FC236}">
                <a16:creationId xmlns:a16="http://schemas.microsoft.com/office/drawing/2014/main" id="{101C1096-3F16-EA6C-48D9-C1883C1D546E}"/>
              </a:ext>
            </a:extLst>
          </p:cNvPr>
          <p:cNvSpPr/>
          <p:nvPr/>
        </p:nvSpPr>
        <p:spPr>
          <a:xfrm>
            <a:off x="8878047" y="5022058"/>
            <a:ext cx="345216" cy="345216"/>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4" name="Multiplication Sign 33">
            <a:extLst>
              <a:ext uri="{FF2B5EF4-FFF2-40B4-BE49-F238E27FC236}">
                <a16:creationId xmlns:a16="http://schemas.microsoft.com/office/drawing/2014/main" id="{76C189F0-4104-62E5-900F-027495906F9A}"/>
              </a:ext>
            </a:extLst>
          </p:cNvPr>
          <p:cNvSpPr/>
          <p:nvPr/>
        </p:nvSpPr>
        <p:spPr>
          <a:xfrm>
            <a:off x="8170134" y="5013290"/>
            <a:ext cx="345216" cy="345216"/>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5" name="Multiplication Sign 34">
            <a:extLst>
              <a:ext uri="{FF2B5EF4-FFF2-40B4-BE49-F238E27FC236}">
                <a16:creationId xmlns:a16="http://schemas.microsoft.com/office/drawing/2014/main" id="{C89A531B-5A8C-29AA-D718-AA1607F578C2}"/>
              </a:ext>
            </a:extLst>
          </p:cNvPr>
          <p:cNvSpPr/>
          <p:nvPr/>
        </p:nvSpPr>
        <p:spPr>
          <a:xfrm>
            <a:off x="7433120" y="5047377"/>
            <a:ext cx="345216" cy="345216"/>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6" name="Multiplication Sign 35">
            <a:extLst>
              <a:ext uri="{FF2B5EF4-FFF2-40B4-BE49-F238E27FC236}">
                <a16:creationId xmlns:a16="http://schemas.microsoft.com/office/drawing/2014/main" id="{B077F9DC-7B8A-962C-A98A-95647AC0D153}"/>
              </a:ext>
            </a:extLst>
          </p:cNvPr>
          <p:cNvSpPr/>
          <p:nvPr/>
        </p:nvSpPr>
        <p:spPr>
          <a:xfrm>
            <a:off x="5877032" y="5036533"/>
            <a:ext cx="345216" cy="345216"/>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7" name="Multiplication Sign 36">
            <a:extLst>
              <a:ext uri="{FF2B5EF4-FFF2-40B4-BE49-F238E27FC236}">
                <a16:creationId xmlns:a16="http://schemas.microsoft.com/office/drawing/2014/main" id="{552599A7-0046-1D55-F69B-4CF08E4F84E8}"/>
              </a:ext>
            </a:extLst>
          </p:cNvPr>
          <p:cNvSpPr/>
          <p:nvPr/>
        </p:nvSpPr>
        <p:spPr>
          <a:xfrm>
            <a:off x="3885525" y="5061373"/>
            <a:ext cx="345216" cy="345216"/>
          </a:xfrm>
          <a:prstGeom prst="mathMultipl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cxnSp>
        <p:nvCxnSpPr>
          <p:cNvPr id="31" name="Straight Arrow Connector 30">
            <a:extLst>
              <a:ext uri="{FF2B5EF4-FFF2-40B4-BE49-F238E27FC236}">
                <a16:creationId xmlns:a16="http://schemas.microsoft.com/office/drawing/2014/main" id="{5CB9B321-EEB6-ABE8-684B-32F82F34ED18}"/>
              </a:ext>
            </a:extLst>
          </p:cNvPr>
          <p:cNvCxnSpPr>
            <a:cxnSpLocks/>
          </p:cNvCxnSpPr>
          <p:nvPr/>
        </p:nvCxnSpPr>
        <p:spPr>
          <a:xfrm flipH="1" flipV="1">
            <a:off x="5218386" y="2738110"/>
            <a:ext cx="1529255" cy="2892999"/>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71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9334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6195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325755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630555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991600"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7" name="TextBox 6">
            <a:extLst>
              <a:ext uri="{FF2B5EF4-FFF2-40B4-BE49-F238E27FC236}">
                <a16:creationId xmlns:a16="http://schemas.microsoft.com/office/drawing/2014/main" id="{B2866EE0-9D46-9169-1206-1C42C294B016}"/>
              </a:ext>
            </a:extLst>
          </p:cNvPr>
          <p:cNvSpPr txBox="1"/>
          <p:nvPr/>
        </p:nvSpPr>
        <p:spPr>
          <a:xfrm>
            <a:off x="85979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943600"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IP Address Octets</a:t>
            </a:r>
          </a:p>
        </p:txBody>
      </p:sp>
      <p:sp>
        <p:nvSpPr>
          <p:cNvPr id="14" name="TextBox 13">
            <a:extLst>
              <a:ext uri="{FF2B5EF4-FFF2-40B4-BE49-F238E27FC236}">
                <a16:creationId xmlns:a16="http://schemas.microsoft.com/office/drawing/2014/main" id="{F0F2ADD8-288C-1EBC-4C34-2B6E832A556A}"/>
              </a:ext>
            </a:extLst>
          </p:cNvPr>
          <p:cNvSpPr txBox="1"/>
          <p:nvPr/>
        </p:nvSpPr>
        <p:spPr>
          <a:xfrm>
            <a:off x="38100" y="3087548"/>
            <a:ext cx="838200" cy="452470"/>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In binary:</a:t>
            </a:r>
          </a:p>
        </p:txBody>
      </p:sp>
      <p:sp>
        <p:nvSpPr>
          <p:cNvPr id="15" name="TextBox 14">
            <a:extLst>
              <a:ext uri="{FF2B5EF4-FFF2-40B4-BE49-F238E27FC236}">
                <a16:creationId xmlns:a16="http://schemas.microsoft.com/office/drawing/2014/main" id="{C299192B-863E-8373-81BE-C923BFD42BCF}"/>
              </a:ext>
            </a:extLst>
          </p:cNvPr>
          <p:cNvSpPr txBox="1"/>
          <p:nvPr/>
        </p:nvSpPr>
        <p:spPr>
          <a:xfrm>
            <a:off x="9334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6195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630555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991600"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0000 0001</a:t>
            </a:r>
          </a:p>
        </p:txBody>
      </p:sp>
    </p:spTree>
    <p:extLst>
      <p:ext uri="{BB962C8B-B14F-4D97-AF65-F5344CB8AC3E}">
        <p14:creationId xmlns:p14="http://schemas.microsoft.com/office/powerpoint/2010/main" val="105928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the world&#10;&#10;Description automatically generated with low confidence">
            <a:extLst>
              <a:ext uri="{FF2B5EF4-FFF2-40B4-BE49-F238E27FC236}">
                <a16:creationId xmlns:a16="http://schemas.microsoft.com/office/drawing/2014/main" id="{D45681FE-40F1-4234-9E5C-7D03CA430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pic>
        <p:nvPicPr>
          <p:cNvPr id="3" name="Picture 2" descr="A picture containing text, tableware, plate, dishware&#10;&#10;Description automatically generated">
            <a:extLst>
              <a:ext uri="{FF2B5EF4-FFF2-40B4-BE49-F238E27FC236}">
                <a16:creationId xmlns:a16="http://schemas.microsoft.com/office/drawing/2014/main" id="{1B42CCC4-8272-4BEE-A2C9-8317E079B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729" y="6103312"/>
            <a:ext cx="837262" cy="500962"/>
          </a:xfrm>
          <a:prstGeom prst="rect">
            <a:avLst/>
          </a:prstGeom>
        </p:spPr>
      </p:pic>
      <p:sp>
        <p:nvSpPr>
          <p:cNvPr id="5" name="Speech Bubble: Rectangle with Corners Rounded 4">
            <a:extLst>
              <a:ext uri="{FF2B5EF4-FFF2-40B4-BE49-F238E27FC236}">
                <a16:creationId xmlns:a16="http://schemas.microsoft.com/office/drawing/2014/main" id="{7ECFEF87-DC5F-4548-AE0C-F13ED5AA7083}"/>
              </a:ext>
            </a:extLst>
          </p:cNvPr>
          <p:cNvSpPr/>
          <p:nvPr/>
        </p:nvSpPr>
        <p:spPr>
          <a:xfrm>
            <a:off x="1926336" y="1328928"/>
            <a:ext cx="2023872" cy="1072896"/>
          </a:xfrm>
          <a:prstGeom prst="wedgeRoundRectCallout">
            <a:avLst>
              <a:gd name="adj1" fmla="val -75411"/>
              <a:gd name="adj2" fmla="val 9030"/>
              <a:gd name="adj3" fmla="val 16667"/>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Trebuchet MS" panose="020B0603020202020204"/>
                <a:ea typeface="+mn-ea"/>
                <a:cs typeface="+mn-cs"/>
              </a:rPr>
              <a:t>MINE!</a:t>
            </a:r>
          </a:p>
        </p:txBody>
      </p:sp>
    </p:spTree>
    <p:extLst>
      <p:ext uri="{BB962C8B-B14F-4D97-AF65-F5344CB8AC3E}">
        <p14:creationId xmlns:p14="http://schemas.microsoft.com/office/powerpoint/2010/main" val="410516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45300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13905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277710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582510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51115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7" name="TextBox 6">
            <a:extLst>
              <a:ext uri="{FF2B5EF4-FFF2-40B4-BE49-F238E27FC236}">
                <a16:creationId xmlns:a16="http://schemas.microsoft.com/office/drawing/2014/main" id="{B2866EE0-9D46-9169-1206-1C42C294B016}"/>
              </a:ext>
            </a:extLst>
          </p:cNvPr>
          <p:cNvSpPr txBox="1"/>
          <p:nvPr/>
        </p:nvSpPr>
        <p:spPr>
          <a:xfrm>
            <a:off x="811745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46315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CIDR Notation</a:t>
            </a:r>
          </a:p>
        </p:txBody>
      </p:sp>
      <p:sp>
        <p:nvSpPr>
          <p:cNvPr id="15" name="TextBox 14">
            <a:extLst>
              <a:ext uri="{FF2B5EF4-FFF2-40B4-BE49-F238E27FC236}">
                <a16:creationId xmlns:a16="http://schemas.microsoft.com/office/drawing/2014/main" id="{C299192B-863E-8373-81BE-C923BFD42BCF}"/>
              </a:ext>
            </a:extLst>
          </p:cNvPr>
          <p:cNvSpPr txBox="1"/>
          <p:nvPr/>
        </p:nvSpPr>
        <p:spPr>
          <a:xfrm>
            <a:off x="45300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13905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582510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51115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0000 0001</a:t>
            </a:r>
          </a:p>
        </p:txBody>
      </p:sp>
      <p:sp>
        <p:nvSpPr>
          <p:cNvPr id="19" name="TextBox 18">
            <a:extLst>
              <a:ext uri="{FF2B5EF4-FFF2-40B4-BE49-F238E27FC236}">
                <a16:creationId xmlns:a16="http://schemas.microsoft.com/office/drawing/2014/main" id="{CDEA7717-F35F-3062-CADC-596E0AB33602}"/>
              </a:ext>
            </a:extLst>
          </p:cNvPr>
          <p:cNvSpPr txBox="1"/>
          <p:nvPr/>
        </p:nvSpPr>
        <p:spPr>
          <a:xfrm>
            <a:off x="10092303" y="221489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/24</a:t>
            </a:r>
          </a:p>
        </p:txBody>
      </p:sp>
      <p:sp>
        <p:nvSpPr>
          <p:cNvPr id="10" name="Rectangle 9">
            <a:extLst>
              <a:ext uri="{FF2B5EF4-FFF2-40B4-BE49-F238E27FC236}">
                <a16:creationId xmlns:a16="http://schemas.microsoft.com/office/drawing/2014/main" id="{528EBA1C-82AC-64AA-95D1-0E6EBCF58625}"/>
              </a:ext>
            </a:extLst>
          </p:cNvPr>
          <p:cNvSpPr/>
          <p:nvPr/>
        </p:nvSpPr>
        <p:spPr>
          <a:xfrm>
            <a:off x="10798443" y="2080647"/>
            <a:ext cx="778252" cy="80681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33105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45300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13905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277710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582510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51115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7" name="TextBox 6">
            <a:extLst>
              <a:ext uri="{FF2B5EF4-FFF2-40B4-BE49-F238E27FC236}">
                <a16:creationId xmlns:a16="http://schemas.microsoft.com/office/drawing/2014/main" id="{B2866EE0-9D46-9169-1206-1C42C294B016}"/>
              </a:ext>
            </a:extLst>
          </p:cNvPr>
          <p:cNvSpPr txBox="1"/>
          <p:nvPr/>
        </p:nvSpPr>
        <p:spPr>
          <a:xfrm>
            <a:off x="811745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46315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CIDR Notation</a:t>
            </a:r>
          </a:p>
        </p:txBody>
      </p:sp>
      <p:sp>
        <p:nvSpPr>
          <p:cNvPr id="15" name="TextBox 14">
            <a:extLst>
              <a:ext uri="{FF2B5EF4-FFF2-40B4-BE49-F238E27FC236}">
                <a16:creationId xmlns:a16="http://schemas.microsoft.com/office/drawing/2014/main" id="{C299192B-863E-8373-81BE-C923BFD42BCF}"/>
              </a:ext>
            </a:extLst>
          </p:cNvPr>
          <p:cNvSpPr txBox="1"/>
          <p:nvPr/>
        </p:nvSpPr>
        <p:spPr>
          <a:xfrm>
            <a:off x="45300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13905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582510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51115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0000 0001</a:t>
            </a:r>
          </a:p>
        </p:txBody>
      </p:sp>
      <p:sp>
        <p:nvSpPr>
          <p:cNvPr id="19" name="TextBox 18">
            <a:extLst>
              <a:ext uri="{FF2B5EF4-FFF2-40B4-BE49-F238E27FC236}">
                <a16:creationId xmlns:a16="http://schemas.microsoft.com/office/drawing/2014/main" id="{CDEA7717-F35F-3062-CADC-596E0AB33602}"/>
              </a:ext>
            </a:extLst>
          </p:cNvPr>
          <p:cNvSpPr txBox="1"/>
          <p:nvPr/>
        </p:nvSpPr>
        <p:spPr>
          <a:xfrm>
            <a:off x="10092303" y="221489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/24</a:t>
            </a:r>
          </a:p>
        </p:txBody>
      </p:sp>
      <p:sp>
        <p:nvSpPr>
          <p:cNvPr id="10" name="Rectangle 9">
            <a:extLst>
              <a:ext uri="{FF2B5EF4-FFF2-40B4-BE49-F238E27FC236}">
                <a16:creationId xmlns:a16="http://schemas.microsoft.com/office/drawing/2014/main" id="{528EBA1C-82AC-64AA-95D1-0E6EBCF58625}"/>
              </a:ext>
            </a:extLst>
          </p:cNvPr>
          <p:cNvSpPr/>
          <p:nvPr/>
        </p:nvSpPr>
        <p:spPr>
          <a:xfrm>
            <a:off x="10798443" y="2080647"/>
            <a:ext cx="778252" cy="80681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cxnSp>
        <p:nvCxnSpPr>
          <p:cNvPr id="12" name="Connector: Elbow 11">
            <a:extLst>
              <a:ext uri="{FF2B5EF4-FFF2-40B4-BE49-F238E27FC236}">
                <a16:creationId xmlns:a16="http://schemas.microsoft.com/office/drawing/2014/main" id="{C8666C48-2BB3-19FF-0C6A-D63F7B638F43}"/>
              </a:ext>
            </a:extLst>
          </p:cNvPr>
          <p:cNvCxnSpPr>
            <a:cxnSpLocks/>
            <a:stCxn id="10" idx="2"/>
            <a:endCxn id="20" idx="1"/>
          </p:cNvCxnSpPr>
          <p:nvPr/>
        </p:nvCxnSpPr>
        <p:spPr>
          <a:xfrm rot="5400000">
            <a:off x="6991363" y="132308"/>
            <a:ext cx="1441050" cy="6951363"/>
          </a:xfrm>
          <a:prstGeom prst="bentConnector3">
            <a:avLst>
              <a:gd name="adj1" fmla="val 163993"/>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0" name="Left Brace 19">
            <a:extLst>
              <a:ext uri="{FF2B5EF4-FFF2-40B4-BE49-F238E27FC236}">
                <a16:creationId xmlns:a16="http://schemas.microsoft.com/office/drawing/2014/main" id="{A50394A0-E5F2-A3C0-C7C7-7170E18642F2}"/>
              </a:ext>
            </a:extLst>
          </p:cNvPr>
          <p:cNvSpPr/>
          <p:nvPr/>
        </p:nvSpPr>
        <p:spPr>
          <a:xfrm rot="16200000">
            <a:off x="3974595" y="446002"/>
            <a:ext cx="523222" cy="724180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23" name="TextBox 22">
            <a:extLst>
              <a:ext uri="{FF2B5EF4-FFF2-40B4-BE49-F238E27FC236}">
                <a16:creationId xmlns:a16="http://schemas.microsoft.com/office/drawing/2014/main" id="{EC3F75F3-6B90-3F0C-BD7E-2FB351A7BC79}"/>
              </a:ext>
            </a:extLst>
          </p:cNvPr>
          <p:cNvSpPr txBox="1"/>
          <p:nvPr/>
        </p:nvSpPr>
        <p:spPr>
          <a:xfrm>
            <a:off x="4432300" y="4375009"/>
            <a:ext cx="3037883" cy="659501"/>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The first 24 bits will always be the same</a:t>
            </a:r>
          </a:p>
        </p:txBody>
      </p:sp>
      <p:sp>
        <p:nvSpPr>
          <p:cNvPr id="24" name="Left Brace 23">
            <a:extLst>
              <a:ext uri="{FF2B5EF4-FFF2-40B4-BE49-F238E27FC236}">
                <a16:creationId xmlns:a16="http://schemas.microsoft.com/office/drawing/2014/main" id="{9E92F20D-398A-50CD-8872-3224DFDDE324}"/>
              </a:ext>
            </a:extLst>
          </p:cNvPr>
          <p:cNvSpPr/>
          <p:nvPr/>
        </p:nvSpPr>
        <p:spPr>
          <a:xfrm rot="16200000">
            <a:off x="9283842" y="3205131"/>
            <a:ext cx="523218" cy="167080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25" name="TextBox 24">
            <a:extLst>
              <a:ext uri="{FF2B5EF4-FFF2-40B4-BE49-F238E27FC236}">
                <a16:creationId xmlns:a16="http://schemas.microsoft.com/office/drawing/2014/main" id="{56990D43-2F2E-CB94-2775-268AC88C9E0B}"/>
              </a:ext>
            </a:extLst>
          </p:cNvPr>
          <p:cNvSpPr txBox="1"/>
          <p:nvPr/>
        </p:nvSpPr>
        <p:spPr>
          <a:xfrm>
            <a:off x="8578488" y="4302144"/>
            <a:ext cx="2088906" cy="659501"/>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The remaining 8 bits can change</a:t>
            </a:r>
          </a:p>
        </p:txBody>
      </p:sp>
    </p:spTree>
    <p:extLst>
      <p:ext uri="{BB962C8B-B14F-4D97-AF65-F5344CB8AC3E}">
        <p14:creationId xmlns:p14="http://schemas.microsoft.com/office/powerpoint/2010/main" val="310422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4" grpId="0" animBg="1"/>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45300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13905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277710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582510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51115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7" name="TextBox 6">
            <a:extLst>
              <a:ext uri="{FF2B5EF4-FFF2-40B4-BE49-F238E27FC236}">
                <a16:creationId xmlns:a16="http://schemas.microsoft.com/office/drawing/2014/main" id="{B2866EE0-9D46-9169-1206-1C42C294B016}"/>
              </a:ext>
            </a:extLst>
          </p:cNvPr>
          <p:cNvSpPr txBox="1"/>
          <p:nvPr/>
        </p:nvSpPr>
        <p:spPr>
          <a:xfrm>
            <a:off x="811745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46315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CIDR Notation</a:t>
            </a:r>
          </a:p>
        </p:txBody>
      </p:sp>
      <p:sp>
        <p:nvSpPr>
          <p:cNvPr id="15" name="TextBox 14">
            <a:extLst>
              <a:ext uri="{FF2B5EF4-FFF2-40B4-BE49-F238E27FC236}">
                <a16:creationId xmlns:a16="http://schemas.microsoft.com/office/drawing/2014/main" id="{C299192B-863E-8373-81BE-C923BFD42BCF}"/>
              </a:ext>
            </a:extLst>
          </p:cNvPr>
          <p:cNvSpPr txBox="1"/>
          <p:nvPr/>
        </p:nvSpPr>
        <p:spPr>
          <a:xfrm>
            <a:off x="45300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13905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582510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51115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0000 0001</a:t>
            </a:r>
          </a:p>
        </p:txBody>
      </p:sp>
      <p:sp>
        <p:nvSpPr>
          <p:cNvPr id="19" name="TextBox 18">
            <a:extLst>
              <a:ext uri="{FF2B5EF4-FFF2-40B4-BE49-F238E27FC236}">
                <a16:creationId xmlns:a16="http://schemas.microsoft.com/office/drawing/2014/main" id="{CDEA7717-F35F-3062-CADC-596E0AB33602}"/>
              </a:ext>
            </a:extLst>
          </p:cNvPr>
          <p:cNvSpPr txBox="1"/>
          <p:nvPr/>
        </p:nvSpPr>
        <p:spPr>
          <a:xfrm>
            <a:off x="10092303" y="221489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/24</a:t>
            </a:r>
          </a:p>
        </p:txBody>
      </p:sp>
      <p:sp>
        <p:nvSpPr>
          <p:cNvPr id="21" name="TextBox 20">
            <a:extLst>
              <a:ext uri="{FF2B5EF4-FFF2-40B4-BE49-F238E27FC236}">
                <a16:creationId xmlns:a16="http://schemas.microsoft.com/office/drawing/2014/main" id="{3C3062AF-4FD4-06AE-A485-67717A959EE8}"/>
              </a:ext>
            </a:extLst>
          </p:cNvPr>
          <p:cNvSpPr txBox="1"/>
          <p:nvPr/>
        </p:nvSpPr>
        <p:spPr>
          <a:xfrm>
            <a:off x="453003" y="362895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22" name="TextBox 21">
            <a:extLst>
              <a:ext uri="{FF2B5EF4-FFF2-40B4-BE49-F238E27FC236}">
                <a16:creationId xmlns:a16="http://schemas.microsoft.com/office/drawing/2014/main" id="{2587B870-15DF-DD9C-CAEB-7C883F4A8CD8}"/>
              </a:ext>
            </a:extLst>
          </p:cNvPr>
          <p:cNvSpPr txBox="1"/>
          <p:nvPr/>
        </p:nvSpPr>
        <p:spPr>
          <a:xfrm>
            <a:off x="3139053" y="362895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26" name="TextBox 25">
            <a:extLst>
              <a:ext uri="{FF2B5EF4-FFF2-40B4-BE49-F238E27FC236}">
                <a16:creationId xmlns:a16="http://schemas.microsoft.com/office/drawing/2014/main" id="{5F906705-5CB2-023A-AF7B-3D21BA251F8F}"/>
              </a:ext>
            </a:extLst>
          </p:cNvPr>
          <p:cNvSpPr txBox="1"/>
          <p:nvPr/>
        </p:nvSpPr>
        <p:spPr>
          <a:xfrm>
            <a:off x="5825103" y="362895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27" name="TextBox 26">
            <a:extLst>
              <a:ext uri="{FF2B5EF4-FFF2-40B4-BE49-F238E27FC236}">
                <a16:creationId xmlns:a16="http://schemas.microsoft.com/office/drawing/2014/main" id="{94C4325D-BE11-4BEC-FECC-A2C0FEA9D7C7}"/>
              </a:ext>
            </a:extLst>
          </p:cNvPr>
          <p:cNvSpPr txBox="1"/>
          <p:nvPr/>
        </p:nvSpPr>
        <p:spPr>
          <a:xfrm>
            <a:off x="8511153" y="362895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a:t>
            </a:r>
            <a:r>
              <a:rPr kumimoji="0" lang="en-US" sz="3200" b="0" i="0" u="none" strike="noStrike" kern="1200" cap="none" spc="0" normalizeH="0" baseline="0" noProof="0" dirty="0">
                <a:ln>
                  <a:noFill/>
                </a:ln>
                <a:solidFill>
                  <a:srgbClr val="404040"/>
                </a:solidFill>
                <a:effectLst/>
                <a:uLnTx/>
                <a:uFillTx/>
                <a:latin typeface="Trebuchet MS" panose="020B0603020202020204"/>
                <a:ea typeface="PS TT Commons" charset="0"/>
                <a:cs typeface="Courier New" panose="02070309020205020404" pitchFamily="49" charset="0"/>
              </a:rPr>
              <a:t>0</a:t>
            </a:r>
            <a:r>
              <a:rPr kumimoji="0" lang="en-US" sz="3200" b="0" i="0" u="none" strike="noStrike" kern="1200" cap="none" spc="0" normalizeH="0" baseline="0" noProof="0" dirty="0">
                <a:ln>
                  <a:noFill/>
                </a:ln>
                <a:solidFill>
                  <a:srgbClr val="FF9900"/>
                </a:solidFill>
                <a:effectLst/>
                <a:uLnTx/>
                <a:uFillTx/>
                <a:latin typeface="Trebuchet MS" panose="020B0603020202020204"/>
                <a:ea typeface="PS TT Commons" charset="0"/>
                <a:cs typeface="Courier New" panose="02070309020205020404" pitchFamily="49" charset="0"/>
              </a:rPr>
              <a:t>0</a:t>
            </a:r>
          </a:p>
        </p:txBody>
      </p:sp>
      <p:sp>
        <p:nvSpPr>
          <p:cNvPr id="11" name="Rectangle 10">
            <a:extLst>
              <a:ext uri="{FF2B5EF4-FFF2-40B4-BE49-F238E27FC236}">
                <a16:creationId xmlns:a16="http://schemas.microsoft.com/office/drawing/2014/main" id="{20C91A09-D14F-4669-9367-609C1742E831}"/>
              </a:ext>
            </a:extLst>
          </p:cNvPr>
          <p:cNvSpPr/>
          <p:nvPr/>
        </p:nvSpPr>
        <p:spPr>
          <a:xfrm>
            <a:off x="453003" y="3052730"/>
            <a:ext cx="7581900" cy="50710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pic>
        <p:nvPicPr>
          <p:cNvPr id="14" name="Picture 13" descr="Icon&#10;&#10;Description automatically generated">
            <a:extLst>
              <a:ext uri="{FF2B5EF4-FFF2-40B4-BE49-F238E27FC236}">
                <a16:creationId xmlns:a16="http://schemas.microsoft.com/office/drawing/2014/main" id="{3085712B-D17E-9A19-6F54-C459ED492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6" y="3108960"/>
            <a:ext cx="346713" cy="346713"/>
          </a:xfrm>
          <a:prstGeom prst="rect">
            <a:avLst/>
          </a:prstGeom>
        </p:spPr>
      </p:pic>
      <p:pic>
        <p:nvPicPr>
          <p:cNvPr id="28" name="Picture 27" descr="Icon&#10;&#10;Description automatically generated">
            <a:extLst>
              <a:ext uri="{FF2B5EF4-FFF2-40B4-BE49-F238E27FC236}">
                <a16:creationId xmlns:a16="http://schemas.microsoft.com/office/drawing/2014/main" id="{40D2BA32-E50A-3951-A617-E95F9A096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096" y="3075042"/>
            <a:ext cx="346713" cy="346713"/>
          </a:xfrm>
          <a:prstGeom prst="rect">
            <a:avLst/>
          </a:prstGeom>
        </p:spPr>
      </p:pic>
      <p:sp>
        <p:nvSpPr>
          <p:cNvPr id="29" name="Rectangle 28">
            <a:extLst>
              <a:ext uri="{FF2B5EF4-FFF2-40B4-BE49-F238E27FC236}">
                <a16:creationId xmlns:a16="http://schemas.microsoft.com/office/drawing/2014/main" id="{A645F994-43B7-B6ED-05CC-EE9B7A3ACF73}"/>
              </a:ext>
            </a:extLst>
          </p:cNvPr>
          <p:cNvSpPr/>
          <p:nvPr/>
        </p:nvSpPr>
        <p:spPr>
          <a:xfrm>
            <a:off x="479479" y="3662662"/>
            <a:ext cx="7581900" cy="50710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pic>
        <p:nvPicPr>
          <p:cNvPr id="30" name="Picture 29" descr="Icon&#10;&#10;Description automatically generated">
            <a:extLst>
              <a:ext uri="{FF2B5EF4-FFF2-40B4-BE49-F238E27FC236}">
                <a16:creationId xmlns:a16="http://schemas.microsoft.com/office/drawing/2014/main" id="{196ECE5D-32A0-0474-C6C6-FC875815D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42" y="3718892"/>
            <a:ext cx="346713" cy="346713"/>
          </a:xfrm>
          <a:prstGeom prst="rect">
            <a:avLst/>
          </a:prstGeom>
        </p:spPr>
      </p:pic>
      <p:pic>
        <p:nvPicPr>
          <p:cNvPr id="31" name="Picture 30" descr="Icon&#10;&#10;Description automatically generated">
            <a:extLst>
              <a:ext uri="{FF2B5EF4-FFF2-40B4-BE49-F238E27FC236}">
                <a16:creationId xmlns:a16="http://schemas.microsoft.com/office/drawing/2014/main" id="{74D250D6-F2E7-96D9-8928-C76BD16D1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572" y="3684974"/>
            <a:ext cx="346713" cy="346713"/>
          </a:xfrm>
          <a:prstGeom prst="rect">
            <a:avLst/>
          </a:prstGeom>
        </p:spPr>
      </p:pic>
      <p:sp>
        <p:nvSpPr>
          <p:cNvPr id="32" name="TextBox 31">
            <a:extLst>
              <a:ext uri="{FF2B5EF4-FFF2-40B4-BE49-F238E27FC236}">
                <a16:creationId xmlns:a16="http://schemas.microsoft.com/office/drawing/2014/main" id="{96EAF802-AF6E-B755-69E5-0D41BF4E84AE}"/>
              </a:ext>
            </a:extLst>
          </p:cNvPr>
          <p:cNvSpPr txBox="1"/>
          <p:nvPr/>
        </p:nvSpPr>
        <p:spPr>
          <a:xfrm>
            <a:off x="426527" y="4261203"/>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33" name="TextBox 32">
            <a:extLst>
              <a:ext uri="{FF2B5EF4-FFF2-40B4-BE49-F238E27FC236}">
                <a16:creationId xmlns:a16="http://schemas.microsoft.com/office/drawing/2014/main" id="{0FC76B59-6EB4-2E07-C64C-DA3BE949B78D}"/>
              </a:ext>
            </a:extLst>
          </p:cNvPr>
          <p:cNvSpPr txBox="1"/>
          <p:nvPr/>
        </p:nvSpPr>
        <p:spPr>
          <a:xfrm>
            <a:off x="3112577" y="4261203"/>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34" name="TextBox 33">
            <a:extLst>
              <a:ext uri="{FF2B5EF4-FFF2-40B4-BE49-F238E27FC236}">
                <a16:creationId xmlns:a16="http://schemas.microsoft.com/office/drawing/2014/main" id="{C8A5E7DE-8C1C-9430-4CBE-1060023A9EB7}"/>
              </a:ext>
            </a:extLst>
          </p:cNvPr>
          <p:cNvSpPr txBox="1"/>
          <p:nvPr/>
        </p:nvSpPr>
        <p:spPr>
          <a:xfrm>
            <a:off x="5798627" y="4261203"/>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35" name="TextBox 34">
            <a:extLst>
              <a:ext uri="{FF2B5EF4-FFF2-40B4-BE49-F238E27FC236}">
                <a16:creationId xmlns:a16="http://schemas.microsoft.com/office/drawing/2014/main" id="{AA5C999E-F8AE-000E-3FA9-AD59C6C8297C}"/>
              </a:ext>
            </a:extLst>
          </p:cNvPr>
          <p:cNvSpPr txBox="1"/>
          <p:nvPr/>
        </p:nvSpPr>
        <p:spPr>
          <a:xfrm>
            <a:off x="8484677" y="4261203"/>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a:t>
            </a:r>
            <a:r>
              <a:rPr kumimoji="0" lang="en-US" sz="3200" b="0" i="0" u="none" strike="noStrike" kern="1200" cap="none" spc="0" normalizeH="0" baseline="0" noProof="0" dirty="0">
                <a:ln>
                  <a:noFill/>
                </a:ln>
                <a:solidFill>
                  <a:srgbClr val="FF9900"/>
                </a:solidFill>
                <a:effectLst/>
                <a:uLnTx/>
                <a:uFillTx/>
                <a:latin typeface="Trebuchet MS" panose="020B0603020202020204"/>
                <a:ea typeface="PS TT Commons" charset="0"/>
                <a:cs typeface="Courier New" panose="02070309020205020404" pitchFamily="49" charset="0"/>
              </a:rPr>
              <a:t>10</a:t>
            </a:r>
          </a:p>
        </p:txBody>
      </p:sp>
      <p:sp>
        <p:nvSpPr>
          <p:cNvPr id="36" name="Rectangle 35">
            <a:extLst>
              <a:ext uri="{FF2B5EF4-FFF2-40B4-BE49-F238E27FC236}">
                <a16:creationId xmlns:a16="http://schemas.microsoft.com/office/drawing/2014/main" id="{AF87559B-8303-5642-B310-F00219596959}"/>
              </a:ext>
            </a:extLst>
          </p:cNvPr>
          <p:cNvSpPr/>
          <p:nvPr/>
        </p:nvSpPr>
        <p:spPr>
          <a:xfrm>
            <a:off x="453003" y="4294906"/>
            <a:ext cx="7581900" cy="50710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E74ECADA-AAF4-BE53-9D78-702EC7032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6" y="4351136"/>
            <a:ext cx="346713" cy="346713"/>
          </a:xfrm>
          <a:prstGeom prst="rect">
            <a:avLst/>
          </a:prstGeom>
        </p:spPr>
      </p:pic>
      <p:pic>
        <p:nvPicPr>
          <p:cNvPr id="38" name="Picture 37" descr="Icon&#10;&#10;Description automatically generated">
            <a:extLst>
              <a:ext uri="{FF2B5EF4-FFF2-40B4-BE49-F238E27FC236}">
                <a16:creationId xmlns:a16="http://schemas.microsoft.com/office/drawing/2014/main" id="{B9A993EB-D2BA-CECD-EA83-2D2F999B9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096" y="4317218"/>
            <a:ext cx="346713" cy="346713"/>
          </a:xfrm>
          <a:prstGeom prst="rect">
            <a:avLst/>
          </a:prstGeom>
        </p:spPr>
      </p:pic>
      <p:sp>
        <p:nvSpPr>
          <p:cNvPr id="39" name="TextBox 38">
            <a:extLst>
              <a:ext uri="{FF2B5EF4-FFF2-40B4-BE49-F238E27FC236}">
                <a16:creationId xmlns:a16="http://schemas.microsoft.com/office/drawing/2014/main" id="{949A830A-D5D6-AC31-A41F-01CAFB7E68BA}"/>
              </a:ext>
            </a:extLst>
          </p:cNvPr>
          <p:cNvSpPr txBox="1"/>
          <p:nvPr/>
        </p:nvSpPr>
        <p:spPr>
          <a:xfrm>
            <a:off x="453003" y="4825552"/>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40" name="TextBox 39">
            <a:extLst>
              <a:ext uri="{FF2B5EF4-FFF2-40B4-BE49-F238E27FC236}">
                <a16:creationId xmlns:a16="http://schemas.microsoft.com/office/drawing/2014/main" id="{C60F2EB6-0FC9-C92A-E7EB-C8FF676792E5}"/>
              </a:ext>
            </a:extLst>
          </p:cNvPr>
          <p:cNvSpPr txBox="1"/>
          <p:nvPr/>
        </p:nvSpPr>
        <p:spPr>
          <a:xfrm>
            <a:off x="3139053" y="4825552"/>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41" name="TextBox 40">
            <a:extLst>
              <a:ext uri="{FF2B5EF4-FFF2-40B4-BE49-F238E27FC236}">
                <a16:creationId xmlns:a16="http://schemas.microsoft.com/office/drawing/2014/main" id="{2A5C8CD6-17D3-333A-BAD5-7B0844C6AFA7}"/>
              </a:ext>
            </a:extLst>
          </p:cNvPr>
          <p:cNvSpPr txBox="1"/>
          <p:nvPr/>
        </p:nvSpPr>
        <p:spPr>
          <a:xfrm>
            <a:off x="5825103" y="4825552"/>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42" name="TextBox 41">
            <a:extLst>
              <a:ext uri="{FF2B5EF4-FFF2-40B4-BE49-F238E27FC236}">
                <a16:creationId xmlns:a16="http://schemas.microsoft.com/office/drawing/2014/main" id="{AFEAE7DA-0E41-728D-7E68-CB5A8587B2C9}"/>
              </a:ext>
            </a:extLst>
          </p:cNvPr>
          <p:cNvSpPr txBox="1"/>
          <p:nvPr/>
        </p:nvSpPr>
        <p:spPr>
          <a:xfrm>
            <a:off x="8511153" y="4825552"/>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a:t>
            </a:r>
            <a:r>
              <a:rPr kumimoji="0" lang="en-US" sz="3200" b="0" i="0" u="none" strike="noStrike" kern="1200" cap="none" spc="0" normalizeH="0" baseline="0" noProof="0" dirty="0">
                <a:ln>
                  <a:noFill/>
                </a:ln>
                <a:solidFill>
                  <a:srgbClr val="FF9900"/>
                </a:solidFill>
                <a:effectLst/>
                <a:uLnTx/>
                <a:uFillTx/>
                <a:latin typeface="Trebuchet MS" panose="020B0603020202020204"/>
                <a:ea typeface="PS TT Commons" charset="0"/>
                <a:cs typeface="Courier New" panose="02070309020205020404" pitchFamily="49" charset="0"/>
              </a:rPr>
              <a:t>11</a:t>
            </a:r>
          </a:p>
        </p:txBody>
      </p:sp>
      <p:sp>
        <p:nvSpPr>
          <p:cNvPr id="43" name="Rectangle 42">
            <a:extLst>
              <a:ext uri="{FF2B5EF4-FFF2-40B4-BE49-F238E27FC236}">
                <a16:creationId xmlns:a16="http://schemas.microsoft.com/office/drawing/2014/main" id="{1FDEB51A-829C-358B-659F-1DBB797BDE2B}"/>
              </a:ext>
            </a:extLst>
          </p:cNvPr>
          <p:cNvSpPr/>
          <p:nvPr/>
        </p:nvSpPr>
        <p:spPr>
          <a:xfrm>
            <a:off x="479479" y="4859255"/>
            <a:ext cx="7581900" cy="50710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pic>
        <p:nvPicPr>
          <p:cNvPr id="44" name="Picture 43" descr="Icon&#10;&#10;Description automatically generated">
            <a:extLst>
              <a:ext uri="{FF2B5EF4-FFF2-40B4-BE49-F238E27FC236}">
                <a16:creationId xmlns:a16="http://schemas.microsoft.com/office/drawing/2014/main" id="{C8ED974F-AE1E-17DD-A055-78AD6A18A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42" y="4915485"/>
            <a:ext cx="346713" cy="346713"/>
          </a:xfrm>
          <a:prstGeom prst="rect">
            <a:avLst/>
          </a:prstGeom>
        </p:spPr>
      </p:pic>
      <p:pic>
        <p:nvPicPr>
          <p:cNvPr id="45" name="Picture 44" descr="Icon&#10;&#10;Description automatically generated">
            <a:extLst>
              <a:ext uri="{FF2B5EF4-FFF2-40B4-BE49-F238E27FC236}">
                <a16:creationId xmlns:a16="http://schemas.microsoft.com/office/drawing/2014/main" id="{BED940DF-F2CA-A69B-5B61-C3C08E024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572" y="4881567"/>
            <a:ext cx="346713" cy="346713"/>
          </a:xfrm>
          <a:prstGeom prst="rect">
            <a:avLst/>
          </a:prstGeom>
        </p:spPr>
      </p:pic>
      <p:sp>
        <p:nvSpPr>
          <p:cNvPr id="47" name="TextBox 46">
            <a:extLst>
              <a:ext uri="{FF2B5EF4-FFF2-40B4-BE49-F238E27FC236}">
                <a16:creationId xmlns:a16="http://schemas.microsoft.com/office/drawing/2014/main" id="{08CD91E6-A2A8-9D07-718D-9D6E774A23F3}"/>
              </a:ext>
            </a:extLst>
          </p:cNvPr>
          <p:cNvSpPr txBox="1"/>
          <p:nvPr/>
        </p:nvSpPr>
        <p:spPr>
          <a:xfrm>
            <a:off x="426527" y="5455328"/>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48" name="TextBox 47">
            <a:extLst>
              <a:ext uri="{FF2B5EF4-FFF2-40B4-BE49-F238E27FC236}">
                <a16:creationId xmlns:a16="http://schemas.microsoft.com/office/drawing/2014/main" id="{D0D45FBE-7B6B-BB9C-9A1E-46EDBDE72C11}"/>
              </a:ext>
            </a:extLst>
          </p:cNvPr>
          <p:cNvSpPr txBox="1"/>
          <p:nvPr/>
        </p:nvSpPr>
        <p:spPr>
          <a:xfrm>
            <a:off x="3112577" y="5455328"/>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49" name="TextBox 48">
            <a:extLst>
              <a:ext uri="{FF2B5EF4-FFF2-40B4-BE49-F238E27FC236}">
                <a16:creationId xmlns:a16="http://schemas.microsoft.com/office/drawing/2014/main" id="{84A47F77-26DC-9BA7-C7CC-CBAA38DDDC47}"/>
              </a:ext>
            </a:extLst>
          </p:cNvPr>
          <p:cNvSpPr txBox="1"/>
          <p:nvPr/>
        </p:nvSpPr>
        <p:spPr>
          <a:xfrm>
            <a:off x="5798627" y="5455328"/>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50" name="TextBox 49">
            <a:extLst>
              <a:ext uri="{FF2B5EF4-FFF2-40B4-BE49-F238E27FC236}">
                <a16:creationId xmlns:a16="http://schemas.microsoft.com/office/drawing/2014/main" id="{5F96F6E4-E63A-0C2D-E558-695A713CAFCB}"/>
              </a:ext>
            </a:extLst>
          </p:cNvPr>
          <p:cNvSpPr txBox="1"/>
          <p:nvPr/>
        </p:nvSpPr>
        <p:spPr>
          <a:xfrm>
            <a:off x="8484677" y="5455328"/>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Trebuchet MS" panose="020B0603020202020204"/>
                <a:ea typeface="PS TT Commons" charset="0"/>
                <a:cs typeface="Courier New" panose="02070309020205020404" pitchFamily="49" charset="0"/>
              </a:rPr>
              <a:t>…</a:t>
            </a:r>
          </a:p>
        </p:txBody>
      </p:sp>
      <p:sp>
        <p:nvSpPr>
          <p:cNvPr id="51" name="Rectangle 50">
            <a:extLst>
              <a:ext uri="{FF2B5EF4-FFF2-40B4-BE49-F238E27FC236}">
                <a16:creationId xmlns:a16="http://schemas.microsoft.com/office/drawing/2014/main" id="{2717EB4D-6379-AC35-18AD-12A9EC1350CA}"/>
              </a:ext>
            </a:extLst>
          </p:cNvPr>
          <p:cNvSpPr/>
          <p:nvPr/>
        </p:nvSpPr>
        <p:spPr>
          <a:xfrm>
            <a:off x="453003" y="5489031"/>
            <a:ext cx="7581900" cy="50710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pic>
        <p:nvPicPr>
          <p:cNvPr id="52" name="Picture 51" descr="Icon&#10;&#10;Description automatically generated">
            <a:extLst>
              <a:ext uri="{FF2B5EF4-FFF2-40B4-BE49-F238E27FC236}">
                <a16:creationId xmlns:a16="http://schemas.microsoft.com/office/drawing/2014/main" id="{0677221C-DF32-B2F3-E0F4-84C55C77D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6" y="5545261"/>
            <a:ext cx="346713" cy="346713"/>
          </a:xfrm>
          <a:prstGeom prst="rect">
            <a:avLst/>
          </a:prstGeom>
        </p:spPr>
      </p:pic>
      <p:pic>
        <p:nvPicPr>
          <p:cNvPr id="53" name="Picture 52" descr="Icon&#10;&#10;Description automatically generated">
            <a:extLst>
              <a:ext uri="{FF2B5EF4-FFF2-40B4-BE49-F238E27FC236}">
                <a16:creationId xmlns:a16="http://schemas.microsoft.com/office/drawing/2014/main" id="{1B7E6713-1C45-71EA-6BC5-0690C435C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4096" y="5511343"/>
            <a:ext cx="346713" cy="346713"/>
          </a:xfrm>
          <a:prstGeom prst="rect">
            <a:avLst/>
          </a:prstGeom>
        </p:spPr>
      </p:pic>
      <p:sp>
        <p:nvSpPr>
          <p:cNvPr id="54" name="TextBox 53">
            <a:extLst>
              <a:ext uri="{FF2B5EF4-FFF2-40B4-BE49-F238E27FC236}">
                <a16:creationId xmlns:a16="http://schemas.microsoft.com/office/drawing/2014/main" id="{6D008472-4021-441B-11D9-3EBCA7A9CF62}"/>
              </a:ext>
            </a:extLst>
          </p:cNvPr>
          <p:cNvSpPr txBox="1"/>
          <p:nvPr/>
        </p:nvSpPr>
        <p:spPr>
          <a:xfrm>
            <a:off x="453003" y="606751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55" name="TextBox 54">
            <a:extLst>
              <a:ext uri="{FF2B5EF4-FFF2-40B4-BE49-F238E27FC236}">
                <a16:creationId xmlns:a16="http://schemas.microsoft.com/office/drawing/2014/main" id="{7DD0E61B-77DD-D52E-F8AE-E3E8EEA0023A}"/>
              </a:ext>
            </a:extLst>
          </p:cNvPr>
          <p:cNvSpPr txBox="1"/>
          <p:nvPr/>
        </p:nvSpPr>
        <p:spPr>
          <a:xfrm>
            <a:off x="3139053" y="606751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56" name="TextBox 55">
            <a:extLst>
              <a:ext uri="{FF2B5EF4-FFF2-40B4-BE49-F238E27FC236}">
                <a16:creationId xmlns:a16="http://schemas.microsoft.com/office/drawing/2014/main" id="{86E415CB-B598-E272-B6F0-A3A89D392528}"/>
              </a:ext>
            </a:extLst>
          </p:cNvPr>
          <p:cNvSpPr txBox="1"/>
          <p:nvPr/>
        </p:nvSpPr>
        <p:spPr>
          <a:xfrm>
            <a:off x="5825103" y="606751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57" name="TextBox 56">
            <a:extLst>
              <a:ext uri="{FF2B5EF4-FFF2-40B4-BE49-F238E27FC236}">
                <a16:creationId xmlns:a16="http://schemas.microsoft.com/office/drawing/2014/main" id="{0D8897C8-D59C-2D2A-6774-8B43C8235E84}"/>
              </a:ext>
            </a:extLst>
          </p:cNvPr>
          <p:cNvSpPr txBox="1"/>
          <p:nvPr/>
        </p:nvSpPr>
        <p:spPr>
          <a:xfrm>
            <a:off x="8511153" y="606751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Trebuchet MS" panose="020B0603020202020204"/>
                <a:ea typeface="PS TT Commons" charset="0"/>
                <a:cs typeface="Courier New" panose="02070309020205020404" pitchFamily="49" charset="0"/>
              </a:rPr>
              <a:t>1111 1111</a:t>
            </a:r>
          </a:p>
        </p:txBody>
      </p:sp>
      <p:sp>
        <p:nvSpPr>
          <p:cNvPr id="58" name="Rectangle 57">
            <a:extLst>
              <a:ext uri="{FF2B5EF4-FFF2-40B4-BE49-F238E27FC236}">
                <a16:creationId xmlns:a16="http://schemas.microsoft.com/office/drawing/2014/main" id="{2F2AD0AE-FB04-DE9E-B891-F5E2DAC26BFE}"/>
              </a:ext>
            </a:extLst>
          </p:cNvPr>
          <p:cNvSpPr/>
          <p:nvPr/>
        </p:nvSpPr>
        <p:spPr>
          <a:xfrm>
            <a:off x="479479" y="6101222"/>
            <a:ext cx="7581900" cy="50710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pic>
        <p:nvPicPr>
          <p:cNvPr id="59" name="Picture 58" descr="Icon&#10;&#10;Description automatically generated">
            <a:extLst>
              <a:ext uri="{FF2B5EF4-FFF2-40B4-BE49-F238E27FC236}">
                <a16:creationId xmlns:a16="http://schemas.microsoft.com/office/drawing/2014/main" id="{9026FC5B-D7FC-8818-34A6-C6D020D2C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42" y="6157452"/>
            <a:ext cx="346713" cy="346713"/>
          </a:xfrm>
          <a:prstGeom prst="rect">
            <a:avLst/>
          </a:prstGeom>
        </p:spPr>
      </p:pic>
      <p:pic>
        <p:nvPicPr>
          <p:cNvPr id="60" name="Picture 59" descr="Icon&#10;&#10;Description automatically generated">
            <a:extLst>
              <a:ext uri="{FF2B5EF4-FFF2-40B4-BE49-F238E27FC236}">
                <a16:creationId xmlns:a16="http://schemas.microsoft.com/office/drawing/2014/main" id="{CD086B83-2688-7D1B-A42D-782884125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572" y="6123534"/>
            <a:ext cx="346713" cy="346713"/>
          </a:xfrm>
          <a:prstGeom prst="rect">
            <a:avLst/>
          </a:prstGeom>
        </p:spPr>
      </p:pic>
    </p:spTree>
    <p:extLst>
      <p:ext uri="{BB962C8B-B14F-4D97-AF65-F5344CB8AC3E}">
        <p14:creationId xmlns:p14="http://schemas.microsoft.com/office/powerpoint/2010/main" val="19909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animBg="1"/>
      <p:bldP spid="39" grpId="0"/>
      <p:bldP spid="40" grpId="0"/>
      <p:bldP spid="41" grpId="0"/>
      <p:bldP spid="42" grpId="0"/>
      <p:bldP spid="43" grpId="0" animBg="1"/>
      <p:bldP spid="47" grpId="0"/>
      <p:bldP spid="48" grpId="0"/>
      <p:bldP spid="49" grpId="0"/>
      <p:bldP spid="50" grpId="0"/>
      <p:bldP spid="51" grpId="0" animBg="1"/>
      <p:bldP spid="54" grpId="0"/>
      <p:bldP spid="55" grpId="0"/>
      <p:bldP spid="56" grpId="0"/>
      <p:bldP spid="57" grpId="0"/>
      <p:bldP spid="5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453003" y="2755361"/>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139053" y="2755361"/>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2777103" y="2858221"/>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5825103" y="2755361"/>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511153" y="2755361"/>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7" name="TextBox 6">
            <a:extLst>
              <a:ext uri="{FF2B5EF4-FFF2-40B4-BE49-F238E27FC236}">
                <a16:creationId xmlns:a16="http://schemas.microsoft.com/office/drawing/2014/main" id="{B2866EE0-9D46-9169-1206-1C42C294B016}"/>
              </a:ext>
            </a:extLst>
          </p:cNvPr>
          <p:cNvSpPr txBox="1"/>
          <p:nvPr/>
        </p:nvSpPr>
        <p:spPr>
          <a:xfrm>
            <a:off x="8117453" y="2858221"/>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463153" y="2858221"/>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Address Range</a:t>
            </a:r>
          </a:p>
        </p:txBody>
      </p:sp>
      <p:sp>
        <p:nvSpPr>
          <p:cNvPr id="15" name="TextBox 14">
            <a:extLst>
              <a:ext uri="{FF2B5EF4-FFF2-40B4-BE49-F238E27FC236}">
                <a16:creationId xmlns:a16="http://schemas.microsoft.com/office/drawing/2014/main" id="{C299192B-863E-8373-81BE-C923BFD42BCF}"/>
              </a:ext>
            </a:extLst>
          </p:cNvPr>
          <p:cNvSpPr txBox="1"/>
          <p:nvPr/>
        </p:nvSpPr>
        <p:spPr>
          <a:xfrm>
            <a:off x="453003" y="2175881"/>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139053" y="2175881"/>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5825103" y="2175881"/>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511153" y="2175881"/>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21" name="TextBox 20">
            <a:extLst>
              <a:ext uri="{FF2B5EF4-FFF2-40B4-BE49-F238E27FC236}">
                <a16:creationId xmlns:a16="http://schemas.microsoft.com/office/drawing/2014/main" id="{3C3062AF-4FD4-06AE-A485-67717A959EE8}"/>
              </a:ext>
            </a:extLst>
          </p:cNvPr>
          <p:cNvSpPr txBox="1"/>
          <p:nvPr/>
        </p:nvSpPr>
        <p:spPr>
          <a:xfrm>
            <a:off x="453003" y="493197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22" name="TextBox 21">
            <a:extLst>
              <a:ext uri="{FF2B5EF4-FFF2-40B4-BE49-F238E27FC236}">
                <a16:creationId xmlns:a16="http://schemas.microsoft.com/office/drawing/2014/main" id="{2587B870-15DF-DD9C-CAEB-7C883F4A8CD8}"/>
              </a:ext>
            </a:extLst>
          </p:cNvPr>
          <p:cNvSpPr txBox="1"/>
          <p:nvPr/>
        </p:nvSpPr>
        <p:spPr>
          <a:xfrm>
            <a:off x="3139053" y="493197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26" name="TextBox 25">
            <a:extLst>
              <a:ext uri="{FF2B5EF4-FFF2-40B4-BE49-F238E27FC236}">
                <a16:creationId xmlns:a16="http://schemas.microsoft.com/office/drawing/2014/main" id="{5F906705-5CB2-023A-AF7B-3D21BA251F8F}"/>
              </a:ext>
            </a:extLst>
          </p:cNvPr>
          <p:cNvSpPr txBox="1"/>
          <p:nvPr/>
        </p:nvSpPr>
        <p:spPr>
          <a:xfrm>
            <a:off x="5825103" y="493197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27" name="TextBox 26">
            <a:extLst>
              <a:ext uri="{FF2B5EF4-FFF2-40B4-BE49-F238E27FC236}">
                <a16:creationId xmlns:a16="http://schemas.microsoft.com/office/drawing/2014/main" id="{94C4325D-BE11-4BEC-FECC-A2C0FEA9D7C7}"/>
              </a:ext>
            </a:extLst>
          </p:cNvPr>
          <p:cNvSpPr txBox="1"/>
          <p:nvPr/>
        </p:nvSpPr>
        <p:spPr>
          <a:xfrm>
            <a:off x="8511153" y="4931979"/>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1111 1111</a:t>
            </a:r>
            <a:endParaRPr kumimoji="0" lang="en-US" sz="3200" b="0" i="0" u="none" strike="noStrike" kern="1200" cap="none" spc="0" normalizeH="0" baseline="0" noProof="0" dirty="0">
              <a:ln>
                <a:noFill/>
              </a:ln>
              <a:solidFill>
                <a:srgbClr val="FF0000"/>
              </a:solidFill>
              <a:effectLst/>
              <a:uLnTx/>
              <a:uFillTx/>
              <a:latin typeface="Trebuchet MS" panose="020B0603020202020204"/>
              <a:ea typeface="PS TT Commons" charset="0"/>
              <a:cs typeface="Courier New" panose="02070309020205020404" pitchFamily="49" charset="0"/>
            </a:endParaRPr>
          </a:p>
        </p:txBody>
      </p:sp>
      <p:sp>
        <p:nvSpPr>
          <p:cNvPr id="62" name="TextBox 61">
            <a:extLst>
              <a:ext uri="{FF2B5EF4-FFF2-40B4-BE49-F238E27FC236}">
                <a16:creationId xmlns:a16="http://schemas.microsoft.com/office/drawing/2014/main" id="{8122B602-081A-6D11-A410-39B7F8273C18}"/>
              </a:ext>
            </a:extLst>
          </p:cNvPr>
          <p:cNvSpPr txBox="1"/>
          <p:nvPr/>
        </p:nvSpPr>
        <p:spPr>
          <a:xfrm>
            <a:off x="453003" y="1532581"/>
            <a:ext cx="3067437" cy="564027"/>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Lowest address:</a:t>
            </a:r>
          </a:p>
        </p:txBody>
      </p:sp>
      <p:sp>
        <p:nvSpPr>
          <p:cNvPr id="63" name="TextBox 62">
            <a:extLst>
              <a:ext uri="{FF2B5EF4-FFF2-40B4-BE49-F238E27FC236}">
                <a16:creationId xmlns:a16="http://schemas.microsoft.com/office/drawing/2014/main" id="{825954DE-EE60-FD0B-F215-0C9CD29369D2}"/>
              </a:ext>
            </a:extLst>
          </p:cNvPr>
          <p:cNvSpPr txBox="1"/>
          <p:nvPr/>
        </p:nvSpPr>
        <p:spPr>
          <a:xfrm>
            <a:off x="601205" y="4355242"/>
            <a:ext cx="3067437" cy="564027"/>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Highest address:</a:t>
            </a:r>
          </a:p>
        </p:txBody>
      </p:sp>
      <p:sp>
        <p:nvSpPr>
          <p:cNvPr id="64" name="Rectangle 63">
            <a:extLst>
              <a:ext uri="{FF2B5EF4-FFF2-40B4-BE49-F238E27FC236}">
                <a16:creationId xmlns:a16="http://schemas.microsoft.com/office/drawing/2014/main" id="{703FF962-9053-5F2E-E55F-877DF84D9C6A}"/>
              </a:ext>
            </a:extLst>
          </p:cNvPr>
          <p:cNvSpPr/>
          <p:nvPr/>
        </p:nvSpPr>
        <p:spPr>
          <a:xfrm>
            <a:off x="453003" y="5562043"/>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65" name="Rectangle 64">
            <a:extLst>
              <a:ext uri="{FF2B5EF4-FFF2-40B4-BE49-F238E27FC236}">
                <a16:creationId xmlns:a16="http://schemas.microsoft.com/office/drawing/2014/main" id="{8ABE3B51-5087-D2AF-49C5-B7353D59FD08}"/>
              </a:ext>
            </a:extLst>
          </p:cNvPr>
          <p:cNvSpPr/>
          <p:nvPr/>
        </p:nvSpPr>
        <p:spPr>
          <a:xfrm>
            <a:off x="3139053" y="5562043"/>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66" name="TextBox 65">
            <a:extLst>
              <a:ext uri="{FF2B5EF4-FFF2-40B4-BE49-F238E27FC236}">
                <a16:creationId xmlns:a16="http://schemas.microsoft.com/office/drawing/2014/main" id="{BBD0581E-681C-DC0A-E78E-4C57DEC498D5}"/>
              </a:ext>
            </a:extLst>
          </p:cNvPr>
          <p:cNvSpPr txBox="1"/>
          <p:nvPr/>
        </p:nvSpPr>
        <p:spPr>
          <a:xfrm>
            <a:off x="2777103" y="5664903"/>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67" name="Rectangle 66">
            <a:extLst>
              <a:ext uri="{FF2B5EF4-FFF2-40B4-BE49-F238E27FC236}">
                <a16:creationId xmlns:a16="http://schemas.microsoft.com/office/drawing/2014/main" id="{B2DD2B47-B01D-71C0-4150-82F7E24982F2}"/>
              </a:ext>
            </a:extLst>
          </p:cNvPr>
          <p:cNvSpPr/>
          <p:nvPr/>
        </p:nvSpPr>
        <p:spPr>
          <a:xfrm>
            <a:off x="5825103" y="5562043"/>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8" name="Rectangle 67">
            <a:extLst>
              <a:ext uri="{FF2B5EF4-FFF2-40B4-BE49-F238E27FC236}">
                <a16:creationId xmlns:a16="http://schemas.microsoft.com/office/drawing/2014/main" id="{D72C71C3-B06F-A671-1336-7BBBA0B4003E}"/>
              </a:ext>
            </a:extLst>
          </p:cNvPr>
          <p:cNvSpPr/>
          <p:nvPr/>
        </p:nvSpPr>
        <p:spPr>
          <a:xfrm>
            <a:off x="8511153" y="5562043"/>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255</a:t>
            </a:r>
          </a:p>
        </p:txBody>
      </p:sp>
      <p:sp>
        <p:nvSpPr>
          <p:cNvPr id="69" name="TextBox 68">
            <a:extLst>
              <a:ext uri="{FF2B5EF4-FFF2-40B4-BE49-F238E27FC236}">
                <a16:creationId xmlns:a16="http://schemas.microsoft.com/office/drawing/2014/main" id="{5E71EAD8-D853-51A5-E15E-B99A459CBA90}"/>
              </a:ext>
            </a:extLst>
          </p:cNvPr>
          <p:cNvSpPr txBox="1"/>
          <p:nvPr/>
        </p:nvSpPr>
        <p:spPr>
          <a:xfrm>
            <a:off x="8117453" y="5664903"/>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70" name="TextBox 69">
            <a:extLst>
              <a:ext uri="{FF2B5EF4-FFF2-40B4-BE49-F238E27FC236}">
                <a16:creationId xmlns:a16="http://schemas.microsoft.com/office/drawing/2014/main" id="{C5613F15-6C47-DF7F-84CA-3AF766E9EFB9}"/>
              </a:ext>
            </a:extLst>
          </p:cNvPr>
          <p:cNvSpPr txBox="1"/>
          <p:nvPr/>
        </p:nvSpPr>
        <p:spPr>
          <a:xfrm>
            <a:off x="5463153" y="5664903"/>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cxnSp>
        <p:nvCxnSpPr>
          <p:cNvPr id="12" name="Straight Arrow Connector 11">
            <a:extLst>
              <a:ext uri="{FF2B5EF4-FFF2-40B4-BE49-F238E27FC236}">
                <a16:creationId xmlns:a16="http://schemas.microsoft.com/office/drawing/2014/main" id="{9C9E7485-5097-0416-916A-1B9EC4221890}"/>
              </a:ext>
            </a:extLst>
          </p:cNvPr>
          <p:cNvCxnSpPr>
            <a:cxnSpLocks/>
            <a:stCxn id="6" idx="2"/>
            <a:endCxn id="27" idx="2"/>
          </p:cNvCxnSpPr>
          <p:nvPr/>
        </p:nvCxnSpPr>
        <p:spPr>
          <a:xfrm>
            <a:off x="9616053" y="3278581"/>
            <a:ext cx="0" cy="2176617"/>
          </a:xfrm>
          <a:prstGeom prst="straightConnector1">
            <a:avLst/>
          </a:prstGeom>
          <a:ln>
            <a:solidFill>
              <a:srgbClr val="FF99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B344CA9-A5D9-B830-E127-718ADAE041F8}"/>
              </a:ext>
            </a:extLst>
          </p:cNvPr>
          <p:cNvSpPr txBox="1"/>
          <p:nvPr/>
        </p:nvSpPr>
        <p:spPr>
          <a:xfrm>
            <a:off x="7838108" y="3745021"/>
            <a:ext cx="3555890" cy="861026"/>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Count of IPs is </a:t>
            </a: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256</a:t>
            </a:r>
            <a:r>
              <a:rPr kumimoji="0" lang="en-US" sz="28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 </a:t>
            </a:r>
            <a:br>
              <a:rPr kumimoji="0" lang="en-US" sz="28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br>
            <a:r>
              <a:rPr kumimoji="0" lang="en-US" sz="24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(0 to 255, inclusive of 0)</a:t>
            </a:r>
            <a:endParaRPr kumimoji="0" lang="en-US" sz="28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134398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6" grpId="0"/>
      <p:bldP spid="27" grpId="0"/>
      <p:bldP spid="63" grpId="0"/>
      <p:bldP spid="64" grpId="0" animBg="1"/>
      <p:bldP spid="65" grpId="0" animBg="1"/>
      <p:bldP spid="66" grpId="0"/>
      <p:bldP spid="67" grpId="0" animBg="1"/>
      <p:bldP spid="68" grpId="0" animBg="1"/>
      <p:bldP spid="69" grpId="0"/>
      <p:bldP spid="70" grpId="0"/>
      <p:bldP spid="7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45300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13905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277710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582510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51115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7" name="TextBox 6">
            <a:extLst>
              <a:ext uri="{FF2B5EF4-FFF2-40B4-BE49-F238E27FC236}">
                <a16:creationId xmlns:a16="http://schemas.microsoft.com/office/drawing/2014/main" id="{B2866EE0-9D46-9169-1206-1C42C294B016}"/>
              </a:ext>
            </a:extLst>
          </p:cNvPr>
          <p:cNvSpPr txBox="1"/>
          <p:nvPr/>
        </p:nvSpPr>
        <p:spPr>
          <a:xfrm>
            <a:off x="811745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46315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CIDR Notation</a:t>
            </a:r>
          </a:p>
        </p:txBody>
      </p:sp>
      <p:sp>
        <p:nvSpPr>
          <p:cNvPr id="15" name="TextBox 14">
            <a:extLst>
              <a:ext uri="{FF2B5EF4-FFF2-40B4-BE49-F238E27FC236}">
                <a16:creationId xmlns:a16="http://schemas.microsoft.com/office/drawing/2014/main" id="{C299192B-863E-8373-81BE-C923BFD42BCF}"/>
              </a:ext>
            </a:extLst>
          </p:cNvPr>
          <p:cNvSpPr txBox="1"/>
          <p:nvPr/>
        </p:nvSpPr>
        <p:spPr>
          <a:xfrm>
            <a:off x="45300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13905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582510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51115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0000 0001</a:t>
            </a:r>
          </a:p>
        </p:txBody>
      </p:sp>
      <p:sp>
        <p:nvSpPr>
          <p:cNvPr id="19" name="TextBox 18">
            <a:extLst>
              <a:ext uri="{FF2B5EF4-FFF2-40B4-BE49-F238E27FC236}">
                <a16:creationId xmlns:a16="http://schemas.microsoft.com/office/drawing/2014/main" id="{CDEA7717-F35F-3062-CADC-596E0AB33602}"/>
              </a:ext>
            </a:extLst>
          </p:cNvPr>
          <p:cNvSpPr txBox="1"/>
          <p:nvPr/>
        </p:nvSpPr>
        <p:spPr>
          <a:xfrm>
            <a:off x="10092303" y="221489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/16</a:t>
            </a:r>
          </a:p>
        </p:txBody>
      </p:sp>
      <p:sp>
        <p:nvSpPr>
          <p:cNvPr id="10" name="Rectangle 9">
            <a:extLst>
              <a:ext uri="{FF2B5EF4-FFF2-40B4-BE49-F238E27FC236}">
                <a16:creationId xmlns:a16="http://schemas.microsoft.com/office/drawing/2014/main" id="{528EBA1C-82AC-64AA-95D1-0E6EBCF58625}"/>
              </a:ext>
            </a:extLst>
          </p:cNvPr>
          <p:cNvSpPr/>
          <p:nvPr/>
        </p:nvSpPr>
        <p:spPr>
          <a:xfrm>
            <a:off x="10798443" y="2080647"/>
            <a:ext cx="778252" cy="80681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cxnSp>
        <p:nvCxnSpPr>
          <p:cNvPr id="20" name="Connector: Elbow 19">
            <a:extLst>
              <a:ext uri="{FF2B5EF4-FFF2-40B4-BE49-F238E27FC236}">
                <a16:creationId xmlns:a16="http://schemas.microsoft.com/office/drawing/2014/main" id="{68FB28E9-C9F0-EAE2-1ED7-296D8EE138C7}"/>
              </a:ext>
            </a:extLst>
          </p:cNvPr>
          <p:cNvCxnSpPr>
            <a:cxnSpLocks/>
            <a:endCxn id="21" idx="1"/>
          </p:cNvCxnSpPr>
          <p:nvPr/>
        </p:nvCxnSpPr>
        <p:spPr>
          <a:xfrm rot="10800000" flipV="1">
            <a:off x="2814370" y="2887458"/>
            <a:ext cx="8373204" cy="1441055"/>
          </a:xfrm>
          <a:prstGeom prst="bentConnector4">
            <a:avLst>
              <a:gd name="adj1" fmla="val -516"/>
              <a:gd name="adj2" fmla="val 160600"/>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21" name="Left Brace 20">
            <a:extLst>
              <a:ext uri="{FF2B5EF4-FFF2-40B4-BE49-F238E27FC236}">
                <a16:creationId xmlns:a16="http://schemas.microsoft.com/office/drawing/2014/main" id="{9768DA79-CAC8-2D6A-C5EF-4E951D908A1D}"/>
              </a:ext>
            </a:extLst>
          </p:cNvPr>
          <p:cNvSpPr/>
          <p:nvPr/>
        </p:nvSpPr>
        <p:spPr>
          <a:xfrm rot="16200000">
            <a:off x="2552758" y="1867838"/>
            <a:ext cx="523222" cy="439812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22" name="TextBox 21">
            <a:extLst>
              <a:ext uri="{FF2B5EF4-FFF2-40B4-BE49-F238E27FC236}">
                <a16:creationId xmlns:a16="http://schemas.microsoft.com/office/drawing/2014/main" id="{927AAC8C-1C27-EAB0-C242-F56857EB6FE6}"/>
              </a:ext>
            </a:extLst>
          </p:cNvPr>
          <p:cNvSpPr txBox="1"/>
          <p:nvPr/>
        </p:nvSpPr>
        <p:spPr>
          <a:xfrm>
            <a:off x="3058117" y="4375000"/>
            <a:ext cx="3037883" cy="659501"/>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The first 16 bits will always be the same</a:t>
            </a:r>
          </a:p>
        </p:txBody>
      </p:sp>
      <p:sp>
        <p:nvSpPr>
          <p:cNvPr id="23" name="Left Brace 22">
            <a:extLst>
              <a:ext uri="{FF2B5EF4-FFF2-40B4-BE49-F238E27FC236}">
                <a16:creationId xmlns:a16="http://schemas.microsoft.com/office/drawing/2014/main" id="{87D5D203-1342-E096-5BD2-C78D5CFE32F7}"/>
              </a:ext>
            </a:extLst>
          </p:cNvPr>
          <p:cNvSpPr/>
          <p:nvPr/>
        </p:nvSpPr>
        <p:spPr>
          <a:xfrm rot="16200000">
            <a:off x="7976820" y="1898108"/>
            <a:ext cx="523218" cy="428485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24" name="TextBox 23">
            <a:extLst>
              <a:ext uri="{FF2B5EF4-FFF2-40B4-BE49-F238E27FC236}">
                <a16:creationId xmlns:a16="http://schemas.microsoft.com/office/drawing/2014/main" id="{622970E1-7F60-777C-D2CB-497BD1238108}"/>
              </a:ext>
            </a:extLst>
          </p:cNvPr>
          <p:cNvSpPr txBox="1"/>
          <p:nvPr/>
        </p:nvSpPr>
        <p:spPr>
          <a:xfrm>
            <a:off x="7193976" y="4302144"/>
            <a:ext cx="2088906" cy="659501"/>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The remaining 16 bits can change</a:t>
            </a:r>
          </a:p>
        </p:txBody>
      </p:sp>
      <p:sp>
        <p:nvSpPr>
          <p:cNvPr id="25" name="TextBox 24">
            <a:extLst>
              <a:ext uri="{FF2B5EF4-FFF2-40B4-BE49-F238E27FC236}">
                <a16:creationId xmlns:a16="http://schemas.microsoft.com/office/drawing/2014/main" id="{315798E6-9DC6-2DC6-1C4C-65794C206FB7}"/>
              </a:ext>
            </a:extLst>
          </p:cNvPr>
          <p:cNvSpPr txBox="1"/>
          <p:nvPr/>
        </p:nvSpPr>
        <p:spPr>
          <a:xfrm>
            <a:off x="7797910" y="5670760"/>
            <a:ext cx="3555890" cy="861026"/>
          </a:xfrm>
          <a:prstGeom prst="rect">
            <a:avLst/>
          </a:prstGeom>
          <a:solidFill>
            <a:schemeClr val="bg1"/>
          </a:solidFill>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LOTS more </a:t>
            </a:r>
            <a:br>
              <a:rPr kumimoji="0" lang="en-US" sz="28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br>
            <a:r>
              <a:rPr kumimoji="0" lang="en-US" sz="28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possible addresses!</a:t>
            </a:r>
          </a:p>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(65,536 to be exact)</a:t>
            </a:r>
          </a:p>
        </p:txBody>
      </p:sp>
      <p:sp>
        <p:nvSpPr>
          <p:cNvPr id="27" name="Rectangle 26">
            <a:extLst>
              <a:ext uri="{FF2B5EF4-FFF2-40B4-BE49-F238E27FC236}">
                <a16:creationId xmlns:a16="http://schemas.microsoft.com/office/drawing/2014/main" id="{0A2E2C5E-969A-AC0F-BF48-EE68C5C2B79B}"/>
              </a:ext>
            </a:extLst>
          </p:cNvPr>
          <p:cNvSpPr/>
          <p:nvPr/>
        </p:nvSpPr>
        <p:spPr>
          <a:xfrm>
            <a:off x="453003" y="3052730"/>
            <a:ext cx="4895850" cy="50710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pic>
        <p:nvPicPr>
          <p:cNvPr id="28" name="Picture 27" descr="Icon&#10;&#10;Description automatically generated">
            <a:extLst>
              <a:ext uri="{FF2B5EF4-FFF2-40B4-BE49-F238E27FC236}">
                <a16:creationId xmlns:a16="http://schemas.microsoft.com/office/drawing/2014/main" id="{EEE28E95-7871-96D2-DCC5-3EDFC3DAC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6" y="3108960"/>
            <a:ext cx="346713" cy="346713"/>
          </a:xfrm>
          <a:prstGeom prst="rect">
            <a:avLst/>
          </a:prstGeom>
        </p:spPr>
      </p:pic>
      <p:pic>
        <p:nvPicPr>
          <p:cNvPr id="29" name="Picture 28" descr="Icon&#10;&#10;Description automatically generated">
            <a:extLst>
              <a:ext uri="{FF2B5EF4-FFF2-40B4-BE49-F238E27FC236}">
                <a16:creationId xmlns:a16="http://schemas.microsoft.com/office/drawing/2014/main" id="{3C9AFF4D-E6CF-6405-EC46-BE9D0B74C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317" y="3120207"/>
            <a:ext cx="346713" cy="346713"/>
          </a:xfrm>
          <a:prstGeom prst="rect">
            <a:avLst/>
          </a:prstGeom>
        </p:spPr>
      </p:pic>
    </p:spTree>
    <p:extLst>
      <p:ext uri="{BB962C8B-B14F-4D97-AF65-F5344CB8AC3E}">
        <p14:creationId xmlns:p14="http://schemas.microsoft.com/office/powerpoint/2010/main" val="417950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370C3C-3D51-FF32-3BAF-58043A80B90B}"/>
              </a:ext>
            </a:extLst>
          </p:cNvPr>
          <p:cNvSpPr/>
          <p:nvPr/>
        </p:nvSpPr>
        <p:spPr>
          <a:xfrm>
            <a:off x="45300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192</a:t>
            </a:r>
          </a:p>
        </p:txBody>
      </p:sp>
      <p:sp>
        <p:nvSpPr>
          <p:cNvPr id="3" name="Rectangle 2">
            <a:extLst>
              <a:ext uri="{FF2B5EF4-FFF2-40B4-BE49-F238E27FC236}">
                <a16:creationId xmlns:a16="http://schemas.microsoft.com/office/drawing/2014/main" id="{22C1174A-AD4F-4BDB-D6AD-360A74872D0A}"/>
              </a:ext>
            </a:extLst>
          </p:cNvPr>
          <p:cNvSpPr/>
          <p:nvPr/>
        </p:nvSpPr>
        <p:spPr>
          <a:xfrm>
            <a:off x="313905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168</a:t>
            </a:r>
          </a:p>
        </p:txBody>
      </p:sp>
      <p:sp>
        <p:nvSpPr>
          <p:cNvPr id="4" name="TextBox 3">
            <a:extLst>
              <a:ext uri="{FF2B5EF4-FFF2-40B4-BE49-F238E27FC236}">
                <a16:creationId xmlns:a16="http://schemas.microsoft.com/office/drawing/2014/main" id="{91A9F043-0FDB-91E2-FDAF-6AB3CA7B19D9}"/>
              </a:ext>
            </a:extLst>
          </p:cNvPr>
          <p:cNvSpPr txBox="1"/>
          <p:nvPr/>
        </p:nvSpPr>
        <p:spPr>
          <a:xfrm>
            <a:off x="277710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3F04A435-2C92-A620-B7F7-A2C8C9D00FC5}"/>
              </a:ext>
            </a:extLst>
          </p:cNvPr>
          <p:cNvSpPr/>
          <p:nvPr/>
        </p:nvSpPr>
        <p:spPr>
          <a:xfrm>
            <a:off x="582510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0</a:t>
            </a:r>
          </a:p>
        </p:txBody>
      </p:sp>
      <p:sp>
        <p:nvSpPr>
          <p:cNvPr id="6" name="Rectangle 5">
            <a:extLst>
              <a:ext uri="{FF2B5EF4-FFF2-40B4-BE49-F238E27FC236}">
                <a16:creationId xmlns:a16="http://schemas.microsoft.com/office/drawing/2014/main" id="{81D9DB2F-B7DC-63E7-A39A-F4B709EA5D2E}"/>
              </a:ext>
            </a:extLst>
          </p:cNvPr>
          <p:cNvSpPr/>
          <p:nvPr/>
        </p:nvSpPr>
        <p:spPr>
          <a:xfrm>
            <a:off x="8511153" y="2214890"/>
            <a:ext cx="2209800" cy="5232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rebuchet MS" panose="020B0603020202020204"/>
                <a:ea typeface="+mn-ea"/>
                <a:cs typeface="+mn-cs"/>
              </a:rPr>
              <a:t>1</a:t>
            </a:r>
          </a:p>
        </p:txBody>
      </p:sp>
      <p:sp>
        <p:nvSpPr>
          <p:cNvPr id="7" name="TextBox 6">
            <a:extLst>
              <a:ext uri="{FF2B5EF4-FFF2-40B4-BE49-F238E27FC236}">
                <a16:creationId xmlns:a16="http://schemas.microsoft.com/office/drawing/2014/main" id="{B2866EE0-9D46-9169-1206-1C42C294B016}"/>
              </a:ext>
            </a:extLst>
          </p:cNvPr>
          <p:cNvSpPr txBox="1"/>
          <p:nvPr/>
        </p:nvSpPr>
        <p:spPr>
          <a:xfrm>
            <a:off x="811745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BDBB8597-127E-5180-CF6D-90D7FD9D371A}"/>
              </a:ext>
            </a:extLst>
          </p:cNvPr>
          <p:cNvSpPr txBox="1"/>
          <p:nvPr/>
        </p:nvSpPr>
        <p:spPr>
          <a:xfrm>
            <a:off x="5463153" y="2317750"/>
            <a:ext cx="1778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Trebuchet MS" panose="020B0603020202020204"/>
                <a:ea typeface="+mn-ea"/>
                <a:cs typeface="+mn-cs"/>
              </a:rPr>
              <a:t>.</a:t>
            </a:r>
            <a:endParaRPr kumimoji="0" lang="en-US" sz="18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Title 8">
            <a:extLst>
              <a:ext uri="{FF2B5EF4-FFF2-40B4-BE49-F238E27FC236}">
                <a16:creationId xmlns:a16="http://schemas.microsoft.com/office/drawing/2014/main" id="{4BB04626-A268-0FCE-5E06-415B310B995B}"/>
              </a:ext>
            </a:extLst>
          </p:cNvPr>
          <p:cNvSpPr>
            <a:spLocks noGrp="1"/>
          </p:cNvSpPr>
          <p:nvPr>
            <p:ph type="title"/>
          </p:nvPr>
        </p:nvSpPr>
        <p:spPr/>
        <p:txBody>
          <a:bodyPr/>
          <a:lstStyle/>
          <a:p>
            <a:r>
              <a:rPr lang="en-US" dirty="0"/>
              <a:t>CIDR Notation</a:t>
            </a:r>
          </a:p>
        </p:txBody>
      </p:sp>
      <p:sp>
        <p:nvSpPr>
          <p:cNvPr id="15" name="TextBox 14">
            <a:extLst>
              <a:ext uri="{FF2B5EF4-FFF2-40B4-BE49-F238E27FC236}">
                <a16:creationId xmlns:a16="http://schemas.microsoft.com/office/drawing/2014/main" id="{C299192B-863E-8373-81BE-C923BFD42BCF}"/>
              </a:ext>
            </a:extLst>
          </p:cNvPr>
          <p:cNvSpPr txBox="1"/>
          <p:nvPr/>
        </p:nvSpPr>
        <p:spPr>
          <a:xfrm>
            <a:off x="45300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1100 0000</a:t>
            </a:r>
          </a:p>
        </p:txBody>
      </p:sp>
      <p:sp>
        <p:nvSpPr>
          <p:cNvPr id="16" name="TextBox 15">
            <a:extLst>
              <a:ext uri="{FF2B5EF4-FFF2-40B4-BE49-F238E27FC236}">
                <a16:creationId xmlns:a16="http://schemas.microsoft.com/office/drawing/2014/main" id="{2CEF0254-FDEE-CCE7-B755-51FE9BE2B9CA}"/>
              </a:ext>
            </a:extLst>
          </p:cNvPr>
          <p:cNvSpPr txBox="1"/>
          <p:nvPr/>
        </p:nvSpPr>
        <p:spPr>
          <a:xfrm>
            <a:off x="313905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1010 1000</a:t>
            </a:r>
          </a:p>
        </p:txBody>
      </p:sp>
      <p:sp>
        <p:nvSpPr>
          <p:cNvPr id="17" name="TextBox 16">
            <a:extLst>
              <a:ext uri="{FF2B5EF4-FFF2-40B4-BE49-F238E27FC236}">
                <a16:creationId xmlns:a16="http://schemas.microsoft.com/office/drawing/2014/main" id="{35376961-B2C0-CFBB-2944-E6CF9CDB89DB}"/>
              </a:ext>
            </a:extLst>
          </p:cNvPr>
          <p:cNvSpPr txBox="1"/>
          <p:nvPr/>
        </p:nvSpPr>
        <p:spPr>
          <a:xfrm>
            <a:off x="582510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0000 0000</a:t>
            </a:r>
          </a:p>
        </p:txBody>
      </p:sp>
      <p:sp>
        <p:nvSpPr>
          <p:cNvPr id="18" name="TextBox 17">
            <a:extLst>
              <a:ext uri="{FF2B5EF4-FFF2-40B4-BE49-F238E27FC236}">
                <a16:creationId xmlns:a16="http://schemas.microsoft.com/office/drawing/2014/main" id="{FD997EAF-8C1B-531E-0954-1B9507EC35D8}"/>
              </a:ext>
            </a:extLst>
          </p:cNvPr>
          <p:cNvSpPr txBox="1"/>
          <p:nvPr/>
        </p:nvSpPr>
        <p:spPr>
          <a:xfrm>
            <a:off x="8511153" y="305273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0000 0001</a:t>
            </a:r>
          </a:p>
        </p:txBody>
      </p:sp>
      <p:sp>
        <p:nvSpPr>
          <p:cNvPr id="19" name="TextBox 18">
            <a:extLst>
              <a:ext uri="{FF2B5EF4-FFF2-40B4-BE49-F238E27FC236}">
                <a16:creationId xmlns:a16="http://schemas.microsoft.com/office/drawing/2014/main" id="{CDEA7717-F35F-3062-CADC-596E0AB33602}"/>
              </a:ext>
            </a:extLst>
          </p:cNvPr>
          <p:cNvSpPr txBox="1"/>
          <p:nvPr/>
        </p:nvSpPr>
        <p:spPr>
          <a:xfrm>
            <a:off x="10092303" y="2214890"/>
            <a:ext cx="2209800" cy="523219"/>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Courier New" panose="02070309020205020404" pitchFamily="49" charset="0"/>
              </a:rPr>
              <a:t>/16</a:t>
            </a:r>
          </a:p>
        </p:txBody>
      </p:sp>
      <p:sp>
        <p:nvSpPr>
          <p:cNvPr id="10" name="Rectangle 9">
            <a:extLst>
              <a:ext uri="{FF2B5EF4-FFF2-40B4-BE49-F238E27FC236}">
                <a16:creationId xmlns:a16="http://schemas.microsoft.com/office/drawing/2014/main" id="{528EBA1C-82AC-64AA-95D1-0E6EBCF58625}"/>
              </a:ext>
            </a:extLst>
          </p:cNvPr>
          <p:cNvSpPr/>
          <p:nvPr/>
        </p:nvSpPr>
        <p:spPr>
          <a:xfrm>
            <a:off x="10798443" y="2080647"/>
            <a:ext cx="778252" cy="80681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7" name="Rectangle 26">
            <a:extLst>
              <a:ext uri="{FF2B5EF4-FFF2-40B4-BE49-F238E27FC236}">
                <a16:creationId xmlns:a16="http://schemas.microsoft.com/office/drawing/2014/main" id="{0A2E2C5E-969A-AC0F-BF48-EE68C5C2B79B}"/>
              </a:ext>
            </a:extLst>
          </p:cNvPr>
          <p:cNvSpPr/>
          <p:nvPr/>
        </p:nvSpPr>
        <p:spPr>
          <a:xfrm>
            <a:off x="453003" y="3052730"/>
            <a:ext cx="4895850" cy="50710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pic>
        <p:nvPicPr>
          <p:cNvPr id="28" name="Picture 27" descr="Icon&#10;&#10;Description automatically generated">
            <a:extLst>
              <a:ext uri="{FF2B5EF4-FFF2-40B4-BE49-F238E27FC236}">
                <a16:creationId xmlns:a16="http://schemas.microsoft.com/office/drawing/2014/main" id="{EEE28E95-7871-96D2-DCC5-3EDFC3DAC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6" y="3108960"/>
            <a:ext cx="346713" cy="346713"/>
          </a:xfrm>
          <a:prstGeom prst="rect">
            <a:avLst/>
          </a:prstGeom>
        </p:spPr>
      </p:pic>
      <p:pic>
        <p:nvPicPr>
          <p:cNvPr id="29" name="Picture 28" descr="Icon&#10;&#10;Description automatically generated">
            <a:extLst>
              <a:ext uri="{FF2B5EF4-FFF2-40B4-BE49-F238E27FC236}">
                <a16:creationId xmlns:a16="http://schemas.microsoft.com/office/drawing/2014/main" id="{3C9AFF4D-E6CF-6405-EC46-BE9D0B74C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9317" y="3120207"/>
            <a:ext cx="346713" cy="346713"/>
          </a:xfrm>
          <a:prstGeom prst="rect">
            <a:avLst/>
          </a:prstGeom>
        </p:spPr>
      </p:pic>
      <p:sp>
        <p:nvSpPr>
          <p:cNvPr id="11" name="Speech Bubble: Rectangle with Corners Rounded 10">
            <a:extLst>
              <a:ext uri="{FF2B5EF4-FFF2-40B4-BE49-F238E27FC236}">
                <a16:creationId xmlns:a16="http://schemas.microsoft.com/office/drawing/2014/main" id="{6F7EC1EC-68C6-07B6-F244-548CFACB3CDE}"/>
              </a:ext>
            </a:extLst>
          </p:cNvPr>
          <p:cNvSpPr/>
          <p:nvPr/>
        </p:nvSpPr>
        <p:spPr>
          <a:xfrm>
            <a:off x="6419593" y="4435896"/>
            <a:ext cx="4934207" cy="1609263"/>
          </a:xfrm>
          <a:prstGeom prst="wedgeRoundRectCallout">
            <a:avLst>
              <a:gd name="adj1" fmla="val 43623"/>
              <a:gd name="adj2" fmla="val -143613"/>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rebuchet MS" panose="020B0603020202020204"/>
                <a:ea typeface="+mn-ea"/>
                <a:cs typeface="+mn-cs"/>
              </a:rPr>
              <a:t>The lower this number </a:t>
            </a:r>
            <a:br>
              <a:rPr kumimoji="0" lang="en-US" sz="2800" b="0" i="0" u="none" strike="noStrike" kern="1200" cap="none" spc="0" normalizeH="0" baseline="0" noProof="0" dirty="0">
                <a:ln>
                  <a:noFill/>
                </a:ln>
                <a:solidFill>
                  <a:srgbClr val="FFFFFF"/>
                </a:solidFill>
                <a:effectLst/>
                <a:uLnTx/>
                <a:uFillTx/>
                <a:latin typeface="Trebuchet MS" panose="020B0603020202020204"/>
                <a:ea typeface="+mn-ea"/>
                <a:cs typeface="+mn-cs"/>
              </a:rPr>
            </a:br>
            <a:r>
              <a:rPr kumimoji="0" lang="en-US" sz="2800" b="0" i="0" u="none" strike="noStrike" kern="1200" cap="none" spc="0" normalizeH="0" baseline="0" noProof="0" dirty="0">
                <a:ln>
                  <a:noFill/>
                </a:ln>
                <a:solidFill>
                  <a:srgbClr val="FFFFFF"/>
                </a:solidFill>
                <a:effectLst/>
                <a:uLnTx/>
                <a:uFillTx/>
                <a:latin typeface="Trebuchet MS" panose="020B0603020202020204"/>
                <a:ea typeface="+mn-ea"/>
                <a:cs typeface="+mn-cs"/>
              </a:rPr>
              <a:t>(the subnet mask),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rebuchet MS" panose="020B0603020202020204"/>
                <a:ea typeface="+mn-ea"/>
                <a:cs typeface="+mn-cs"/>
              </a:rPr>
              <a:t>MORE IP addresses available</a:t>
            </a:r>
          </a:p>
        </p:txBody>
      </p:sp>
    </p:spTree>
    <p:extLst>
      <p:ext uri="{BB962C8B-B14F-4D97-AF65-F5344CB8AC3E}">
        <p14:creationId xmlns:p14="http://schemas.microsoft.com/office/powerpoint/2010/main" val="3854119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67C90-4021-CA4C-6B8E-C4CAD02D5297}"/>
              </a:ext>
            </a:extLst>
          </p:cNvPr>
          <p:cNvSpPr>
            <a:spLocks noGrp="1"/>
          </p:cNvSpPr>
          <p:nvPr>
            <p:ph type="title"/>
          </p:nvPr>
        </p:nvSpPr>
        <p:spPr/>
        <p:txBody>
          <a:bodyPr/>
          <a:lstStyle/>
          <a:p>
            <a:r>
              <a:rPr lang="en-US" dirty="0"/>
              <a:t>CIDR Subnet Mask Quick Reference</a:t>
            </a:r>
          </a:p>
        </p:txBody>
      </p:sp>
      <p:graphicFrame>
        <p:nvGraphicFramePr>
          <p:cNvPr id="3" name="Table 3">
            <a:extLst>
              <a:ext uri="{FF2B5EF4-FFF2-40B4-BE49-F238E27FC236}">
                <a16:creationId xmlns:a16="http://schemas.microsoft.com/office/drawing/2014/main" id="{CAE8BC56-DB9C-CFE1-6487-909010DC79E7}"/>
              </a:ext>
            </a:extLst>
          </p:cNvPr>
          <p:cNvGraphicFramePr>
            <a:graphicFrameLocks noGrp="1"/>
          </p:cNvGraphicFramePr>
          <p:nvPr/>
        </p:nvGraphicFramePr>
        <p:xfrm>
          <a:off x="838200" y="1823253"/>
          <a:ext cx="10515600" cy="3535680"/>
        </p:xfrm>
        <a:graphic>
          <a:graphicData uri="http://schemas.openxmlformats.org/drawingml/2006/table">
            <a:tbl>
              <a:tblPr firstRow="1" bandRow="1">
                <a:tableStyleId>{073A0DAA-6AF3-43AB-8588-CEC1D06C72B9}</a:tableStyleId>
              </a:tblPr>
              <a:tblGrid>
                <a:gridCol w="1605455">
                  <a:extLst>
                    <a:ext uri="{9D8B030D-6E8A-4147-A177-3AD203B41FA5}">
                      <a16:colId xmlns:a16="http://schemas.microsoft.com/office/drawing/2014/main" val="379811754"/>
                    </a:ext>
                  </a:extLst>
                </a:gridCol>
                <a:gridCol w="3137338">
                  <a:extLst>
                    <a:ext uri="{9D8B030D-6E8A-4147-A177-3AD203B41FA5}">
                      <a16:colId xmlns:a16="http://schemas.microsoft.com/office/drawing/2014/main" val="681349526"/>
                    </a:ext>
                  </a:extLst>
                </a:gridCol>
                <a:gridCol w="5772807">
                  <a:extLst>
                    <a:ext uri="{9D8B030D-6E8A-4147-A177-3AD203B41FA5}">
                      <a16:colId xmlns:a16="http://schemas.microsoft.com/office/drawing/2014/main" val="1694156847"/>
                    </a:ext>
                  </a:extLst>
                </a:gridCol>
              </a:tblGrid>
              <a:tr h="370840">
                <a:tc>
                  <a:txBody>
                    <a:bodyPr/>
                    <a:lstStyle/>
                    <a:p>
                      <a:r>
                        <a:rPr lang="en-US" sz="2800" b="1" dirty="0"/>
                        <a:t>SUBNET MASK </a:t>
                      </a:r>
                    </a:p>
                  </a:txBody>
                  <a:tcPr/>
                </a:tc>
                <a:tc>
                  <a:txBody>
                    <a:bodyPr/>
                    <a:lstStyle/>
                    <a:p>
                      <a:r>
                        <a:rPr lang="en-US" sz="2800" b="1" dirty="0"/>
                        <a:t>IP </a:t>
                      </a:r>
                      <a:br>
                        <a:rPr lang="en-US" sz="2800" b="1" dirty="0"/>
                      </a:br>
                      <a:r>
                        <a:rPr lang="en-US" sz="2800" b="1" dirty="0"/>
                        <a:t>ADDRESSES</a:t>
                      </a:r>
                    </a:p>
                  </a:txBody>
                  <a:tcPr/>
                </a:tc>
                <a:tc>
                  <a:txBody>
                    <a:bodyPr/>
                    <a:lstStyle/>
                    <a:p>
                      <a:r>
                        <a:rPr lang="en-US" sz="2800" b="1" dirty="0"/>
                        <a:t>RANGE</a:t>
                      </a:r>
                      <a:br>
                        <a:rPr lang="en-US" sz="2800" b="1" dirty="0"/>
                      </a:br>
                      <a:r>
                        <a:rPr lang="en-US" sz="1600" b="1" dirty="0"/>
                        <a:t>(using 192.168.0.0 example)</a:t>
                      </a:r>
                      <a:endParaRPr lang="en-US" sz="2800" b="1" dirty="0"/>
                    </a:p>
                  </a:txBody>
                  <a:tcPr/>
                </a:tc>
                <a:extLst>
                  <a:ext uri="{0D108BD9-81ED-4DB2-BD59-A6C34878D82A}">
                    <a16:rowId xmlns:a16="http://schemas.microsoft.com/office/drawing/2014/main" val="1701928018"/>
                  </a:ext>
                </a:extLst>
              </a:tr>
              <a:tr h="370840">
                <a:tc>
                  <a:txBody>
                    <a:bodyPr/>
                    <a:lstStyle/>
                    <a:p>
                      <a:r>
                        <a:rPr lang="en-US" sz="2800" dirty="0"/>
                        <a:t>/32</a:t>
                      </a:r>
                    </a:p>
                  </a:txBody>
                  <a:tcPr/>
                </a:tc>
                <a:tc>
                  <a:txBody>
                    <a:bodyPr/>
                    <a:lstStyle/>
                    <a:p>
                      <a:r>
                        <a:rPr lang="en-US" sz="2800" dirty="0"/>
                        <a:t>1 (2</a:t>
                      </a:r>
                      <a:r>
                        <a:rPr lang="en-US" sz="2800" baseline="30000" dirty="0"/>
                        <a:t>0</a:t>
                      </a:r>
                      <a:r>
                        <a:rPr lang="en-US" sz="2800" dirty="0"/>
                        <a:t>)</a:t>
                      </a:r>
                    </a:p>
                  </a:txBody>
                  <a:tcPr/>
                </a:tc>
                <a:tc>
                  <a:txBody>
                    <a:bodyPr/>
                    <a:lstStyle/>
                    <a:p>
                      <a:r>
                        <a:rPr lang="en-US" sz="2800" dirty="0"/>
                        <a:t>192.168.0.0</a:t>
                      </a:r>
                    </a:p>
                  </a:txBody>
                  <a:tcPr/>
                </a:tc>
                <a:extLst>
                  <a:ext uri="{0D108BD9-81ED-4DB2-BD59-A6C34878D82A}">
                    <a16:rowId xmlns:a16="http://schemas.microsoft.com/office/drawing/2014/main" val="2310255591"/>
                  </a:ext>
                </a:extLst>
              </a:tr>
              <a:tr h="370840">
                <a:tc>
                  <a:txBody>
                    <a:bodyPr/>
                    <a:lstStyle/>
                    <a:p>
                      <a:r>
                        <a:rPr lang="en-US" sz="2800" dirty="0"/>
                        <a:t>/24</a:t>
                      </a:r>
                    </a:p>
                  </a:txBody>
                  <a:tcPr/>
                </a:tc>
                <a:tc>
                  <a:txBody>
                    <a:bodyPr/>
                    <a:lstStyle/>
                    <a:p>
                      <a:r>
                        <a:rPr lang="en-US" sz="2800" dirty="0"/>
                        <a:t>256 (2</a:t>
                      </a:r>
                      <a:r>
                        <a:rPr lang="en-US" sz="2800" baseline="30000" dirty="0"/>
                        <a:t>8</a:t>
                      </a:r>
                      <a:r>
                        <a:rPr lang="en-US" sz="2800" dirty="0"/>
                        <a:t>)</a:t>
                      </a:r>
                    </a:p>
                  </a:txBody>
                  <a:tcPr/>
                </a:tc>
                <a:tc>
                  <a:txBody>
                    <a:bodyPr/>
                    <a:lstStyle/>
                    <a:p>
                      <a:r>
                        <a:rPr lang="en-US" sz="2800" dirty="0"/>
                        <a:t>192.168.0.0 — 192.168.0.255</a:t>
                      </a:r>
                    </a:p>
                  </a:txBody>
                  <a:tcPr/>
                </a:tc>
                <a:extLst>
                  <a:ext uri="{0D108BD9-81ED-4DB2-BD59-A6C34878D82A}">
                    <a16:rowId xmlns:a16="http://schemas.microsoft.com/office/drawing/2014/main" val="1370105258"/>
                  </a:ext>
                </a:extLst>
              </a:tr>
              <a:tr h="370840">
                <a:tc>
                  <a:txBody>
                    <a:bodyPr/>
                    <a:lstStyle/>
                    <a:p>
                      <a:r>
                        <a:rPr lang="en-US" sz="2800" dirty="0"/>
                        <a:t>/16</a:t>
                      </a:r>
                    </a:p>
                  </a:txBody>
                  <a:tcPr/>
                </a:tc>
                <a:tc>
                  <a:txBody>
                    <a:bodyPr/>
                    <a:lstStyle/>
                    <a:p>
                      <a:r>
                        <a:rPr lang="en-US" sz="2800" dirty="0"/>
                        <a:t>65,536 (2</a:t>
                      </a:r>
                      <a:r>
                        <a:rPr lang="en-US" sz="2800" baseline="30000" dirty="0"/>
                        <a:t>16</a:t>
                      </a:r>
                      <a:r>
                        <a:rPr lang="en-US" sz="2800" dirty="0"/>
                        <a:t>)</a:t>
                      </a:r>
                    </a:p>
                  </a:txBody>
                  <a:tcPr/>
                </a:tc>
                <a:tc>
                  <a:txBody>
                    <a:bodyPr/>
                    <a:lstStyle/>
                    <a:p>
                      <a:r>
                        <a:rPr lang="en-US" sz="2800" dirty="0"/>
                        <a:t>192.168.0.0 — 192.168.255.255</a:t>
                      </a:r>
                    </a:p>
                  </a:txBody>
                  <a:tcPr/>
                </a:tc>
                <a:extLst>
                  <a:ext uri="{0D108BD9-81ED-4DB2-BD59-A6C34878D82A}">
                    <a16:rowId xmlns:a16="http://schemas.microsoft.com/office/drawing/2014/main" val="3002556769"/>
                  </a:ext>
                </a:extLst>
              </a:tr>
              <a:tr h="370840">
                <a:tc>
                  <a:txBody>
                    <a:bodyPr/>
                    <a:lstStyle/>
                    <a:p>
                      <a:r>
                        <a:rPr lang="en-US" sz="2800" dirty="0"/>
                        <a:t>/8</a:t>
                      </a:r>
                    </a:p>
                  </a:txBody>
                  <a:tcPr/>
                </a:tc>
                <a:tc>
                  <a:txBody>
                    <a:bodyPr/>
                    <a:lstStyle/>
                    <a:p>
                      <a:r>
                        <a:rPr lang="en-US" sz="2800" dirty="0"/>
                        <a:t>16,777,216 (2</a:t>
                      </a:r>
                      <a:r>
                        <a:rPr lang="en-US" sz="2800" baseline="30000" dirty="0"/>
                        <a:t>24</a:t>
                      </a:r>
                      <a:r>
                        <a:rPr lang="en-US" sz="2800" dirty="0"/>
                        <a:t>)</a:t>
                      </a:r>
                    </a:p>
                  </a:txBody>
                  <a:tcPr/>
                </a:tc>
                <a:tc>
                  <a:txBody>
                    <a:bodyPr/>
                    <a:lstStyle/>
                    <a:p>
                      <a:r>
                        <a:rPr lang="en-US" sz="2800" dirty="0"/>
                        <a:t>192.0.0.0 — 192.255.255.255</a:t>
                      </a:r>
                    </a:p>
                  </a:txBody>
                  <a:tcPr/>
                </a:tc>
                <a:extLst>
                  <a:ext uri="{0D108BD9-81ED-4DB2-BD59-A6C34878D82A}">
                    <a16:rowId xmlns:a16="http://schemas.microsoft.com/office/drawing/2014/main" val="3472014397"/>
                  </a:ext>
                </a:extLst>
              </a:tr>
              <a:tr h="370840">
                <a:tc>
                  <a:txBody>
                    <a:bodyPr/>
                    <a:lstStyle/>
                    <a:p>
                      <a:r>
                        <a:rPr lang="en-US" sz="2800" dirty="0"/>
                        <a:t>/0</a:t>
                      </a:r>
                    </a:p>
                  </a:txBody>
                  <a:tcPr/>
                </a:tc>
                <a:tc>
                  <a:txBody>
                    <a:bodyPr/>
                    <a:lstStyle/>
                    <a:p>
                      <a:r>
                        <a:rPr lang="en-US" sz="2800" dirty="0"/>
                        <a:t>All IPs</a:t>
                      </a:r>
                    </a:p>
                  </a:txBody>
                  <a:tcPr/>
                </a:tc>
                <a:tc>
                  <a:txBody>
                    <a:bodyPr/>
                    <a:lstStyle/>
                    <a:p>
                      <a:r>
                        <a:rPr lang="en-US" sz="2800" dirty="0"/>
                        <a:t>0.0.0.0 — 255.255.255.255</a:t>
                      </a:r>
                    </a:p>
                  </a:txBody>
                  <a:tcPr/>
                </a:tc>
                <a:extLst>
                  <a:ext uri="{0D108BD9-81ED-4DB2-BD59-A6C34878D82A}">
                    <a16:rowId xmlns:a16="http://schemas.microsoft.com/office/drawing/2014/main" val="1152937731"/>
                  </a:ext>
                </a:extLst>
              </a:tr>
            </a:tbl>
          </a:graphicData>
        </a:graphic>
      </p:graphicFrame>
      <p:sp>
        <p:nvSpPr>
          <p:cNvPr id="4" name="TextBox 3">
            <a:extLst>
              <a:ext uri="{FF2B5EF4-FFF2-40B4-BE49-F238E27FC236}">
                <a16:creationId xmlns:a16="http://schemas.microsoft.com/office/drawing/2014/main" id="{08D2C2A0-F635-36DF-6B7D-310C136911A9}"/>
              </a:ext>
            </a:extLst>
          </p:cNvPr>
          <p:cNvSpPr txBox="1"/>
          <p:nvPr/>
        </p:nvSpPr>
        <p:spPr>
          <a:xfrm>
            <a:off x="838200" y="5561922"/>
            <a:ext cx="10859815" cy="725213"/>
          </a:xfrm>
          <a:prstGeom prst="rect">
            <a:avLst/>
          </a:prstGeom>
        </p:spPr>
        <p:txBody>
          <a:bodyPr vert="horz" wrap="square" lIns="0" tIns="32970" rIns="65939" bIns="32970" rtlCol="0" anchor="b" anchorCtr="0">
            <a:noAutofit/>
          </a:bodyPr>
          <a:lstStyle/>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Other “in-between” subnet masks are valid as well (e.g., /31, /30, /29, etc.)</a:t>
            </a:r>
          </a:p>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AWS reserves some IPs so not all will be usable, even if the math says they are</a:t>
            </a:r>
          </a:p>
        </p:txBody>
      </p:sp>
      <p:sp>
        <p:nvSpPr>
          <p:cNvPr id="5" name="Rectangle 4">
            <a:extLst>
              <a:ext uri="{FF2B5EF4-FFF2-40B4-BE49-F238E27FC236}">
                <a16:creationId xmlns:a16="http://schemas.microsoft.com/office/drawing/2014/main" id="{3BFFD34D-F5C0-2459-3491-E64FF905A04E}"/>
              </a:ext>
            </a:extLst>
          </p:cNvPr>
          <p:cNvSpPr/>
          <p:nvPr/>
        </p:nvSpPr>
        <p:spPr>
          <a:xfrm>
            <a:off x="727342" y="2622183"/>
            <a:ext cx="10766157" cy="80681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B0F9443F-01BE-1E15-6423-21F95714BDB5}"/>
              </a:ext>
            </a:extLst>
          </p:cNvPr>
          <p:cNvSpPr/>
          <p:nvPr/>
        </p:nvSpPr>
        <p:spPr>
          <a:xfrm>
            <a:off x="712921" y="4729705"/>
            <a:ext cx="10766157" cy="80681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3480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7" grpId="0" animBg="1"/>
      <p:bldP spid="7"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181B27-BBAC-70EB-DB91-411CDBE17C5F}"/>
              </a:ext>
            </a:extLst>
          </p:cNvPr>
          <p:cNvSpPr>
            <a:spLocks noGrp="1"/>
          </p:cNvSpPr>
          <p:nvPr>
            <p:ph type="body" sz="quarter" idx="13"/>
          </p:nvPr>
        </p:nvSpPr>
        <p:spPr/>
        <p:txBody>
          <a:bodyPr>
            <a:normAutofit/>
          </a:bodyPr>
          <a:lstStyle/>
          <a:p>
            <a:r>
              <a:rPr lang="en-US" sz="8800" dirty="0" err="1">
                <a:solidFill>
                  <a:schemeClr val="bg1"/>
                </a:solidFill>
              </a:rPr>
              <a:t>cidr.xyz</a:t>
            </a:r>
            <a:endParaRPr lang="en-US" sz="8800" dirty="0">
              <a:solidFill>
                <a:schemeClr val="bg1"/>
              </a:solidFill>
            </a:endParaRPr>
          </a:p>
        </p:txBody>
      </p:sp>
    </p:spTree>
    <p:extLst>
      <p:ext uri="{BB962C8B-B14F-4D97-AF65-F5344CB8AC3E}">
        <p14:creationId xmlns:p14="http://schemas.microsoft.com/office/powerpoint/2010/main" val="2040096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67C90-4021-CA4C-6B8E-C4CAD02D5297}"/>
              </a:ext>
            </a:extLst>
          </p:cNvPr>
          <p:cNvSpPr>
            <a:spLocks noGrp="1"/>
          </p:cNvSpPr>
          <p:nvPr>
            <p:ph type="title"/>
          </p:nvPr>
        </p:nvSpPr>
        <p:spPr/>
        <p:txBody>
          <a:bodyPr/>
          <a:lstStyle/>
          <a:p>
            <a:r>
              <a:rPr lang="en-US" dirty="0"/>
              <a:t>RFC 1918 (Private) Ranges</a:t>
            </a:r>
          </a:p>
        </p:txBody>
      </p:sp>
      <p:graphicFrame>
        <p:nvGraphicFramePr>
          <p:cNvPr id="3" name="Table 3">
            <a:extLst>
              <a:ext uri="{FF2B5EF4-FFF2-40B4-BE49-F238E27FC236}">
                <a16:creationId xmlns:a16="http://schemas.microsoft.com/office/drawing/2014/main" id="{CAE8BC56-DB9C-CFE1-6487-909010DC79E7}"/>
              </a:ext>
            </a:extLst>
          </p:cNvPr>
          <p:cNvGraphicFramePr>
            <a:graphicFrameLocks noGrp="1"/>
          </p:cNvGraphicFramePr>
          <p:nvPr/>
        </p:nvGraphicFramePr>
        <p:xfrm>
          <a:off x="838200" y="2753419"/>
          <a:ext cx="10515600" cy="3048000"/>
        </p:xfrm>
        <a:graphic>
          <a:graphicData uri="http://schemas.openxmlformats.org/drawingml/2006/table">
            <a:tbl>
              <a:tblPr firstRow="1" bandRow="1">
                <a:tableStyleId>{073A0DAA-6AF3-43AB-8588-CEC1D06C72B9}</a:tableStyleId>
              </a:tblPr>
              <a:tblGrid>
                <a:gridCol w="4695497">
                  <a:extLst>
                    <a:ext uri="{9D8B030D-6E8A-4147-A177-3AD203B41FA5}">
                      <a16:colId xmlns:a16="http://schemas.microsoft.com/office/drawing/2014/main" val="379811754"/>
                    </a:ext>
                  </a:extLst>
                </a:gridCol>
                <a:gridCol w="5820103">
                  <a:extLst>
                    <a:ext uri="{9D8B030D-6E8A-4147-A177-3AD203B41FA5}">
                      <a16:colId xmlns:a16="http://schemas.microsoft.com/office/drawing/2014/main" val="681349526"/>
                    </a:ext>
                  </a:extLst>
                </a:gridCol>
              </a:tblGrid>
              <a:tr h="370840">
                <a:tc>
                  <a:txBody>
                    <a:bodyPr/>
                    <a:lstStyle/>
                    <a:p>
                      <a:r>
                        <a:rPr lang="en-US" sz="3200" b="1" dirty="0"/>
                        <a:t>RANGE</a:t>
                      </a:r>
                    </a:p>
                  </a:txBody>
                  <a:tcPr/>
                </a:tc>
                <a:tc>
                  <a:txBody>
                    <a:bodyPr/>
                    <a:lstStyle/>
                    <a:p>
                      <a:r>
                        <a:rPr lang="en-US" sz="3200" b="1" dirty="0"/>
                        <a:t>USED BY</a:t>
                      </a:r>
                    </a:p>
                  </a:txBody>
                  <a:tcPr/>
                </a:tc>
                <a:extLst>
                  <a:ext uri="{0D108BD9-81ED-4DB2-BD59-A6C34878D82A}">
                    <a16:rowId xmlns:a16="http://schemas.microsoft.com/office/drawing/2014/main" val="1701928018"/>
                  </a:ext>
                </a:extLst>
              </a:tr>
              <a:tr h="370840">
                <a:tc>
                  <a:txBody>
                    <a:bodyPr/>
                    <a:lstStyle/>
                    <a:p>
                      <a:r>
                        <a:rPr lang="en-US" sz="2400" dirty="0"/>
                        <a:t>10.0.0.0 — 10.255.255.255 </a:t>
                      </a:r>
                      <a:br>
                        <a:rPr lang="en-US" sz="2400" dirty="0"/>
                      </a:br>
                      <a:r>
                        <a:rPr lang="en-US" sz="2400" dirty="0"/>
                        <a:t>(10/8 prefix)</a:t>
                      </a:r>
                    </a:p>
                  </a:txBody>
                  <a:tcPr/>
                </a:tc>
                <a:tc>
                  <a:txBody>
                    <a:bodyPr/>
                    <a:lstStyle/>
                    <a:p>
                      <a:r>
                        <a:rPr lang="en-US" sz="2400" dirty="0"/>
                        <a:t>Large organizations with thousands of hosts</a:t>
                      </a:r>
                    </a:p>
                  </a:txBody>
                  <a:tcPr/>
                </a:tc>
                <a:extLst>
                  <a:ext uri="{0D108BD9-81ED-4DB2-BD59-A6C34878D82A}">
                    <a16:rowId xmlns:a16="http://schemas.microsoft.com/office/drawing/2014/main" val="2310255591"/>
                  </a:ext>
                </a:extLst>
              </a:tr>
              <a:tr h="370840">
                <a:tc>
                  <a:txBody>
                    <a:bodyPr/>
                    <a:lstStyle/>
                    <a:p>
                      <a:r>
                        <a:rPr lang="en-US" sz="2400" dirty="0"/>
                        <a:t>172.16.0.0 — 172.31.255.255 (172.16/12 prefix)</a:t>
                      </a:r>
                    </a:p>
                  </a:txBody>
                  <a:tcPr/>
                </a:tc>
                <a:tc>
                  <a:txBody>
                    <a:bodyPr/>
                    <a:lstStyle/>
                    <a:p>
                      <a:r>
                        <a:rPr lang="en-US" sz="2400" dirty="0"/>
                        <a:t>Smaller organizations</a:t>
                      </a:r>
                    </a:p>
                    <a:p>
                      <a:r>
                        <a:rPr lang="en-US" sz="2400" dirty="0"/>
                        <a:t>AWS default VPC falls in this range</a:t>
                      </a:r>
                    </a:p>
                  </a:txBody>
                  <a:tcPr/>
                </a:tc>
                <a:extLst>
                  <a:ext uri="{0D108BD9-81ED-4DB2-BD59-A6C34878D82A}">
                    <a16:rowId xmlns:a16="http://schemas.microsoft.com/office/drawing/2014/main" val="1370105258"/>
                  </a:ext>
                </a:extLst>
              </a:tr>
              <a:tr h="370840">
                <a:tc>
                  <a:txBody>
                    <a:bodyPr/>
                    <a:lstStyle/>
                    <a:p>
                      <a:r>
                        <a:rPr lang="en-US" sz="2400" dirty="0"/>
                        <a:t>192.168.0.0 — 192.168.255.255 (192.168/16 prefix)</a:t>
                      </a:r>
                    </a:p>
                  </a:txBody>
                  <a:tcPr/>
                </a:tc>
                <a:tc>
                  <a:txBody>
                    <a:bodyPr/>
                    <a:lstStyle/>
                    <a:p>
                      <a:r>
                        <a:rPr lang="en-US" sz="2400" dirty="0"/>
                        <a:t>Home networks</a:t>
                      </a:r>
                    </a:p>
                  </a:txBody>
                  <a:tcPr/>
                </a:tc>
                <a:extLst>
                  <a:ext uri="{0D108BD9-81ED-4DB2-BD59-A6C34878D82A}">
                    <a16:rowId xmlns:a16="http://schemas.microsoft.com/office/drawing/2014/main" val="3002556769"/>
                  </a:ext>
                </a:extLst>
              </a:tr>
            </a:tbl>
          </a:graphicData>
        </a:graphic>
      </p:graphicFrame>
      <p:sp>
        <p:nvSpPr>
          <p:cNvPr id="5" name="TextBox 4">
            <a:extLst>
              <a:ext uri="{FF2B5EF4-FFF2-40B4-BE49-F238E27FC236}">
                <a16:creationId xmlns:a16="http://schemas.microsoft.com/office/drawing/2014/main" id="{00BFEFBA-C7CB-AA9E-C95F-F8F28F35B306}"/>
              </a:ext>
            </a:extLst>
          </p:cNvPr>
          <p:cNvSpPr txBox="1"/>
          <p:nvPr/>
        </p:nvSpPr>
        <p:spPr>
          <a:xfrm>
            <a:off x="838201" y="1744872"/>
            <a:ext cx="10515600" cy="72521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Private IP addresses can only be in certain ranges </a:t>
            </a:r>
            <a:br>
              <a:rPr kumimoji="0" lang="en-US" sz="3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br>
            <a:r>
              <a:rPr kumimoji="0" lang="en-US" sz="3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(so they don’t conflict with public IPs)</a:t>
            </a:r>
          </a:p>
        </p:txBody>
      </p:sp>
    </p:spTree>
    <p:extLst>
      <p:ext uri="{BB962C8B-B14F-4D97-AF65-F5344CB8AC3E}">
        <p14:creationId xmlns:p14="http://schemas.microsoft.com/office/powerpoint/2010/main" val="230829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 VPC</a:t>
            </a:r>
          </a:p>
        </p:txBody>
      </p:sp>
      <p:pic>
        <p:nvPicPr>
          <p:cNvPr id="7" name="Picture 6" descr="A blue sign with white text&#10;&#10;Description automatically generated with medium confidence">
            <a:extLst>
              <a:ext uri="{FF2B5EF4-FFF2-40B4-BE49-F238E27FC236}">
                <a16:creationId xmlns:a16="http://schemas.microsoft.com/office/drawing/2014/main" id="{77D3BA74-D3FE-6211-2EF7-854C10B9E5F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830572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D3C24D-1385-48D0-8B1B-D4D4FA95EF66}"/>
              </a:ext>
            </a:extLst>
          </p:cNvPr>
          <p:cNvSpPr>
            <a:spLocks noGrp="1"/>
          </p:cNvSpPr>
          <p:nvPr>
            <p:ph type="body" sz="quarter" idx="10"/>
          </p:nvPr>
        </p:nvSpPr>
        <p:spPr/>
        <p:txBody>
          <a:bodyPr/>
          <a:lstStyle/>
          <a:p>
            <a:r>
              <a:rPr lang="en-US" dirty="0"/>
              <a:t>Virtual Private Cloud (VPC)</a:t>
            </a:r>
          </a:p>
        </p:txBody>
      </p:sp>
      <p:sp>
        <p:nvSpPr>
          <p:cNvPr id="3" name="Text Placeholder 2">
            <a:extLst>
              <a:ext uri="{FF2B5EF4-FFF2-40B4-BE49-F238E27FC236}">
                <a16:creationId xmlns:a16="http://schemas.microsoft.com/office/drawing/2014/main" id="{A5C697F7-560C-47EA-ACF0-40013FA6E254}"/>
              </a:ext>
            </a:extLst>
          </p:cNvPr>
          <p:cNvSpPr>
            <a:spLocks noGrp="1"/>
          </p:cNvSpPr>
          <p:nvPr>
            <p:ph type="body" sz="quarter" idx="11"/>
          </p:nvPr>
        </p:nvSpPr>
        <p:spPr>
          <a:xfrm>
            <a:off x="2143894" y="2646867"/>
            <a:ext cx="8438761" cy="2175172"/>
          </a:xfrm>
        </p:spPr>
        <p:txBody>
          <a:bodyPr/>
          <a:lstStyle/>
          <a:p>
            <a:r>
              <a:rPr lang="en-US" dirty="0"/>
              <a:t>Your own private cloud/network within the cloud</a:t>
            </a:r>
          </a:p>
          <a:p>
            <a:r>
              <a:rPr lang="en-US" dirty="0"/>
              <a:t>Isolates your resources from everyone else’s</a:t>
            </a:r>
          </a:p>
        </p:txBody>
      </p:sp>
    </p:spTree>
    <p:extLst>
      <p:ext uri="{BB962C8B-B14F-4D97-AF65-F5344CB8AC3E}">
        <p14:creationId xmlns:p14="http://schemas.microsoft.com/office/powerpoint/2010/main" val="59898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528"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sp>
        <p:nvSpPr>
          <p:cNvPr id="2" name="TextBox 1">
            <a:extLst>
              <a:ext uri="{FF2B5EF4-FFF2-40B4-BE49-F238E27FC236}">
                <a16:creationId xmlns:a16="http://schemas.microsoft.com/office/drawing/2014/main" id="{23381616-CF7E-4948-A39B-52845B260A62}"/>
              </a:ext>
            </a:extLst>
          </p:cNvPr>
          <p:cNvSpPr txBox="1"/>
          <p:nvPr/>
        </p:nvSpPr>
        <p:spPr>
          <a:xfrm>
            <a:off x="4179610" y="4943115"/>
            <a:ext cx="3792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VPC CIDR BLOCK: 10.0.0.0/16</a:t>
            </a:r>
          </a:p>
        </p:txBody>
      </p:sp>
    </p:spTree>
    <p:extLst>
      <p:ext uri="{BB962C8B-B14F-4D97-AF65-F5344CB8AC3E}">
        <p14:creationId xmlns:p14="http://schemas.microsoft.com/office/powerpoint/2010/main" val="440884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ircuit&#10;&#10;Description automatically generated">
            <a:extLst>
              <a:ext uri="{FF2B5EF4-FFF2-40B4-BE49-F238E27FC236}">
                <a16:creationId xmlns:a16="http://schemas.microsoft.com/office/drawing/2014/main" id="{38734261-3266-4576-AD84-F50120318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1033" cy="6858000"/>
          </a:xfrm>
          <a:prstGeom prst="rect">
            <a:avLst/>
          </a:prstGeom>
        </p:spPr>
      </p:pic>
      <p:sp>
        <p:nvSpPr>
          <p:cNvPr id="7" name="Isosceles Triangle 6">
            <a:extLst>
              <a:ext uri="{FF2B5EF4-FFF2-40B4-BE49-F238E27FC236}">
                <a16:creationId xmlns:a16="http://schemas.microsoft.com/office/drawing/2014/main" id="{C48C36CA-B9F4-431B-8662-432FDD2FA0D7}"/>
              </a:ext>
            </a:extLst>
          </p:cNvPr>
          <p:cNvSpPr/>
          <p:nvPr/>
        </p:nvSpPr>
        <p:spPr>
          <a:xfrm rot="18749692">
            <a:off x="-662064" y="148304"/>
            <a:ext cx="1981725" cy="1184494"/>
          </a:xfrm>
          <a:prstGeom prst="triangle">
            <a:avLst/>
          </a:prstGeom>
          <a:solidFill>
            <a:srgbClr val="248814"/>
          </a:solidFill>
          <a:ln w="2540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9" name="Straight Connector 8">
            <a:extLst>
              <a:ext uri="{FF2B5EF4-FFF2-40B4-BE49-F238E27FC236}">
                <a16:creationId xmlns:a16="http://schemas.microsoft.com/office/drawing/2014/main" id="{44B15812-A3AC-4FAD-9E90-1860786954B0}"/>
              </a:ext>
            </a:extLst>
          </p:cNvPr>
          <p:cNvCxnSpPr>
            <a:cxnSpLocks/>
          </p:cNvCxnSpPr>
          <p:nvPr/>
        </p:nvCxnSpPr>
        <p:spPr>
          <a:xfrm>
            <a:off x="150607" y="1473798"/>
            <a:ext cx="0" cy="5384202"/>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2045EAF-09C2-451C-BE72-5580B9FC91A6}"/>
              </a:ext>
            </a:extLst>
          </p:cNvPr>
          <p:cNvCxnSpPr>
            <a:cxnSpLocks/>
          </p:cNvCxnSpPr>
          <p:nvPr/>
        </p:nvCxnSpPr>
        <p:spPr>
          <a:xfrm>
            <a:off x="12039600" y="0"/>
            <a:ext cx="0" cy="685800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88F83710-3AA7-4EA7-93D3-608B5A0E643C}"/>
              </a:ext>
            </a:extLst>
          </p:cNvPr>
          <p:cNvCxnSpPr>
            <a:cxnSpLocks/>
          </p:cNvCxnSpPr>
          <p:nvPr/>
        </p:nvCxnSpPr>
        <p:spPr>
          <a:xfrm>
            <a:off x="0" y="6665258"/>
            <a:ext cx="12211032"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258C30AA-0879-4A2A-9589-55C45399480F}"/>
              </a:ext>
            </a:extLst>
          </p:cNvPr>
          <p:cNvCxnSpPr>
            <a:cxnSpLocks/>
          </p:cNvCxnSpPr>
          <p:nvPr/>
        </p:nvCxnSpPr>
        <p:spPr>
          <a:xfrm>
            <a:off x="-19032" y="192741"/>
            <a:ext cx="5516190"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F1379AAB-8BC2-41D2-AFEE-2A282F71C446}"/>
              </a:ext>
            </a:extLst>
          </p:cNvPr>
          <p:cNvCxnSpPr>
            <a:cxnSpLocks/>
          </p:cNvCxnSpPr>
          <p:nvPr/>
        </p:nvCxnSpPr>
        <p:spPr>
          <a:xfrm>
            <a:off x="6970955" y="182880"/>
            <a:ext cx="5240077"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A1417D8E-E9FD-4EEA-9A98-61E32D7E8EAD}"/>
              </a:ext>
            </a:extLst>
          </p:cNvPr>
          <p:cNvSpPr txBox="1"/>
          <p:nvPr/>
        </p:nvSpPr>
        <p:spPr>
          <a:xfrm>
            <a:off x="5375239" y="6457890"/>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2" name="TextBox 21">
            <a:extLst>
              <a:ext uri="{FF2B5EF4-FFF2-40B4-BE49-F238E27FC236}">
                <a16:creationId xmlns:a16="http://schemas.microsoft.com/office/drawing/2014/main" id="{A372DFF1-9036-40BD-B1DD-EFB3287A46D7}"/>
              </a:ext>
            </a:extLst>
          </p:cNvPr>
          <p:cNvSpPr txBox="1"/>
          <p:nvPr/>
        </p:nvSpPr>
        <p:spPr>
          <a:xfrm>
            <a:off x="3334876"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3" name="TextBox 22">
            <a:extLst>
              <a:ext uri="{FF2B5EF4-FFF2-40B4-BE49-F238E27FC236}">
                <a16:creationId xmlns:a16="http://schemas.microsoft.com/office/drawing/2014/main" id="{ECA4D1EF-A154-4DCA-879D-A5E563C6ED77}"/>
              </a:ext>
            </a:extLst>
          </p:cNvPr>
          <p:cNvSpPr txBox="1"/>
          <p:nvPr/>
        </p:nvSpPr>
        <p:spPr>
          <a:xfrm>
            <a:off x="7387819"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4" name="TextBox 23">
            <a:extLst>
              <a:ext uri="{FF2B5EF4-FFF2-40B4-BE49-F238E27FC236}">
                <a16:creationId xmlns:a16="http://schemas.microsoft.com/office/drawing/2014/main" id="{10673F7D-247A-46BB-9F05-CD3F03131B3A}"/>
              </a:ext>
            </a:extLst>
          </p:cNvPr>
          <p:cNvSpPr txBox="1"/>
          <p:nvPr/>
        </p:nvSpPr>
        <p:spPr>
          <a:xfrm rot="16200000">
            <a:off x="11318839"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5" name="TextBox 24">
            <a:extLst>
              <a:ext uri="{FF2B5EF4-FFF2-40B4-BE49-F238E27FC236}">
                <a16:creationId xmlns:a16="http://schemas.microsoft.com/office/drawing/2014/main" id="{00398A88-C7FD-459D-ACD0-23CFB804B9C8}"/>
              </a:ext>
            </a:extLst>
          </p:cNvPr>
          <p:cNvSpPr txBox="1"/>
          <p:nvPr/>
        </p:nvSpPr>
        <p:spPr>
          <a:xfrm rot="16200000">
            <a:off x="-582723"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14" name="Rectangle 13">
            <a:extLst>
              <a:ext uri="{FF2B5EF4-FFF2-40B4-BE49-F238E27FC236}">
                <a16:creationId xmlns:a16="http://schemas.microsoft.com/office/drawing/2014/main" id="{EFF342FB-4031-4A5A-8684-6943E286F6CD}"/>
              </a:ext>
            </a:extLst>
          </p:cNvPr>
          <p:cNvSpPr/>
          <p:nvPr/>
        </p:nvSpPr>
        <p:spPr>
          <a:xfrm>
            <a:off x="574543" y="637934"/>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5" name="Rectangle 14">
            <a:extLst>
              <a:ext uri="{FF2B5EF4-FFF2-40B4-BE49-F238E27FC236}">
                <a16:creationId xmlns:a16="http://schemas.microsoft.com/office/drawing/2014/main" id="{018F58C1-EB5C-4472-85AE-7A5C07321D3F}"/>
              </a:ext>
            </a:extLst>
          </p:cNvPr>
          <p:cNvSpPr/>
          <p:nvPr/>
        </p:nvSpPr>
        <p:spPr>
          <a:xfrm>
            <a:off x="6351397" y="638189"/>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pic>
        <p:nvPicPr>
          <p:cNvPr id="18" name="Graphic 10">
            <a:extLst>
              <a:ext uri="{FF2B5EF4-FFF2-40B4-BE49-F238E27FC236}">
                <a16:creationId xmlns:a16="http://schemas.microsoft.com/office/drawing/2014/main" id="{E939D962-684F-4808-B0B3-4F2E3B6C8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414" y="224163"/>
            <a:ext cx="365760" cy="365760"/>
          </a:xfrm>
          <a:prstGeom prst="rect">
            <a:avLst/>
          </a:prstGeom>
          <a:solidFill>
            <a:schemeClr val="bg1"/>
          </a:solidFill>
          <a:ln>
            <a:noFill/>
          </a:ln>
        </p:spPr>
      </p:pic>
    </p:spTree>
    <p:extLst>
      <p:ext uri="{BB962C8B-B14F-4D97-AF65-F5344CB8AC3E}">
        <p14:creationId xmlns:p14="http://schemas.microsoft.com/office/powerpoint/2010/main" val="725174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09"/>
            <a:ext cx="3411022"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434115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528"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AZ, accessible from internet)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73F33012-3E57-43FB-9FBB-3B1422BB6149}"/>
              </a:ext>
            </a:extLst>
          </p:cNvPr>
          <p:cNvSpPr/>
          <p:nvPr/>
        </p:nvSpPr>
        <p:spPr>
          <a:xfrm>
            <a:off x="2672780" y="3708537"/>
            <a:ext cx="283464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(tied to AZ, NOT accessible from internet)</a:t>
            </a:r>
          </a:p>
        </p:txBody>
      </p:sp>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2782" y="3706949"/>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sp>
        <p:nvSpPr>
          <p:cNvPr id="28" name="Rectangle 27">
            <a:extLst>
              <a:ext uri="{FF2B5EF4-FFF2-40B4-BE49-F238E27FC236}">
                <a16:creationId xmlns:a16="http://schemas.microsoft.com/office/drawing/2014/main" id="{00F8B169-A6BE-46AC-BF6D-4F19411A1325}"/>
              </a:ext>
            </a:extLst>
          </p:cNvPr>
          <p:cNvSpPr/>
          <p:nvPr/>
        </p:nvSpPr>
        <p:spPr>
          <a:xfrm>
            <a:off x="6698274" y="2427519"/>
            <a:ext cx="283464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AZ, accessible from internet)</a:t>
            </a:r>
          </a:p>
        </p:txBody>
      </p:sp>
      <p:pic>
        <p:nvPicPr>
          <p:cNvPr id="29" name="Graphic 34">
            <a:extLst>
              <a:ext uri="{FF2B5EF4-FFF2-40B4-BE49-F238E27FC236}">
                <a16:creationId xmlns:a16="http://schemas.microsoft.com/office/drawing/2014/main" id="{62B2D8FB-9FCD-4A5D-88F7-0B0510B29D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276" y="2425931"/>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16AF5390-99F8-4431-9BB6-3DF4E7056606}"/>
              </a:ext>
            </a:extLst>
          </p:cNvPr>
          <p:cNvSpPr/>
          <p:nvPr/>
        </p:nvSpPr>
        <p:spPr>
          <a:xfrm>
            <a:off x="6698273" y="3679976"/>
            <a:ext cx="283464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(tied to AZ, NOT accessible from internet)</a:t>
            </a: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5" y="3678388"/>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711" y="29449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297" y="29449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60">
            <a:extLst>
              <a:ext uri="{FF2B5EF4-FFF2-40B4-BE49-F238E27FC236}">
                <a16:creationId xmlns:a16="http://schemas.microsoft.com/office/drawing/2014/main" id="{9223C8EE-0BA0-4CD2-93AD-6AD88FAE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4063" y="41519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60">
            <a:extLst>
              <a:ext uri="{FF2B5EF4-FFF2-40B4-BE49-F238E27FC236}">
                <a16:creationId xmlns:a16="http://schemas.microsoft.com/office/drawing/2014/main" id="{B780BD27-44D9-409D-87D2-8FFC30782B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7665" y="41519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60">
            <a:extLst>
              <a:ext uri="{FF2B5EF4-FFF2-40B4-BE49-F238E27FC236}">
                <a16:creationId xmlns:a16="http://schemas.microsoft.com/office/drawing/2014/main" id="{48DA9E9E-FBF0-4DCC-8384-7D9E14877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4063" y="29445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419" y="41981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381616-CF7E-4948-A39B-52845B260A62}"/>
              </a:ext>
            </a:extLst>
          </p:cNvPr>
          <p:cNvSpPr txBox="1"/>
          <p:nvPr/>
        </p:nvSpPr>
        <p:spPr>
          <a:xfrm>
            <a:off x="4179610" y="4943115"/>
            <a:ext cx="3792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VPC CIDR BLOCK: 10.0.0.0/16</a:t>
            </a:r>
          </a:p>
        </p:txBody>
      </p:sp>
    </p:spTree>
    <p:extLst>
      <p:ext uri="{BB962C8B-B14F-4D97-AF65-F5344CB8AC3E}">
        <p14:creationId xmlns:p14="http://schemas.microsoft.com/office/powerpoint/2010/main" val="340192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animBg="1"/>
      <p:bldP spid="19" grpId="0" animBg="1"/>
      <p:bldP spid="28" grpId="0" animBg="1"/>
      <p:bldP spid="30" grpId="0" animBg="1"/>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1866752" y="1315219"/>
            <a:ext cx="8458495" cy="4227561"/>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02" y="131521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65607" y="133312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2693055" y="2897463"/>
            <a:ext cx="2834640" cy="2359439"/>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57" y="2895876"/>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00F8B169-A6BE-46AC-BF6D-4F19411A1325}"/>
              </a:ext>
            </a:extLst>
          </p:cNvPr>
          <p:cNvSpPr/>
          <p:nvPr/>
        </p:nvSpPr>
        <p:spPr>
          <a:xfrm>
            <a:off x="6718548" y="2868902"/>
            <a:ext cx="2834640" cy="2359439"/>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E8900"/>
                </a:solidFill>
                <a:effectLst/>
                <a:uLnTx/>
                <a:uFillTx/>
                <a:latin typeface="Trebuchet MS" panose="020B0603020202020204"/>
                <a:ea typeface="+mn-ea"/>
                <a:cs typeface="Arial" panose="020B0604020202020204" pitchFamily="34" charset="0"/>
              </a:rPr>
              <a:t>Subet</a:t>
            </a:r>
            <a:endPar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endParaRPr>
          </a:p>
        </p:txBody>
      </p:sp>
      <p:pic>
        <p:nvPicPr>
          <p:cNvPr id="29" name="Graphic 34">
            <a:extLst>
              <a:ext uri="{FF2B5EF4-FFF2-40B4-BE49-F238E27FC236}">
                <a16:creationId xmlns:a16="http://schemas.microsoft.com/office/drawing/2014/main" id="{62B2D8FB-9FCD-4A5D-88F7-0B0510B29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550" y="286731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381616-CF7E-4948-A39B-52845B260A62}"/>
              </a:ext>
            </a:extLst>
          </p:cNvPr>
          <p:cNvSpPr txBox="1"/>
          <p:nvPr/>
        </p:nvSpPr>
        <p:spPr>
          <a:xfrm>
            <a:off x="3666163" y="1467788"/>
            <a:ext cx="48596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rebuchet MS" panose="020B0603020202020204"/>
                <a:ea typeface="+mn-ea"/>
                <a:cs typeface="+mn-cs"/>
              </a:rPr>
              <a:t>VPC CIDR BLOCK: 10.0.0.0/16</a:t>
            </a:r>
          </a:p>
        </p:txBody>
      </p:sp>
      <p:sp>
        <p:nvSpPr>
          <p:cNvPr id="26" name="TextBox 25">
            <a:extLst>
              <a:ext uri="{FF2B5EF4-FFF2-40B4-BE49-F238E27FC236}">
                <a16:creationId xmlns:a16="http://schemas.microsoft.com/office/drawing/2014/main" id="{1BA6213C-D6EF-666A-0F5D-B90B037783DB}"/>
              </a:ext>
            </a:extLst>
          </p:cNvPr>
          <p:cNvSpPr txBox="1"/>
          <p:nvPr/>
        </p:nvSpPr>
        <p:spPr>
          <a:xfrm>
            <a:off x="2913453" y="3429097"/>
            <a:ext cx="25600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SUBNET CIDR RANGE: ??</a:t>
            </a:r>
          </a:p>
        </p:txBody>
      </p:sp>
      <p:sp>
        <p:nvSpPr>
          <p:cNvPr id="27" name="TextBox 26">
            <a:extLst>
              <a:ext uri="{FF2B5EF4-FFF2-40B4-BE49-F238E27FC236}">
                <a16:creationId xmlns:a16="http://schemas.microsoft.com/office/drawing/2014/main" id="{FCB3CD2B-9B3F-AC52-C88F-DB7326CA2A71}"/>
              </a:ext>
            </a:extLst>
          </p:cNvPr>
          <p:cNvSpPr txBox="1"/>
          <p:nvPr/>
        </p:nvSpPr>
        <p:spPr>
          <a:xfrm>
            <a:off x="6938945" y="3429097"/>
            <a:ext cx="25600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SUBNET CIDR RANGE: ??</a:t>
            </a:r>
          </a:p>
        </p:txBody>
      </p:sp>
      <p:sp>
        <p:nvSpPr>
          <p:cNvPr id="39" name="Speech Bubble: Rectangle with Corners Rounded 38">
            <a:extLst>
              <a:ext uri="{FF2B5EF4-FFF2-40B4-BE49-F238E27FC236}">
                <a16:creationId xmlns:a16="http://schemas.microsoft.com/office/drawing/2014/main" id="{BBC70FFF-5BF3-C9B9-CBF4-654F64162959}"/>
              </a:ext>
            </a:extLst>
          </p:cNvPr>
          <p:cNvSpPr/>
          <p:nvPr/>
        </p:nvSpPr>
        <p:spPr>
          <a:xfrm>
            <a:off x="4551172" y="4409853"/>
            <a:ext cx="3089653" cy="2100937"/>
          </a:xfrm>
          <a:prstGeom prst="wedgeRoundRectCallout">
            <a:avLst>
              <a:gd name="adj1" fmla="val 39469"/>
              <a:gd name="adj2" fmla="val -7300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Must be subsets of the VPC CIDR block</a:t>
            </a:r>
          </a:p>
          <a:p>
            <a:endParaRPr lang="en-US" sz="2400" dirty="0"/>
          </a:p>
          <a:p>
            <a:r>
              <a:rPr lang="en-US" sz="2400" dirty="0"/>
              <a:t>AND they can’t overlap</a:t>
            </a:r>
          </a:p>
        </p:txBody>
      </p:sp>
      <p:sp>
        <p:nvSpPr>
          <p:cNvPr id="45" name="Speech Bubble: Rectangle with Corners Rounded 44">
            <a:extLst>
              <a:ext uri="{FF2B5EF4-FFF2-40B4-BE49-F238E27FC236}">
                <a16:creationId xmlns:a16="http://schemas.microsoft.com/office/drawing/2014/main" id="{2CEB6D8C-E720-B596-2C9F-A67D25FC5E9A}"/>
              </a:ext>
            </a:extLst>
          </p:cNvPr>
          <p:cNvSpPr/>
          <p:nvPr/>
        </p:nvSpPr>
        <p:spPr>
          <a:xfrm>
            <a:off x="4551173" y="4413539"/>
            <a:ext cx="3089653" cy="2100937"/>
          </a:xfrm>
          <a:prstGeom prst="wedgeRoundRectCallout">
            <a:avLst>
              <a:gd name="adj1" fmla="val -40491"/>
              <a:gd name="adj2" fmla="val -74534"/>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Must be subsets of the VPC CIDR block</a:t>
            </a:r>
          </a:p>
          <a:p>
            <a:endParaRPr lang="en-US" sz="2400" dirty="0"/>
          </a:p>
          <a:p>
            <a:r>
              <a:rPr lang="en-US" sz="2400" dirty="0"/>
              <a:t>AND they can’t overlap</a:t>
            </a:r>
          </a:p>
        </p:txBody>
      </p:sp>
    </p:spTree>
    <p:extLst>
      <p:ext uri="{BB962C8B-B14F-4D97-AF65-F5344CB8AC3E}">
        <p14:creationId xmlns:p14="http://schemas.microsoft.com/office/powerpoint/2010/main" val="62520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9" grpId="0" animBg="1"/>
      <p:bldP spid="4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1866752" y="1315219"/>
            <a:ext cx="8458495" cy="4227561"/>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02" y="131521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65607" y="133312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2693055" y="2897463"/>
            <a:ext cx="2834640" cy="2359439"/>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57" y="2895876"/>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00F8B169-A6BE-46AC-BF6D-4F19411A1325}"/>
              </a:ext>
            </a:extLst>
          </p:cNvPr>
          <p:cNvSpPr/>
          <p:nvPr/>
        </p:nvSpPr>
        <p:spPr>
          <a:xfrm>
            <a:off x="6718548" y="2868902"/>
            <a:ext cx="2834640" cy="2359439"/>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Subnet</a:t>
            </a:r>
          </a:p>
        </p:txBody>
      </p:sp>
      <p:pic>
        <p:nvPicPr>
          <p:cNvPr id="29" name="Graphic 34">
            <a:extLst>
              <a:ext uri="{FF2B5EF4-FFF2-40B4-BE49-F238E27FC236}">
                <a16:creationId xmlns:a16="http://schemas.microsoft.com/office/drawing/2014/main" id="{62B2D8FB-9FCD-4A5D-88F7-0B0510B29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550" y="286731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381616-CF7E-4948-A39B-52845B260A62}"/>
              </a:ext>
            </a:extLst>
          </p:cNvPr>
          <p:cNvSpPr txBox="1"/>
          <p:nvPr/>
        </p:nvSpPr>
        <p:spPr>
          <a:xfrm>
            <a:off x="3666163" y="1467788"/>
            <a:ext cx="485967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rebuchet MS" panose="020B0603020202020204"/>
                <a:ea typeface="+mn-ea"/>
                <a:cs typeface="+mn-cs"/>
              </a:rPr>
              <a:t>VPC CIDR BLOCK: 10.0.0.0/16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Address ranges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Trebuchet MS" panose="020B0603020202020204"/>
              </a:rPr>
              <a:t>10.0.0.1 – 10.0.255.254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b="1" dirty="0">
              <a:solidFill>
                <a:prstClr val="black"/>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Trebuchet MS" panose="020B0603020202020204"/>
              </a:rPr>
              <a:t>65,536 total</a:t>
            </a:r>
            <a:endPar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26" name="TextBox 25">
            <a:extLst>
              <a:ext uri="{FF2B5EF4-FFF2-40B4-BE49-F238E27FC236}">
                <a16:creationId xmlns:a16="http://schemas.microsoft.com/office/drawing/2014/main" id="{1BA6213C-D6EF-666A-0F5D-B90B037783DB}"/>
              </a:ext>
            </a:extLst>
          </p:cNvPr>
          <p:cNvSpPr txBox="1"/>
          <p:nvPr/>
        </p:nvSpPr>
        <p:spPr>
          <a:xfrm>
            <a:off x="2913453" y="3429097"/>
            <a:ext cx="2560000"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SUBNET CIDR RANGE 10.0.</a:t>
            </a:r>
            <a:r>
              <a:rPr kumimoji="0" lang="en-US" sz="1600" b="1" i="0" u="none" strike="noStrike" kern="1200" cap="none" spc="0" normalizeH="0" baseline="0" noProof="0" dirty="0">
                <a:ln>
                  <a:noFill/>
                </a:ln>
                <a:solidFill>
                  <a:srgbClr val="D45B07"/>
                </a:solidFill>
                <a:effectLst/>
                <a:uLnTx/>
                <a:uFillTx/>
                <a:latin typeface="Trebuchet MS" panose="020B0603020202020204"/>
                <a:ea typeface="+mn-ea"/>
                <a:cs typeface="+mn-cs"/>
              </a:rPr>
              <a:t>0</a:t>
            </a: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.0/24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prstClr val="black"/>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Trebuchet MS" panose="020B0603020202020204"/>
              </a:rPr>
              <a:t>Address ranges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Trebuchet MS" panose="020B0603020202020204"/>
              </a:rPr>
              <a:t>10.0.</a:t>
            </a:r>
            <a:r>
              <a:rPr lang="en-US" sz="1600" b="1" dirty="0">
                <a:solidFill>
                  <a:srgbClr val="D45B07"/>
                </a:solidFill>
                <a:latin typeface="Trebuchet MS" panose="020B0603020202020204"/>
              </a:rPr>
              <a:t>0</a:t>
            </a:r>
            <a:r>
              <a:rPr lang="en-US" sz="1600" b="1" dirty="0">
                <a:solidFill>
                  <a:prstClr val="black"/>
                </a:solidFill>
                <a:latin typeface="Trebuchet MS" panose="020B0603020202020204"/>
              </a:rPr>
              <a:t>.1 – 10.0.0.254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prstClr val="black"/>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Trebuchet MS" panose="020B0603020202020204"/>
              </a:rPr>
              <a:t>256 total</a:t>
            </a:r>
            <a:endPar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27" name="TextBox 26">
            <a:extLst>
              <a:ext uri="{FF2B5EF4-FFF2-40B4-BE49-F238E27FC236}">
                <a16:creationId xmlns:a16="http://schemas.microsoft.com/office/drawing/2014/main" id="{FCB3CD2B-9B3F-AC52-C88F-DB7326CA2A71}"/>
              </a:ext>
            </a:extLst>
          </p:cNvPr>
          <p:cNvSpPr txBox="1"/>
          <p:nvPr/>
        </p:nvSpPr>
        <p:spPr>
          <a:xfrm>
            <a:off x="6938945" y="3429097"/>
            <a:ext cx="2560000"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SUBNET CIDR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Trebuchet MS" panose="020B0603020202020204"/>
              </a:rPr>
              <a:t>10.0.</a:t>
            </a:r>
            <a:r>
              <a:rPr lang="en-US" sz="1600" b="1" dirty="0">
                <a:solidFill>
                  <a:srgbClr val="D45B07"/>
                </a:solidFill>
                <a:latin typeface="Trebuchet MS" panose="020B0603020202020204"/>
              </a:rPr>
              <a:t>1</a:t>
            </a:r>
            <a:r>
              <a:rPr lang="en-US" sz="1600" b="1" dirty="0">
                <a:solidFill>
                  <a:prstClr val="black"/>
                </a:solidFill>
                <a:latin typeface="Trebuchet MS" panose="020B0603020202020204"/>
              </a:rPr>
              <a:t>.0/24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endParaRPr>
          </a:p>
          <a:p>
            <a:pPr lvl="0">
              <a:defRPr/>
            </a:pPr>
            <a:r>
              <a:rPr lang="en-US" sz="1600" b="1" dirty="0">
                <a:solidFill>
                  <a:prstClr val="black"/>
                </a:solidFill>
              </a:rPr>
              <a:t>Address ranges</a:t>
            </a:r>
          </a:p>
          <a:p>
            <a:pPr lvl="0">
              <a:defRPr/>
            </a:pPr>
            <a:r>
              <a:rPr lang="en-US" sz="1600" b="1" dirty="0">
                <a:solidFill>
                  <a:prstClr val="black"/>
                </a:solidFill>
              </a:rPr>
              <a:t>10.0.</a:t>
            </a:r>
            <a:r>
              <a:rPr lang="en-US" sz="1600" b="1" dirty="0">
                <a:solidFill>
                  <a:srgbClr val="D45B07"/>
                </a:solidFill>
              </a:rPr>
              <a:t>1</a:t>
            </a:r>
            <a:r>
              <a:rPr lang="en-US" sz="1600" b="1" dirty="0">
                <a:solidFill>
                  <a:prstClr val="black"/>
                </a:solidFill>
              </a:rPr>
              <a:t>.1 – 10.0.1.254</a:t>
            </a:r>
          </a:p>
          <a:p>
            <a:pPr lvl="0">
              <a:defRPr/>
            </a:pPr>
            <a:endParaRPr lang="en-US" sz="1600" b="1" dirty="0">
              <a:solidFill>
                <a:prstClr val="black"/>
              </a:solidFill>
            </a:endParaRPr>
          </a:p>
          <a:p>
            <a:pPr lvl="0">
              <a:defRPr/>
            </a:pPr>
            <a:r>
              <a:rPr lang="en-US" sz="1600" b="1" dirty="0">
                <a:solidFill>
                  <a:prstClr val="black"/>
                </a:solidFill>
              </a:rPr>
              <a:t>256 total</a:t>
            </a:r>
          </a:p>
        </p:txBody>
      </p:sp>
    </p:spTree>
    <p:extLst>
      <p:ext uri="{BB962C8B-B14F-4D97-AF65-F5344CB8AC3E}">
        <p14:creationId xmlns:p14="http://schemas.microsoft.com/office/powerpoint/2010/main" val="378460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181B27-BBAC-70EB-DB91-411CDBE17C5F}"/>
              </a:ext>
            </a:extLst>
          </p:cNvPr>
          <p:cNvSpPr>
            <a:spLocks noGrp="1"/>
          </p:cNvSpPr>
          <p:nvPr>
            <p:ph type="body" sz="quarter" idx="13"/>
          </p:nvPr>
        </p:nvSpPr>
        <p:spPr>
          <a:xfrm>
            <a:off x="1582765" y="2370556"/>
            <a:ext cx="9026469" cy="2116888"/>
          </a:xfrm>
        </p:spPr>
        <p:txBody>
          <a:bodyPr>
            <a:normAutofit fontScale="55000" lnSpcReduction="20000"/>
          </a:bodyPr>
          <a:lstStyle/>
          <a:p>
            <a:r>
              <a:rPr lang="en-US" sz="16000" dirty="0">
                <a:solidFill>
                  <a:schemeClr val="bg1"/>
                </a:solidFill>
              </a:rPr>
              <a:t>CAVEAT!</a:t>
            </a:r>
          </a:p>
          <a:p>
            <a:r>
              <a:rPr lang="en-US" sz="8800" dirty="0">
                <a:solidFill>
                  <a:schemeClr val="bg1"/>
                </a:solidFill>
              </a:rPr>
              <a:t>AWS reserves some IP addresses</a:t>
            </a:r>
          </a:p>
        </p:txBody>
      </p:sp>
    </p:spTree>
    <p:extLst>
      <p:ext uri="{BB962C8B-B14F-4D97-AF65-F5344CB8AC3E}">
        <p14:creationId xmlns:p14="http://schemas.microsoft.com/office/powerpoint/2010/main" val="3703890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E5B4E-142E-B212-A86C-B775A04CD5F4}"/>
              </a:ext>
            </a:extLst>
          </p:cNvPr>
          <p:cNvSpPr>
            <a:spLocks noGrp="1"/>
          </p:cNvSpPr>
          <p:nvPr>
            <p:ph type="body" sz="quarter" idx="10"/>
          </p:nvPr>
        </p:nvSpPr>
        <p:spPr/>
        <p:txBody>
          <a:bodyPr/>
          <a:lstStyle/>
          <a:p>
            <a:r>
              <a:rPr lang="en-US" sz="3200" dirty="0"/>
              <a:t>First four and last IP address in </a:t>
            </a:r>
            <a:br>
              <a:rPr lang="en-US" sz="3200" dirty="0"/>
            </a:br>
            <a:r>
              <a:rPr lang="en-US" sz="3200" dirty="0"/>
              <a:t>every subnet</a:t>
            </a:r>
          </a:p>
          <a:p>
            <a:r>
              <a:rPr lang="en-US" sz="3200" dirty="0"/>
              <a:t>For example, in 10.0.0.0/24</a:t>
            </a:r>
          </a:p>
          <a:p>
            <a:pPr lvl="1"/>
            <a:r>
              <a:rPr lang="en-US" sz="2400" dirty="0">
                <a:latin typeface="+mj-lt"/>
              </a:rPr>
              <a:t>10.0.0.0</a:t>
            </a:r>
          </a:p>
          <a:p>
            <a:pPr lvl="1"/>
            <a:r>
              <a:rPr lang="en-US" sz="2400" dirty="0">
                <a:latin typeface="+mj-lt"/>
              </a:rPr>
              <a:t>10.0.0.1</a:t>
            </a:r>
          </a:p>
          <a:p>
            <a:pPr lvl="1"/>
            <a:r>
              <a:rPr lang="en-US" sz="2400" dirty="0">
                <a:latin typeface="+mj-lt"/>
              </a:rPr>
              <a:t>10.0.0.2</a:t>
            </a:r>
          </a:p>
          <a:p>
            <a:pPr lvl="1"/>
            <a:r>
              <a:rPr lang="en-US" sz="2400" dirty="0">
                <a:latin typeface="+mj-lt"/>
              </a:rPr>
              <a:t>10.0.0.3</a:t>
            </a:r>
          </a:p>
          <a:p>
            <a:pPr lvl="1"/>
            <a:r>
              <a:rPr lang="en-US" sz="2400" dirty="0">
                <a:latin typeface="+mj-lt"/>
              </a:rPr>
              <a:t>10.0.0.255</a:t>
            </a:r>
          </a:p>
          <a:p>
            <a:r>
              <a:rPr lang="en-US" sz="2400" dirty="0">
                <a:latin typeface="+mj-lt"/>
              </a:rPr>
              <a:t>So block is 256 IP addresses, but YOU only get 251 (256 minus 5)</a:t>
            </a:r>
          </a:p>
        </p:txBody>
      </p:sp>
      <p:sp>
        <p:nvSpPr>
          <p:cNvPr id="3" name="Content Placeholder 2">
            <a:extLst>
              <a:ext uri="{FF2B5EF4-FFF2-40B4-BE49-F238E27FC236}">
                <a16:creationId xmlns:a16="http://schemas.microsoft.com/office/drawing/2014/main" id="{A027B55F-B232-C329-7751-7CA663EC66A7}"/>
              </a:ext>
            </a:extLst>
          </p:cNvPr>
          <p:cNvSpPr>
            <a:spLocks noGrp="1"/>
          </p:cNvSpPr>
          <p:nvPr>
            <p:ph sz="quarter" idx="14"/>
          </p:nvPr>
        </p:nvSpPr>
        <p:spPr/>
        <p:txBody>
          <a:bodyPr/>
          <a:lstStyle/>
          <a:p>
            <a:r>
              <a:rPr lang="en-US" dirty="0"/>
              <a:t>AWS Reserved IP Addresses in Subnets</a:t>
            </a:r>
          </a:p>
        </p:txBody>
      </p:sp>
    </p:spTree>
    <p:extLst>
      <p:ext uri="{BB962C8B-B14F-4D97-AF65-F5344CB8AC3E}">
        <p14:creationId xmlns:p14="http://schemas.microsoft.com/office/powerpoint/2010/main" val="103017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E5B4E-142E-B212-A86C-B775A04CD5F4}"/>
              </a:ext>
            </a:extLst>
          </p:cNvPr>
          <p:cNvSpPr>
            <a:spLocks noGrp="1"/>
          </p:cNvSpPr>
          <p:nvPr>
            <p:ph type="body" sz="quarter" idx="10"/>
          </p:nvPr>
        </p:nvSpPr>
        <p:spPr/>
        <p:txBody>
          <a:bodyPr/>
          <a:lstStyle/>
          <a:p>
            <a:r>
              <a:rPr lang="en-US" sz="3200" dirty="0"/>
              <a:t>You need 254 IP addresses for your EC2 instances.  Which subnet mask would you choose?</a:t>
            </a:r>
          </a:p>
          <a:p>
            <a:pPr lvl="1"/>
            <a:r>
              <a:rPr lang="en-US" sz="2400" dirty="0">
                <a:latin typeface="+mj-lt"/>
              </a:rPr>
              <a:t>/23</a:t>
            </a:r>
          </a:p>
          <a:p>
            <a:pPr lvl="1"/>
            <a:r>
              <a:rPr lang="en-US" sz="2400" dirty="0">
                <a:latin typeface="+mj-lt"/>
              </a:rPr>
              <a:t>/24</a:t>
            </a:r>
          </a:p>
          <a:p>
            <a:pPr lvl="1"/>
            <a:r>
              <a:rPr lang="en-US" sz="2400" dirty="0">
                <a:latin typeface="+mj-lt"/>
              </a:rPr>
              <a:t>/25</a:t>
            </a:r>
          </a:p>
        </p:txBody>
      </p:sp>
      <p:sp>
        <p:nvSpPr>
          <p:cNvPr id="3" name="Content Placeholder 2">
            <a:extLst>
              <a:ext uri="{FF2B5EF4-FFF2-40B4-BE49-F238E27FC236}">
                <a16:creationId xmlns:a16="http://schemas.microsoft.com/office/drawing/2014/main" id="{A027B55F-B232-C329-7751-7CA663EC66A7}"/>
              </a:ext>
            </a:extLst>
          </p:cNvPr>
          <p:cNvSpPr>
            <a:spLocks noGrp="1"/>
          </p:cNvSpPr>
          <p:nvPr>
            <p:ph sz="quarter" idx="14"/>
          </p:nvPr>
        </p:nvSpPr>
        <p:spPr/>
        <p:txBody>
          <a:bodyPr/>
          <a:lstStyle/>
          <a:p>
            <a:r>
              <a:rPr lang="en-US" dirty="0"/>
              <a:t>Quiz</a:t>
            </a:r>
          </a:p>
        </p:txBody>
      </p:sp>
    </p:spTree>
    <p:extLst>
      <p:ext uri="{BB962C8B-B14F-4D97-AF65-F5344CB8AC3E}">
        <p14:creationId xmlns:p14="http://schemas.microsoft.com/office/powerpoint/2010/main" val="193513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E5B4E-142E-B212-A86C-B775A04CD5F4}"/>
              </a:ext>
            </a:extLst>
          </p:cNvPr>
          <p:cNvSpPr>
            <a:spLocks noGrp="1"/>
          </p:cNvSpPr>
          <p:nvPr>
            <p:ph type="body" sz="quarter" idx="10"/>
          </p:nvPr>
        </p:nvSpPr>
        <p:spPr/>
        <p:txBody>
          <a:bodyPr/>
          <a:lstStyle/>
          <a:p>
            <a:r>
              <a:rPr lang="en-US" sz="3200" dirty="0"/>
              <a:t>You need 254 IP addresses for your EC2 instances.  Which subnet mask would you choose?</a:t>
            </a:r>
          </a:p>
          <a:p>
            <a:pPr lvl="1"/>
            <a:r>
              <a:rPr lang="en-US" sz="2400" b="1" dirty="0">
                <a:solidFill>
                  <a:schemeClr val="accent2"/>
                </a:solidFill>
                <a:latin typeface="+mj-lt"/>
              </a:rPr>
              <a:t>/23 (512 — 5 = 507)</a:t>
            </a:r>
          </a:p>
          <a:p>
            <a:pPr lvl="1"/>
            <a:r>
              <a:rPr lang="en-US" sz="2400" dirty="0">
                <a:latin typeface="+mj-lt"/>
              </a:rPr>
              <a:t>/24 (256 — 5 = 251)</a:t>
            </a:r>
          </a:p>
          <a:p>
            <a:pPr lvl="1"/>
            <a:r>
              <a:rPr lang="en-US" sz="2400" dirty="0">
                <a:latin typeface="+mj-lt"/>
              </a:rPr>
              <a:t>/25 (128 — 5 = 123)</a:t>
            </a:r>
          </a:p>
        </p:txBody>
      </p:sp>
      <p:sp>
        <p:nvSpPr>
          <p:cNvPr id="3" name="Content Placeholder 2">
            <a:extLst>
              <a:ext uri="{FF2B5EF4-FFF2-40B4-BE49-F238E27FC236}">
                <a16:creationId xmlns:a16="http://schemas.microsoft.com/office/drawing/2014/main" id="{A027B55F-B232-C329-7751-7CA663EC66A7}"/>
              </a:ext>
            </a:extLst>
          </p:cNvPr>
          <p:cNvSpPr>
            <a:spLocks noGrp="1"/>
          </p:cNvSpPr>
          <p:nvPr>
            <p:ph sz="quarter" idx="14"/>
          </p:nvPr>
        </p:nvSpPr>
        <p:spPr/>
        <p:txBody>
          <a:bodyPr/>
          <a:lstStyle/>
          <a:p>
            <a:r>
              <a:rPr lang="en-US" dirty="0"/>
              <a:t>Quiz</a:t>
            </a:r>
          </a:p>
        </p:txBody>
      </p:sp>
    </p:spTree>
    <p:extLst>
      <p:ext uri="{BB962C8B-B14F-4D97-AF65-F5344CB8AC3E}">
        <p14:creationId xmlns:p14="http://schemas.microsoft.com/office/powerpoint/2010/main" val="1652977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667899"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Subnets in a VPC</a:t>
            </a:r>
          </a:p>
        </p:txBody>
      </p:sp>
      <p:pic>
        <p:nvPicPr>
          <p:cNvPr id="7" name="Picture 6" descr="A blue sign with white text&#10;&#10;Description automatically generated with medium confidence">
            <a:extLst>
              <a:ext uri="{FF2B5EF4-FFF2-40B4-BE49-F238E27FC236}">
                <a16:creationId xmlns:a16="http://schemas.microsoft.com/office/drawing/2014/main" id="{77D3BA74-D3FE-6211-2EF7-854C10B9E5F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45102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ircuit&#10;&#10;Description automatically generated">
            <a:extLst>
              <a:ext uri="{FF2B5EF4-FFF2-40B4-BE49-F238E27FC236}">
                <a16:creationId xmlns:a16="http://schemas.microsoft.com/office/drawing/2014/main" id="{38734261-3266-4576-AD84-F50120318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1033" cy="6858000"/>
          </a:xfrm>
          <a:prstGeom prst="rect">
            <a:avLst/>
          </a:prstGeom>
        </p:spPr>
      </p:pic>
    </p:spTree>
    <p:extLst>
      <p:ext uri="{BB962C8B-B14F-4D97-AF65-F5344CB8AC3E}">
        <p14:creationId xmlns:p14="http://schemas.microsoft.com/office/powerpoint/2010/main" val="1428574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09"/>
            <a:ext cx="3411022"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us-west-2a</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434115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us-west-2b</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236689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us-west-2a)</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 (us-west-2)</a:t>
            </a:r>
          </a:p>
        </p:txBody>
      </p:sp>
      <p:sp>
        <p:nvSpPr>
          <p:cNvPr id="30" name="Rectangle 29">
            <a:extLst>
              <a:ext uri="{FF2B5EF4-FFF2-40B4-BE49-F238E27FC236}">
                <a16:creationId xmlns:a16="http://schemas.microsoft.com/office/drawing/2014/main" id="{16AF5390-99F8-4431-9BB6-3DF4E7056606}"/>
              </a:ext>
            </a:extLst>
          </p:cNvPr>
          <p:cNvSpPr/>
          <p:nvPr/>
        </p:nvSpPr>
        <p:spPr>
          <a:xfrm>
            <a:off x="6698273" y="2454492"/>
            <a:ext cx="2834640" cy="236848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rgbClr val="5B9CD5"/>
                </a:solidFill>
                <a:latin typeface="Trebuchet MS" panose="020B0603020202020204"/>
                <a:cs typeface="Arial" panose="020B0604020202020204" pitchFamily="34" charset="0"/>
              </a:rPr>
              <a:t>(tied to us-west-2b)</a:t>
            </a:r>
            <a:endPar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endParaRP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3" y="245449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381616-CF7E-4948-A39B-52845B260A62}"/>
              </a:ext>
            </a:extLst>
          </p:cNvPr>
          <p:cNvSpPr txBox="1"/>
          <p:nvPr/>
        </p:nvSpPr>
        <p:spPr>
          <a:xfrm>
            <a:off x="4179610" y="4943115"/>
            <a:ext cx="3792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VPC CIDR BLOCK: 10.0.0.0/16</a:t>
            </a:r>
          </a:p>
        </p:txBody>
      </p:sp>
      <p:sp>
        <p:nvSpPr>
          <p:cNvPr id="26" name="TextBox 25">
            <a:extLst>
              <a:ext uri="{FF2B5EF4-FFF2-40B4-BE49-F238E27FC236}">
                <a16:creationId xmlns:a16="http://schemas.microsoft.com/office/drawing/2014/main" id="{9DED44D9-57FC-F305-8A3E-E77BA9998A45}"/>
              </a:ext>
            </a:extLst>
          </p:cNvPr>
          <p:cNvSpPr txBox="1"/>
          <p:nvPr/>
        </p:nvSpPr>
        <p:spPr>
          <a:xfrm>
            <a:off x="2913453"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SUBNET CIDR RANGE 10.0.</a:t>
            </a:r>
            <a:r>
              <a:rPr kumimoji="0" lang="en-US" sz="1600" b="1" i="0" u="none" strike="noStrike" kern="1200" cap="none" spc="0" normalizeH="0" baseline="0" noProof="0" dirty="0">
                <a:ln>
                  <a:noFill/>
                </a:ln>
                <a:solidFill>
                  <a:srgbClr val="D45B07"/>
                </a:solidFill>
                <a:effectLst/>
                <a:uLnTx/>
                <a:uFillTx/>
                <a:latin typeface="Trebuchet MS" panose="020B0603020202020204"/>
                <a:ea typeface="+mn-ea"/>
                <a:cs typeface="+mn-cs"/>
              </a:rPr>
              <a:t>0</a:t>
            </a: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.0/24</a:t>
            </a:r>
          </a:p>
        </p:txBody>
      </p:sp>
      <p:sp>
        <p:nvSpPr>
          <p:cNvPr id="27" name="TextBox 26">
            <a:extLst>
              <a:ext uri="{FF2B5EF4-FFF2-40B4-BE49-F238E27FC236}">
                <a16:creationId xmlns:a16="http://schemas.microsoft.com/office/drawing/2014/main" id="{95541075-A8C2-B7C8-885E-C653A184210A}"/>
              </a:ext>
            </a:extLst>
          </p:cNvPr>
          <p:cNvSpPr txBox="1"/>
          <p:nvPr/>
        </p:nvSpPr>
        <p:spPr>
          <a:xfrm>
            <a:off x="6938945"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rebuchet MS" panose="020B0603020202020204"/>
                <a:ea typeface="+mn-ea"/>
                <a:cs typeface="+mn-cs"/>
              </a:rPr>
              <a:t>SUBNET CIDR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Trebuchet MS" panose="020B0603020202020204"/>
              </a:rPr>
              <a:t>10.0.</a:t>
            </a:r>
            <a:r>
              <a:rPr lang="en-US" sz="1600" b="1" dirty="0">
                <a:solidFill>
                  <a:srgbClr val="D45B07"/>
                </a:solidFill>
                <a:latin typeface="Trebuchet MS" panose="020B0603020202020204"/>
              </a:rPr>
              <a:t>1</a:t>
            </a:r>
            <a:r>
              <a:rPr lang="en-US" sz="1600" b="1" dirty="0">
                <a:solidFill>
                  <a:prstClr val="black"/>
                </a:solidFill>
                <a:latin typeface="Trebuchet MS" panose="020B0603020202020204"/>
              </a:rPr>
              <a:t>.0/24</a:t>
            </a:r>
          </a:p>
        </p:txBody>
      </p:sp>
    </p:spTree>
    <p:extLst>
      <p:ext uri="{BB962C8B-B14F-4D97-AF65-F5344CB8AC3E}">
        <p14:creationId xmlns:p14="http://schemas.microsoft.com/office/powerpoint/2010/main" val="1697437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ircuit&#10;&#10;Description automatically generated">
            <a:extLst>
              <a:ext uri="{FF2B5EF4-FFF2-40B4-BE49-F238E27FC236}">
                <a16:creationId xmlns:a16="http://schemas.microsoft.com/office/drawing/2014/main" id="{38734261-3266-4576-AD84-F50120318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1033" cy="6858000"/>
          </a:xfrm>
          <a:prstGeom prst="rect">
            <a:avLst/>
          </a:prstGeom>
        </p:spPr>
      </p:pic>
      <p:sp>
        <p:nvSpPr>
          <p:cNvPr id="7" name="Isosceles Triangle 6">
            <a:extLst>
              <a:ext uri="{FF2B5EF4-FFF2-40B4-BE49-F238E27FC236}">
                <a16:creationId xmlns:a16="http://schemas.microsoft.com/office/drawing/2014/main" id="{C48C36CA-B9F4-431B-8662-432FDD2FA0D7}"/>
              </a:ext>
            </a:extLst>
          </p:cNvPr>
          <p:cNvSpPr/>
          <p:nvPr/>
        </p:nvSpPr>
        <p:spPr>
          <a:xfrm rot="18749692">
            <a:off x="-662064" y="148304"/>
            <a:ext cx="1981725" cy="1184494"/>
          </a:xfrm>
          <a:prstGeom prst="triangle">
            <a:avLst/>
          </a:prstGeom>
          <a:solidFill>
            <a:srgbClr val="248814"/>
          </a:solidFill>
          <a:ln w="2540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9" name="Straight Connector 8">
            <a:extLst>
              <a:ext uri="{FF2B5EF4-FFF2-40B4-BE49-F238E27FC236}">
                <a16:creationId xmlns:a16="http://schemas.microsoft.com/office/drawing/2014/main" id="{44B15812-A3AC-4FAD-9E90-1860786954B0}"/>
              </a:ext>
            </a:extLst>
          </p:cNvPr>
          <p:cNvCxnSpPr>
            <a:cxnSpLocks/>
          </p:cNvCxnSpPr>
          <p:nvPr/>
        </p:nvCxnSpPr>
        <p:spPr>
          <a:xfrm>
            <a:off x="150607" y="1473798"/>
            <a:ext cx="0" cy="5384202"/>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2045EAF-09C2-451C-BE72-5580B9FC91A6}"/>
              </a:ext>
            </a:extLst>
          </p:cNvPr>
          <p:cNvCxnSpPr>
            <a:cxnSpLocks/>
          </p:cNvCxnSpPr>
          <p:nvPr/>
        </p:nvCxnSpPr>
        <p:spPr>
          <a:xfrm>
            <a:off x="12039600" y="0"/>
            <a:ext cx="0" cy="685800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88F83710-3AA7-4EA7-93D3-608B5A0E643C}"/>
              </a:ext>
            </a:extLst>
          </p:cNvPr>
          <p:cNvCxnSpPr>
            <a:cxnSpLocks/>
          </p:cNvCxnSpPr>
          <p:nvPr/>
        </p:nvCxnSpPr>
        <p:spPr>
          <a:xfrm>
            <a:off x="0" y="6665258"/>
            <a:ext cx="12211032"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258C30AA-0879-4A2A-9589-55C45399480F}"/>
              </a:ext>
            </a:extLst>
          </p:cNvPr>
          <p:cNvCxnSpPr>
            <a:cxnSpLocks/>
          </p:cNvCxnSpPr>
          <p:nvPr/>
        </p:nvCxnSpPr>
        <p:spPr>
          <a:xfrm>
            <a:off x="-19032" y="192741"/>
            <a:ext cx="5516190"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F1379AAB-8BC2-41D2-AFEE-2A282F71C446}"/>
              </a:ext>
            </a:extLst>
          </p:cNvPr>
          <p:cNvCxnSpPr>
            <a:cxnSpLocks/>
          </p:cNvCxnSpPr>
          <p:nvPr/>
        </p:nvCxnSpPr>
        <p:spPr>
          <a:xfrm>
            <a:off x="6970955" y="182880"/>
            <a:ext cx="5240077"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A1417D8E-E9FD-4EEA-9A98-61E32D7E8EAD}"/>
              </a:ext>
            </a:extLst>
          </p:cNvPr>
          <p:cNvSpPr txBox="1"/>
          <p:nvPr/>
        </p:nvSpPr>
        <p:spPr>
          <a:xfrm>
            <a:off x="5375239" y="6457890"/>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2" name="TextBox 21">
            <a:extLst>
              <a:ext uri="{FF2B5EF4-FFF2-40B4-BE49-F238E27FC236}">
                <a16:creationId xmlns:a16="http://schemas.microsoft.com/office/drawing/2014/main" id="{A372DFF1-9036-40BD-B1DD-EFB3287A46D7}"/>
              </a:ext>
            </a:extLst>
          </p:cNvPr>
          <p:cNvSpPr txBox="1"/>
          <p:nvPr/>
        </p:nvSpPr>
        <p:spPr>
          <a:xfrm>
            <a:off x="3334876"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3" name="TextBox 22">
            <a:extLst>
              <a:ext uri="{FF2B5EF4-FFF2-40B4-BE49-F238E27FC236}">
                <a16:creationId xmlns:a16="http://schemas.microsoft.com/office/drawing/2014/main" id="{ECA4D1EF-A154-4DCA-879D-A5E563C6ED77}"/>
              </a:ext>
            </a:extLst>
          </p:cNvPr>
          <p:cNvSpPr txBox="1"/>
          <p:nvPr/>
        </p:nvSpPr>
        <p:spPr>
          <a:xfrm>
            <a:off x="7387819"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4" name="TextBox 23">
            <a:extLst>
              <a:ext uri="{FF2B5EF4-FFF2-40B4-BE49-F238E27FC236}">
                <a16:creationId xmlns:a16="http://schemas.microsoft.com/office/drawing/2014/main" id="{10673F7D-247A-46BB-9F05-CD3F03131B3A}"/>
              </a:ext>
            </a:extLst>
          </p:cNvPr>
          <p:cNvSpPr txBox="1"/>
          <p:nvPr/>
        </p:nvSpPr>
        <p:spPr>
          <a:xfrm rot="16200000">
            <a:off x="11318839"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5" name="TextBox 24">
            <a:extLst>
              <a:ext uri="{FF2B5EF4-FFF2-40B4-BE49-F238E27FC236}">
                <a16:creationId xmlns:a16="http://schemas.microsoft.com/office/drawing/2014/main" id="{00398A88-C7FD-459D-ACD0-23CFB804B9C8}"/>
              </a:ext>
            </a:extLst>
          </p:cNvPr>
          <p:cNvSpPr txBox="1"/>
          <p:nvPr/>
        </p:nvSpPr>
        <p:spPr>
          <a:xfrm rot="16200000">
            <a:off x="-582723"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14" name="Rectangle 13">
            <a:extLst>
              <a:ext uri="{FF2B5EF4-FFF2-40B4-BE49-F238E27FC236}">
                <a16:creationId xmlns:a16="http://schemas.microsoft.com/office/drawing/2014/main" id="{EFF342FB-4031-4A5A-8684-6943E286F6CD}"/>
              </a:ext>
            </a:extLst>
          </p:cNvPr>
          <p:cNvSpPr/>
          <p:nvPr/>
        </p:nvSpPr>
        <p:spPr>
          <a:xfrm>
            <a:off x="574543" y="637934"/>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A829"/>
                </a:solidFill>
                <a:effectLst/>
                <a:uLnTx/>
                <a:uFillTx/>
                <a:latin typeface="Trebuchet MS" panose="020B0603020202020204"/>
                <a:ea typeface="+mn-ea"/>
                <a:cs typeface="Arial" panose="020B0604020202020204" pitchFamily="34" charset="0"/>
              </a:rPr>
              <a:t>PRIVATE</a:t>
            </a:r>
            <a:br>
              <a:rPr kumimoji="0" lang="en-US" sz="5400" b="1" i="0" u="none" strike="noStrike" kern="1200" cap="none" spc="0" normalizeH="0" baseline="0" noProof="0" dirty="0">
                <a:ln>
                  <a:noFill/>
                </a:ln>
                <a:solidFill>
                  <a:srgbClr val="FFA829"/>
                </a:solidFill>
                <a:effectLst/>
                <a:uLnTx/>
                <a:uFillTx/>
                <a:latin typeface="Trebuchet MS" panose="020B0603020202020204"/>
                <a:ea typeface="+mn-ea"/>
                <a:cs typeface="Arial" panose="020B0604020202020204" pitchFamily="34" charset="0"/>
              </a:rPr>
            </a:b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5" name="Rectangle 14">
            <a:extLst>
              <a:ext uri="{FF2B5EF4-FFF2-40B4-BE49-F238E27FC236}">
                <a16:creationId xmlns:a16="http://schemas.microsoft.com/office/drawing/2014/main" id="{018F58C1-EB5C-4472-85AE-7A5C07321D3F}"/>
              </a:ext>
            </a:extLst>
          </p:cNvPr>
          <p:cNvSpPr/>
          <p:nvPr/>
        </p:nvSpPr>
        <p:spPr>
          <a:xfrm>
            <a:off x="6351397" y="638189"/>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A829"/>
                </a:solidFill>
                <a:effectLst/>
                <a:uLnTx/>
                <a:uFillTx/>
                <a:latin typeface="Trebuchet MS" panose="020B0603020202020204"/>
                <a:ea typeface="+mn-ea"/>
                <a:cs typeface="Arial" panose="020B0604020202020204" pitchFamily="34" charset="0"/>
              </a:rPr>
              <a:t>PUBLIC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6" name="TextBox 15">
            <a:extLst>
              <a:ext uri="{FF2B5EF4-FFF2-40B4-BE49-F238E27FC236}">
                <a16:creationId xmlns:a16="http://schemas.microsoft.com/office/drawing/2014/main" id="{862930F8-6213-4C08-9DBF-F85A39791C8B}"/>
              </a:ext>
            </a:extLst>
          </p:cNvPr>
          <p:cNvSpPr txBox="1"/>
          <p:nvPr/>
        </p:nvSpPr>
        <p:spPr>
          <a:xfrm>
            <a:off x="4838415" y="225869"/>
            <a:ext cx="2377972" cy="369332"/>
          </a:xfrm>
          <a:prstGeom prst="rect">
            <a:avLst/>
          </a:prstGeom>
          <a:solidFill>
            <a:srgbClr val="4D27AA"/>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Internet Gateway</a:t>
            </a:r>
          </a:p>
        </p:txBody>
      </p:sp>
      <p:pic>
        <p:nvPicPr>
          <p:cNvPr id="18" name="Graphic 10">
            <a:extLst>
              <a:ext uri="{FF2B5EF4-FFF2-40B4-BE49-F238E27FC236}">
                <a16:creationId xmlns:a16="http://schemas.microsoft.com/office/drawing/2014/main" id="{E939D962-684F-4808-B0B3-4F2E3B6C8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414" y="224163"/>
            <a:ext cx="365760" cy="365760"/>
          </a:xfrm>
          <a:prstGeom prst="rect">
            <a:avLst/>
          </a:prstGeom>
          <a:solidFill>
            <a:schemeClr val="bg1"/>
          </a:solidFill>
          <a:ln>
            <a:noFill/>
          </a:ln>
        </p:spPr>
      </p:pic>
      <p:sp>
        <p:nvSpPr>
          <p:cNvPr id="20" name="Arrow: Bent-Up 19">
            <a:extLst>
              <a:ext uri="{FF2B5EF4-FFF2-40B4-BE49-F238E27FC236}">
                <a16:creationId xmlns:a16="http://schemas.microsoft.com/office/drawing/2014/main" id="{FE6B863A-EC01-4139-BC92-946531CE0F54}"/>
              </a:ext>
            </a:extLst>
          </p:cNvPr>
          <p:cNvSpPr/>
          <p:nvPr/>
        </p:nvSpPr>
        <p:spPr>
          <a:xfrm flipH="1">
            <a:off x="5903833" y="657486"/>
            <a:ext cx="850159" cy="3251101"/>
          </a:xfrm>
          <a:prstGeom prst="bentUp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6" name="TextBox 25">
            <a:extLst>
              <a:ext uri="{FF2B5EF4-FFF2-40B4-BE49-F238E27FC236}">
                <a16:creationId xmlns:a16="http://schemas.microsoft.com/office/drawing/2014/main" id="{D8400FBC-6410-487C-B802-BB0948419EC5}"/>
              </a:ext>
            </a:extLst>
          </p:cNvPr>
          <p:cNvSpPr txBox="1"/>
          <p:nvPr/>
        </p:nvSpPr>
        <p:spPr>
          <a:xfrm rot="16200000">
            <a:off x="5374116" y="2254466"/>
            <a:ext cx="1441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rebuchet MS" panose="020B0603020202020204"/>
                <a:ea typeface="+mn-ea"/>
                <a:cs typeface="+mn-cs"/>
              </a:rPr>
              <a:t>Route</a:t>
            </a:r>
          </a:p>
        </p:txBody>
      </p:sp>
    </p:spTree>
    <p:extLst>
      <p:ext uri="{BB962C8B-B14F-4D97-AF65-F5344CB8AC3E}">
        <p14:creationId xmlns:p14="http://schemas.microsoft.com/office/powerpoint/2010/main" val="357395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ircuit&#10;&#10;Description automatically generated">
            <a:extLst>
              <a:ext uri="{FF2B5EF4-FFF2-40B4-BE49-F238E27FC236}">
                <a16:creationId xmlns:a16="http://schemas.microsoft.com/office/drawing/2014/main" id="{38734261-3266-4576-AD84-F50120318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1033" cy="6858000"/>
          </a:xfrm>
          <a:prstGeom prst="rect">
            <a:avLst/>
          </a:prstGeom>
        </p:spPr>
      </p:pic>
      <p:sp>
        <p:nvSpPr>
          <p:cNvPr id="7" name="Isosceles Triangle 6">
            <a:extLst>
              <a:ext uri="{FF2B5EF4-FFF2-40B4-BE49-F238E27FC236}">
                <a16:creationId xmlns:a16="http://schemas.microsoft.com/office/drawing/2014/main" id="{C48C36CA-B9F4-431B-8662-432FDD2FA0D7}"/>
              </a:ext>
            </a:extLst>
          </p:cNvPr>
          <p:cNvSpPr/>
          <p:nvPr/>
        </p:nvSpPr>
        <p:spPr>
          <a:xfrm rot="18749692">
            <a:off x="-662064" y="148304"/>
            <a:ext cx="1981725" cy="1184494"/>
          </a:xfrm>
          <a:prstGeom prst="triangle">
            <a:avLst/>
          </a:prstGeom>
          <a:solidFill>
            <a:srgbClr val="248814"/>
          </a:solidFill>
          <a:ln w="2540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9" name="Straight Connector 8">
            <a:extLst>
              <a:ext uri="{FF2B5EF4-FFF2-40B4-BE49-F238E27FC236}">
                <a16:creationId xmlns:a16="http://schemas.microsoft.com/office/drawing/2014/main" id="{44B15812-A3AC-4FAD-9E90-1860786954B0}"/>
              </a:ext>
            </a:extLst>
          </p:cNvPr>
          <p:cNvCxnSpPr>
            <a:cxnSpLocks/>
          </p:cNvCxnSpPr>
          <p:nvPr/>
        </p:nvCxnSpPr>
        <p:spPr>
          <a:xfrm>
            <a:off x="150607" y="1473798"/>
            <a:ext cx="0" cy="5384202"/>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2045EAF-09C2-451C-BE72-5580B9FC91A6}"/>
              </a:ext>
            </a:extLst>
          </p:cNvPr>
          <p:cNvCxnSpPr>
            <a:cxnSpLocks/>
          </p:cNvCxnSpPr>
          <p:nvPr/>
        </p:nvCxnSpPr>
        <p:spPr>
          <a:xfrm>
            <a:off x="12039600" y="0"/>
            <a:ext cx="0" cy="685800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88F83710-3AA7-4EA7-93D3-608B5A0E643C}"/>
              </a:ext>
            </a:extLst>
          </p:cNvPr>
          <p:cNvCxnSpPr>
            <a:cxnSpLocks/>
          </p:cNvCxnSpPr>
          <p:nvPr/>
        </p:nvCxnSpPr>
        <p:spPr>
          <a:xfrm>
            <a:off x="0" y="6665258"/>
            <a:ext cx="12211032"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258C30AA-0879-4A2A-9589-55C45399480F}"/>
              </a:ext>
            </a:extLst>
          </p:cNvPr>
          <p:cNvCxnSpPr>
            <a:cxnSpLocks/>
          </p:cNvCxnSpPr>
          <p:nvPr/>
        </p:nvCxnSpPr>
        <p:spPr>
          <a:xfrm>
            <a:off x="-19032" y="192741"/>
            <a:ext cx="5516190"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F1379AAB-8BC2-41D2-AFEE-2A282F71C446}"/>
              </a:ext>
            </a:extLst>
          </p:cNvPr>
          <p:cNvCxnSpPr>
            <a:cxnSpLocks/>
          </p:cNvCxnSpPr>
          <p:nvPr/>
        </p:nvCxnSpPr>
        <p:spPr>
          <a:xfrm>
            <a:off x="6970955" y="182880"/>
            <a:ext cx="5240077"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A1417D8E-E9FD-4EEA-9A98-61E32D7E8EAD}"/>
              </a:ext>
            </a:extLst>
          </p:cNvPr>
          <p:cNvSpPr txBox="1"/>
          <p:nvPr/>
        </p:nvSpPr>
        <p:spPr>
          <a:xfrm>
            <a:off x="5375239" y="6457890"/>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2" name="TextBox 21">
            <a:extLst>
              <a:ext uri="{FF2B5EF4-FFF2-40B4-BE49-F238E27FC236}">
                <a16:creationId xmlns:a16="http://schemas.microsoft.com/office/drawing/2014/main" id="{A372DFF1-9036-40BD-B1DD-EFB3287A46D7}"/>
              </a:ext>
            </a:extLst>
          </p:cNvPr>
          <p:cNvSpPr txBox="1"/>
          <p:nvPr/>
        </p:nvSpPr>
        <p:spPr>
          <a:xfrm>
            <a:off x="3334876"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3" name="TextBox 22">
            <a:extLst>
              <a:ext uri="{FF2B5EF4-FFF2-40B4-BE49-F238E27FC236}">
                <a16:creationId xmlns:a16="http://schemas.microsoft.com/office/drawing/2014/main" id="{ECA4D1EF-A154-4DCA-879D-A5E563C6ED77}"/>
              </a:ext>
            </a:extLst>
          </p:cNvPr>
          <p:cNvSpPr txBox="1"/>
          <p:nvPr/>
        </p:nvSpPr>
        <p:spPr>
          <a:xfrm>
            <a:off x="7387819"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4" name="TextBox 23">
            <a:extLst>
              <a:ext uri="{FF2B5EF4-FFF2-40B4-BE49-F238E27FC236}">
                <a16:creationId xmlns:a16="http://schemas.microsoft.com/office/drawing/2014/main" id="{10673F7D-247A-46BB-9F05-CD3F03131B3A}"/>
              </a:ext>
            </a:extLst>
          </p:cNvPr>
          <p:cNvSpPr txBox="1"/>
          <p:nvPr/>
        </p:nvSpPr>
        <p:spPr>
          <a:xfrm rot="16200000">
            <a:off x="11318839"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5" name="TextBox 24">
            <a:extLst>
              <a:ext uri="{FF2B5EF4-FFF2-40B4-BE49-F238E27FC236}">
                <a16:creationId xmlns:a16="http://schemas.microsoft.com/office/drawing/2014/main" id="{00398A88-C7FD-459D-ACD0-23CFB804B9C8}"/>
              </a:ext>
            </a:extLst>
          </p:cNvPr>
          <p:cNvSpPr txBox="1"/>
          <p:nvPr/>
        </p:nvSpPr>
        <p:spPr>
          <a:xfrm rot="16200000">
            <a:off x="-582723"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14" name="Rectangle 13">
            <a:extLst>
              <a:ext uri="{FF2B5EF4-FFF2-40B4-BE49-F238E27FC236}">
                <a16:creationId xmlns:a16="http://schemas.microsoft.com/office/drawing/2014/main" id="{EFF342FB-4031-4A5A-8684-6943E286F6CD}"/>
              </a:ext>
            </a:extLst>
          </p:cNvPr>
          <p:cNvSpPr/>
          <p:nvPr/>
        </p:nvSpPr>
        <p:spPr>
          <a:xfrm>
            <a:off x="574543" y="637934"/>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A829"/>
                </a:solidFill>
                <a:effectLst/>
                <a:uLnTx/>
                <a:uFillTx/>
                <a:latin typeface="Trebuchet MS" panose="020B0603020202020204"/>
                <a:ea typeface="+mn-ea"/>
                <a:cs typeface="Arial" panose="020B0604020202020204" pitchFamily="34" charset="0"/>
              </a:rPr>
              <a:t>PRIVATE</a:t>
            </a:r>
            <a:br>
              <a:rPr kumimoji="0" lang="en-US" sz="5400" b="1" i="0" u="none" strike="noStrike" kern="1200" cap="none" spc="0" normalizeH="0" baseline="0" noProof="0" dirty="0">
                <a:ln>
                  <a:noFill/>
                </a:ln>
                <a:solidFill>
                  <a:srgbClr val="FFA829"/>
                </a:solidFill>
                <a:effectLst/>
                <a:uLnTx/>
                <a:uFillTx/>
                <a:latin typeface="Trebuchet MS" panose="020B0603020202020204"/>
                <a:ea typeface="+mn-ea"/>
                <a:cs typeface="Arial" panose="020B0604020202020204" pitchFamily="34" charset="0"/>
              </a:rPr>
            </a:b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5" name="Rectangle 14">
            <a:extLst>
              <a:ext uri="{FF2B5EF4-FFF2-40B4-BE49-F238E27FC236}">
                <a16:creationId xmlns:a16="http://schemas.microsoft.com/office/drawing/2014/main" id="{018F58C1-EB5C-4472-85AE-7A5C07321D3F}"/>
              </a:ext>
            </a:extLst>
          </p:cNvPr>
          <p:cNvSpPr/>
          <p:nvPr/>
        </p:nvSpPr>
        <p:spPr>
          <a:xfrm>
            <a:off x="6351397" y="638189"/>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FFA829"/>
                </a:solidFill>
                <a:effectLst/>
                <a:uLnTx/>
                <a:uFillTx/>
                <a:latin typeface="Trebuchet MS" panose="020B0603020202020204"/>
                <a:ea typeface="+mn-ea"/>
                <a:cs typeface="Arial" panose="020B0604020202020204" pitchFamily="34" charset="0"/>
              </a:rPr>
              <a:t>PUBLIC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6" name="TextBox 15">
            <a:extLst>
              <a:ext uri="{FF2B5EF4-FFF2-40B4-BE49-F238E27FC236}">
                <a16:creationId xmlns:a16="http://schemas.microsoft.com/office/drawing/2014/main" id="{862930F8-6213-4C08-9DBF-F85A39791C8B}"/>
              </a:ext>
            </a:extLst>
          </p:cNvPr>
          <p:cNvSpPr txBox="1"/>
          <p:nvPr/>
        </p:nvSpPr>
        <p:spPr>
          <a:xfrm>
            <a:off x="4838415" y="225869"/>
            <a:ext cx="2377972" cy="369332"/>
          </a:xfrm>
          <a:prstGeom prst="rect">
            <a:avLst/>
          </a:prstGeom>
          <a:solidFill>
            <a:srgbClr val="4D27AA"/>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Internet Gateway</a:t>
            </a:r>
          </a:p>
        </p:txBody>
      </p:sp>
      <p:pic>
        <p:nvPicPr>
          <p:cNvPr id="18" name="Graphic 10">
            <a:extLst>
              <a:ext uri="{FF2B5EF4-FFF2-40B4-BE49-F238E27FC236}">
                <a16:creationId xmlns:a16="http://schemas.microsoft.com/office/drawing/2014/main" id="{E939D962-684F-4808-B0B3-4F2E3B6C8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414" y="224163"/>
            <a:ext cx="365760" cy="365760"/>
          </a:xfrm>
          <a:prstGeom prst="rect">
            <a:avLst/>
          </a:prstGeom>
          <a:solidFill>
            <a:schemeClr val="bg1"/>
          </a:solidFill>
          <a:ln>
            <a:noFill/>
          </a:ln>
        </p:spPr>
      </p:pic>
      <p:sp>
        <p:nvSpPr>
          <p:cNvPr id="27" name="Speech Bubble: Rectangle with Corners Rounded 26">
            <a:extLst>
              <a:ext uri="{FF2B5EF4-FFF2-40B4-BE49-F238E27FC236}">
                <a16:creationId xmlns:a16="http://schemas.microsoft.com/office/drawing/2014/main" id="{4BE84F29-06EF-5B11-5680-C6C1C7D5ED1E}"/>
              </a:ext>
            </a:extLst>
          </p:cNvPr>
          <p:cNvSpPr/>
          <p:nvPr/>
        </p:nvSpPr>
        <p:spPr>
          <a:xfrm>
            <a:off x="6841235" y="1293222"/>
            <a:ext cx="1623495" cy="927463"/>
          </a:xfrm>
          <a:prstGeom prst="wedgeRoundRectCallout">
            <a:avLst>
              <a:gd name="adj1" fmla="val -86547"/>
              <a:gd name="adj2" fmla="val 60368"/>
              <a:gd name="adj3" fmla="val 16667"/>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Defined in a route table</a:t>
            </a:r>
          </a:p>
        </p:txBody>
      </p:sp>
      <p:sp>
        <p:nvSpPr>
          <p:cNvPr id="2" name="Arrow: Bent-Up 1">
            <a:extLst>
              <a:ext uri="{FF2B5EF4-FFF2-40B4-BE49-F238E27FC236}">
                <a16:creationId xmlns:a16="http://schemas.microsoft.com/office/drawing/2014/main" id="{F779E88D-D294-8039-B753-8C156C291460}"/>
              </a:ext>
            </a:extLst>
          </p:cNvPr>
          <p:cNvSpPr/>
          <p:nvPr/>
        </p:nvSpPr>
        <p:spPr>
          <a:xfrm flipH="1">
            <a:off x="5903833" y="657486"/>
            <a:ext cx="850159" cy="3251101"/>
          </a:xfrm>
          <a:prstGeom prst="bentUp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6" name="TextBox 25">
            <a:extLst>
              <a:ext uri="{FF2B5EF4-FFF2-40B4-BE49-F238E27FC236}">
                <a16:creationId xmlns:a16="http://schemas.microsoft.com/office/drawing/2014/main" id="{D8400FBC-6410-487C-B802-BB0948419EC5}"/>
              </a:ext>
            </a:extLst>
          </p:cNvPr>
          <p:cNvSpPr txBox="1"/>
          <p:nvPr/>
        </p:nvSpPr>
        <p:spPr>
          <a:xfrm rot="16200000">
            <a:off x="5374116" y="2254466"/>
            <a:ext cx="1441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rebuchet MS" panose="020B0603020202020204"/>
                <a:ea typeface="+mn-ea"/>
                <a:cs typeface="+mn-cs"/>
              </a:rPr>
              <a:t>Route</a:t>
            </a:r>
          </a:p>
        </p:txBody>
      </p:sp>
    </p:spTree>
    <p:extLst>
      <p:ext uri="{BB962C8B-B14F-4D97-AF65-F5344CB8AC3E}">
        <p14:creationId xmlns:p14="http://schemas.microsoft.com/office/powerpoint/2010/main" val="444803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09"/>
            <a:ext cx="3411022"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us-west-2a</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434115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us-west-2b</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236689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us-west-2a)</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 (us-west-2)</a:t>
            </a:r>
          </a:p>
        </p:txBody>
      </p:sp>
      <p:sp>
        <p:nvSpPr>
          <p:cNvPr id="30" name="Rectangle 29">
            <a:extLst>
              <a:ext uri="{FF2B5EF4-FFF2-40B4-BE49-F238E27FC236}">
                <a16:creationId xmlns:a16="http://schemas.microsoft.com/office/drawing/2014/main" id="{16AF5390-99F8-4431-9BB6-3DF4E7056606}"/>
              </a:ext>
            </a:extLst>
          </p:cNvPr>
          <p:cNvSpPr/>
          <p:nvPr/>
        </p:nvSpPr>
        <p:spPr>
          <a:xfrm>
            <a:off x="6698273" y="2454492"/>
            <a:ext cx="2834640" cy="236848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rgbClr val="5B9CD5"/>
                </a:solidFill>
                <a:latin typeface="Trebuchet MS" panose="020B0603020202020204"/>
                <a:cs typeface="Arial" panose="020B0604020202020204" pitchFamily="34" charset="0"/>
              </a:rPr>
              <a:t>(tied to us-west-2b)</a:t>
            </a:r>
            <a:endPar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endParaRP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3" y="245449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381616-CF7E-4948-A39B-52845B260A62}"/>
              </a:ext>
            </a:extLst>
          </p:cNvPr>
          <p:cNvSpPr txBox="1"/>
          <p:nvPr/>
        </p:nvSpPr>
        <p:spPr>
          <a:xfrm>
            <a:off x="4179610" y="4943115"/>
            <a:ext cx="3792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VPC CIDR BLOCK: 10.0.0.0/16</a:t>
            </a:r>
          </a:p>
        </p:txBody>
      </p:sp>
      <p:sp>
        <p:nvSpPr>
          <p:cNvPr id="26" name="TextBox 25">
            <a:extLst>
              <a:ext uri="{FF2B5EF4-FFF2-40B4-BE49-F238E27FC236}">
                <a16:creationId xmlns:a16="http://schemas.microsoft.com/office/drawing/2014/main" id="{9DED44D9-57FC-F305-8A3E-E77BA9998A45}"/>
              </a:ext>
            </a:extLst>
          </p:cNvPr>
          <p:cNvSpPr txBox="1"/>
          <p:nvPr/>
        </p:nvSpPr>
        <p:spPr>
          <a:xfrm>
            <a:off x="2913453"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 10.0.0.0/24</a:t>
            </a:r>
          </a:p>
        </p:txBody>
      </p:sp>
      <p:sp>
        <p:nvSpPr>
          <p:cNvPr id="27" name="TextBox 26">
            <a:extLst>
              <a:ext uri="{FF2B5EF4-FFF2-40B4-BE49-F238E27FC236}">
                <a16:creationId xmlns:a16="http://schemas.microsoft.com/office/drawing/2014/main" id="{95541075-A8C2-B7C8-885E-C653A184210A}"/>
              </a:ext>
            </a:extLst>
          </p:cNvPr>
          <p:cNvSpPr txBox="1"/>
          <p:nvPr/>
        </p:nvSpPr>
        <p:spPr>
          <a:xfrm>
            <a:off x="6938945"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rebuchet MS" panose="020B0603020202020204"/>
              </a:rPr>
              <a:t>10.0.1.0/24</a:t>
            </a:r>
          </a:p>
        </p:txBody>
      </p:sp>
      <p:sp>
        <p:nvSpPr>
          <p:cNvPr id="19" name="TextBox 18">
            <a:extLst>
              <a:ext uri="{FF2B5EF4-FFF2-40B4-BE49-F238E27FC236}">
                <a16:creationId xmlns:a16="http://schemas.microsoft.com/office/drawing/2014/main" id="{46D4F0B5-0C9E-563B-7C3D-85BF99F1A7D6}"/>
              </a:ext>
            </a:extLst>
          </p:cNvPr>
          <p:cNvSpPr txBox="1"/>
          <p:nvPr/>
        </p:nvSpPr>
        <p:spPr>
          <a:xfrm>
            <a:off x="5429176" y="1727786"/>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20" name="Graphic 10">
            <a:extLst>
              <a:ext uri="{FF2B5EF4-FFF2-40B4-BE49-F238E27FC236}">
                <a16:creationId xmlns:a16="http://schemas.microsoft.com/office/drawing/2014/main" id="{A54CEF7F-AFEF-410C-97F3-C6675C950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6153" y="1679868"/>
            <a:ext cx="365760" cy="365760"/>
          </a:xfrm>
          <a:prstGeom prst="rect">
            <a:avLst/>
          </a:prstGeom>
          <a:solidFill>
            <a:schemeClr val="bg1"/>
          </a:solidFill>
          <a:ln>
            <a:noFill/>
          </a:ln>
        </p:spPr>
      </p:pic>
      <p:cxnSp>
        <p:nvCxnSpPr>
          <p:cNvPr id="4" name="Connector: Elbow 3">
            <a:extLst>
              <a:ext uri="{FF2B5EF4-FFF2-40B4-BE49-F238E27FC236}">
                <a16:creationId xmlns:a16="http://schemas.microsoft.com/office/drawing/2014/main" id="{5A0B7D63-B6AA-12C4-AAEA-2D7B3716F6B0}"/>
              </a:ext>
            </a:extLst>
          </p:cNvPr>
          <p:cNvCxnSpPr>
            <a:cxnSpLocks/>
            <a:stCxn id="17" idx="0"/>
            <a:endCxn id="20" idx="2"/>
          </p:cNvCxnSpPr>
          <p:nvPr/>
        </p:nvCxnSpPr>
        <p:spPr>
          <a:xfrm rot="5400000" flipH="1" flipV="1">
            <a:off x="4499341" y="1636388"/>
            <a:ext cx="410452" cy="1228932"/>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4" name="Graphic 31">
            <a:extLst>
              <a:ext uri="{FF2B5EF4-FFF2-40B4-BE49-F238E27FC236}">
                <a16:creationId xmlns:a16="http://schemas.microsoft.com/office/drawing/2014/main" id="{4C3516EF-C518-3AA2-C060-A06E943A5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3709" y="19879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4BB0E99E-4C8E-ED31-D26A-E08B91BF4056}"/>
              </a:ext>
            </a:extLst>
          </p:cNvPr>
          <p:cNvSpPr txBox="1"/>
          <p:nvPr/>
        </p:nvSpPr>
        <p:spPr>
          <a:xfrm>
            <a:off x="4330322" y="2416375"/>
            <a:ext cx="9217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Route Table</a:t>
            </a:r>
          </a:p>
        </p:txBody>
      </p:sp>
    </p:spTree>
    <p:extLst>
      <p:ext uri="{BB962C8B-B14F-4D97-AF65-F5344CB8AC3E}">
        <p14:creationId xmlns:p14="http://schemas.microsoft.com/office/powerpoint/2010/main" val="198084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7" name="Rectangle 16">
            <a:extLst>
              <a:ext uri="{FF2B5EF4-FFF2-40B4-BE49-F238E27FC236}">
                <a16:creationId xmlns:a16="http://schemas.microsoft.com/office/drawing/2014/main" id="{27CEC2B1-CDB2-47B3-8B43-77CD4AFA7FDC}"/>
              </a:ext>
            </a:extLst>
          </p:cNvPr>
          <p:cNvSpPr/>
          <p:nvPr/>
        </p:nvSpPr>
        <p:spPr>
          <a:xfrm>
            <a:off x="2672781" y="3429000"/>
            <a:ext cx="2834640" cy="139397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783" y="3452028"/>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16AF5390-99F8-4431-9BB6-3DF4E7056606}"/>
              </a:ext>
            </a:extLst>
          </p:cNvPr>
          <p:cNvSpPr/>
          <p:nvPr/>
        </p:nvSpPr>
        <p:spPr>
          <a:xfrm>
            <a:off x="6698273" y="3428064"/>
            <a:ext cx="2834640" cy="1394911"/>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273" y="3452028"/>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31">
            <a:extLst>
              <a:ext uri="{FF2B5EF4-FFF2-40B4-BE49-F238E27FC236}">
                <a16:creationId xmlns:a16="http://schemas.microsoft.com/office/drawing/2014/main" id="{4C3516EF-C518-3AA2-C060-A06E943A5A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8518" y="2115192"/>
            <a:ext cx="734415" cy="734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1E531E27-11CD-D5D6-2E02-C395E294DCB9}"/>
              </a:ext>
            </a:extLst>
          </p:cNvPr>
          <p:cNvSpPr txBox="1"/>
          <p:nvPr/>
        </p:nvSpPr>
        <p:spPr>
          <a:xfrm>
            <a:off x="5322541" y="2855287"/>
            <a:ext cx="15696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Main Route Table</a:t>
            </a:r>
          </a:p>
        </p:txBody>
      </p:sp>
      <p:cxnSp>
        <p:nvCxnSpPr>
          <p:cNvPr id="32" name="Connector: Elbow 31">
            <a:extLst>
              <a:ext uri="{FF2B5EF4-FFF2-40B4-BE49-F238E27FC236}">
                <a16:creationId xmlns:a16="http://schemas.microsoft.com/office/drawing/2014/main" id="{C6EAD8F2-93B8-C0A5-9F77-0566E9AC5597}"/>
              </a:ext>
            </a:extLst>
          </p:cNvPr>
          <p:cNvCxnSpPr>
            <a:cxnSpLocks/>
            <a:stCxn id="17" idx="0"/>
            <a:endCxn id="28" idx="1"/>
          </p:cNvCxnSpPr>
          <p:nvPr/>
        </p:nvCxnSpPr>
        <p:spPr>
          <a:xfrm rot="5400000" flipH="1" flipV="1">
            <a:off x="4488715" y="2595174"/>
            <a:ext cx="435213" cy="1232440"/>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ADEE593-4875-EC13-F05E-2DD683AE67EB}"/>
              </a:ext>
            </a:extLst>
          </p:cNvPr>
          <p:cNvCxnSpPr>
            <a:cxnSpLocks/>
            <a:stCxn id="30" idx="0"/>
            <a:endCxn id="28" idx="3"/>
          </p:cNvCxnSpPr>
          <p:nvPr/>
        </p:nvCxnSpPr>
        <p:spPr>
          <a:xfrm rot="16200000" flipV="1">
            <a:off x="7286778" y="2599249"/>
            <a:ext cx="434277" cy="1223354"/>
          </a:xfrm>
          <a:prstGeom prst="bentConnector2">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07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137C-DC4E-6244-24E3-456908D9D3E2}"/>
              </a:ext>
            </a:extLst>
          </p:cNvPr>
          <p:cNvSpPr>
            <a:spLocks noGrp="1"/>
          </p:cNvSpPr>
          <p:nvPr>
            <p:ph type="title"/>
          </p:nvPr>
        </p:nvSpPr>
        <p:spPr/>
        <p:txBody>
          <a:bodyPr/>
          <a:lstStyle/>
          <a:p>
            <a:r>
              <a:rPr lang="en-US" dirty="0"/>
              <a:t>The Default Route to Enable Internet Access</a:t>
            </a:r>
          </a:p>
        </p:txBody>
      </p:sp>
      <p:graphicFrame>
        <p:nvGraphicFramePr>
          <p:cNvPr id="3" name="Table 3">
            <a:extLst>
              <a:ext uri="{FF2B5EF4-FFF2-40B4-BE49-F238E27FC236}">
                <a16:creationId xmlns:a16="http://schemas.microsoft.com/office/drawing/2014/main" id="{C003D957-3826-7B74-A40E-5B1E91DA133B}"/>
              </a:ext>
            </a:extLst>
          </p:cNvPr>
          <p:cNvGraphicFramePr>
            <a:graphicFrameLocks noGrp="1"/>
          </p:cNvGraphicFramePr>
          <p:nvPr>
            <p:extLst>
              <p:ext uri="{D42A27DB-BD31-4B8C-83A1-F6EECF244321}">
                <p14:modId xmlns:p14="http://schemas.microsoft.com/office/powerpoint/2010/main" val="4060794050"/>
              </p:ext>
            </p:extLst>
          </p:nvPr>
        </p:nvGraphicFramePr>
        <p:xfrm>
          <a:off x="1898360" y="2064326"/>
          <a:ext cx="8409133" cy="1524000"/>
        </p:xfrm>
        <a:graphic>
          <a:graphicData uri="http://schemas.openxmlformats.org/drawingml/2006/table">
            <a:tbl>
              <a:tblPr firstRow="1" bandRow="1">
                <a:tableStyleId>{F5AB1C69-6EDB-4FF4-983F-18BD219EF322}</a:tableStyleId>
              </a:tblPr>
              <a:tblGrid>
                <a:gridCol w="1967058">
                  <a:extLst>
                    <a:ext uri="{9D8B030D-6E8A-4147-A177-3AD203B41FA5}">
                      <a16:colId xmlns:a16="http://schemas.microsoft.com/office/drawing/2014/main" val="1773724452"/>
                    </a:ext>
                  </a:extLst>
                </a:gridCol>
                <a:gridCol w="1468582">
                  <a:extLst>
                    <a:ext uri="{9D8B030D-6E8A-4147-A177-3AD203B41FA5}">
                      <a16:colId xmlns:a16="http://schemas.microsoft.com/office/drawing/2014/main" val="3446470839"/>
                    </a:ext>
                  </a:extLst>
                </a:gridCol>
                <a:gridCol w="4973493">
                  <a:extLst>
                    <a:ext uri="{9D8B030D-6E8A-4147-A177-3AD203B41FA5}">
                      <a16:colId xmlns:a16="http://schemas.microsoft.com/office/drawing/2014/main" val="3630633666"/>
                    </a:ext>
                  </a:extLst>
                </a:gridCol>
              </a:tblGrid>
              <a:tr h="370840">
                <a:tc>
                  <a:txBody>
                    <a:bodyPr/>
                    <a:lstStyle/>
                    <a:p>
                      <a:r>
                        <a:rPr lang="en-US" sz="2200" dirty="0"/>
                        <a:t>DESTINATION</a:t>
                      </a:r>
                    </a:p>
                  </a:txBody>
                  <a:tcPr/>
                </a:tc>
                <a:tc>
                  <a:txBody>
                    <a:bodyPr/>
                    <a:lstStyle/>
                    <a:p>
                      <a:r>
                        <a:rPr lang="en-US" sz="2200" dirty="0"/>
                        <a:t>TARGET</a:t>
                      </a:r>
                    </a:p>
                  </a:txBody>
                  <a:tcPr/>
                </a:tc>
                <a:tc>
                  <a:txBody>
                    <a:bodyPr/>
                    <a:lstStyle/>
                    <a:p>
                      <a:r>
                        <a:rPr lang="en-US" sz="2200" dirty="0"/>
                        <a:t>WHAT THIS MEANS</a:t>
                      </a:r>
                    </a:p>
                  </a:txBody>
                  <a:tcPr/>
                </a:tc>
                <a:extLst>
                  <a:ext uri="{0D108BD9-81ED-4DB2-BD59-A6C34878D82A}">
                    <a16:rowId xmlns:a16="http://schemas.microsoft.com/office/drawing/2014/main" val="1512887373"/>
                  </a:ext>
                </a:extLst>
              </a:tr>
              <a:tr h="370840">
                <a:tc>
                  <a:txBody>
                    <a:bodyPr/>
                    <a:lstStyle/>
                    <a:p>
                      <a:r>
                        <a:rPr lang="en-US" sz="2200" dirty="0"/>
                        <a:t>10.0.0.0/16</a:t>
                      </a:r>
                    </a:p>
                  </a:txBody>
                  <a:tcPr/>
                </a:tc>
                <a:tc>
                  <a:txBody>
                    <a:bodyPr/>
                    <a:lstStyle/>
                    <a:p>
                      <a:r>
                        <a:rPr lang="en-US" sz="2200" dirty="0"/>
                        <a:t>Local</a:t>
                      </a:r>
                    </a:p>
                  </a:txBody>
                  <a:tcPr/>
                </a:tc>
                <a:tc>
                  <a:txBody>
                    <a:bodyPr/>
                    <a:lstStyle/>
                    <a:p>
                      <a:r>
                        <a:rPr lang="en-US" sz="2200" dirty="0"/>
                        <a:t>If you see a request to an IP address inside of our </a:t>
                      </a:r>
                      <a:r>
                        <a:rPr lang="en-US" sz="2200" dirty="0" err="1"/>
                        <a:t>VPC’s</a:t>
                      </a:r>
                      <a:r>
                        <a:rPr lang="en-US" sz="2200" dirty="0"/>
                        <a:t> CIDR block, route it locally within the VPC</a:t>
                      </a:r>
                    </a:p>
                  </a:txBody>
                  <a:tcPr/>
                </a:tc>
                <a:extLst>
                  <a:ext uri="{0D108BD9-81ED-4DB2-BD59-A6C34878D82A}">
                    <a16:rowId xmlns:a16="http://schemas.microsoft.com/office/drawing/2014/main" val="4040412061"/>
                  </a:ext>
                </a:extLst>
              </a:tr>
            </a:tbl>
          </a:graphicData>
        </a:graphic>
      </p:graphicFrame>
      <p:sp>
        <p:nvSpPr>
          <p:cNvPr id="15" name="TextBox 14">
            <a:extLst>
              <a:ext uri="{FF2B5EF4-FFF2-40B4-BE49-F238E27FC236}">
                <a16:creationId xmlns:a16="http://schemas.microsoft.com/office/drawing/2014/main" id="{7DEEC97F-0971-B2FA-AD46-E6C0817BDAE0}"/>
              </a:ext>
            </a:extLst>
          </p:cNvPr>
          <p:cNvSpPr txBox="1"/>
          <p:nvPr/>
        </p:nvSpPr>
        <p:spPr>
          <a:xfrm>
            <a:off x="963466" y="2974856"/>
            <a:ext cx="1869788" cy="400110"/>
          </a:xfrm>
          <a:prstGeom prst="rect">
            <a:avLst/>
          </a:prstGeom>
          <a:solidFill>
            <a:schemeClr val="accent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rebuchet MS" panose="020B0603020202020204"/>
                <a:ea typeface="+mn-ea"/>
                <a:cs typeface="+mn-cs"/>
              </a:rPr>
              <a:t>Local Route</a:t>
            </a:r>
          </a:p>
        </p:txBody>
      </p:sp>
    </p:spTree>
    <p:extLst>
      <p:ext uri="{BB962C8B-B14F-4D97-AF65-F5344CB8AC3E}">
        <p14:creationId xmlns:p14="http://schemas.microsoft.com/office/powerpoint/2010/main" val="37070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137C-DC4E-6244-24E3-456908D9D3E2}"/>
              </a:ext>
            </a:extLst>
          </p:cNvPr>
          <p:cNvSpPr>
            <a:spLocks noGrp="1"/>
          </p:cNvSpPr>
          <p:nvPr>
            <p:ph type="title"/>
          </p:nvPr>
        </p:nvSpPr>
        <p:spPr/>
        <p:txBody>
          <a:bodyPr/>
          <a:lstStyle/>
          <a:p>
            <a:r>
              <a:rPr lang="en-US" dirty="0"/>
              <a:t>The Default Route to Enable Internet Access</a:t>
            </a:r>
          </a:p>
        </p:txBody>
      </p:sp>
      <p:graphicFrame>
        <p:nvGraphicFramePr>
          <p:cNvPr id="3" name="Table 3">
            <a:extLst>
              <a:ext uri="{FF2B5EF4-FFF2-40B4-BE49-F238E27FC236}">
                <a16:creationId xmlns:a16="http://schemas.microsoft.com/office/drawing/2014/main" id="{C003D957-3826-7B74-A40E-5B1E91DA133B}"/>
              </a:ext>
            </a:extLst>
          </p:cNvPr>
          <p:cNvGraphicFramePr>
            <a:graphicFrameLocks noGrp="1"/>
          </p:cNvGraphicFramePr>
          <p:nvPr/>
        </p:nvGraphicFramePr>
        <p:xfrm>
          <a:off x="1898360" y="2064326"/>
          <a:ext cx="8409133" cy="2621280"/>
        </p:xfrm>
        <a:graphic>
          <a:graphicData uri="http://schemas.openxmlformats.org/drawingml/2006/table">
            <a:tbl>
              <a:tblPr firstRow="1" bandRow="1">
                <a:tableStyleId>{F5AB1C69-6EDB-4FF4-983F-18BD219EF322}</a:tableStyleId>
              </a:tblPr>
              <a:tblGrid>
                <a:gridCol w="1967058">
                  <a:extLst>
                    <a:ext uri="{9D8B030D-6E8A-4147-A177-3AD203B41FA5}">
                      <a16:colId xmlns:a16="http://schemas.microsoft.com/office/drawing/2014/main" val="1773724452"/>
                    </a:ext>
                  </a:extLst>
                </a:gridCol>
                <a:gridCol w="1468582">
                  <a:extLst>
                    <a:ext uri="{9D8B030D-6E8A-4147-A177-3AD203B41FA5}">
                      <a16:colId xmlns:a16="http://schemas.microsoft.com/office/drawing/2014/main" val="3446470839"/>
                    </a:ext>
                  </a:extLst>
                </a:gridCol>
                <a:gridCol w="4973493">
                  <a:extLst>
                    <a:ext uri="{9D8B030D-6E8A-4147-A177-3AD203B41FA5}">
                      <a16:colId xmlns:a16="http://schemas.microsoft.com/office/drawing/2014/main" val="3630633666"/>
                    </a:ext>
                  </a:extLst>
                </a:gridCol>
              </a:tblGrid>
              <a:tr h="370840">
                <a:tc>
                  <a:txBody>
                    <a:bodyPr/>
                    <a:lstStyle/>
                    <a:p>
                      <a:r>
                        <a:rPr lang="en-US" sz="2200" dirty="0"/>
                        <a:t>DESTINATION</a:t>
                      </a:r>
                    </a:p>
                  </a:txBody>
                  <a:tcPr/>
                </a:tc>
                <a:tc>
                  <a:txBody>
                    <a:bodyPr/>
                    <a:lstStyle/>
                    <a:p>
                      <a:r>
                        <a:rPr lang="en-US" sz="2200" dirty="0"/>
                        <a:t>TARGET</a:t>
                      </a:r>
                    </a:p>
                  </a:txBody>
                  <a:tcPr/>
                </a:tc>
                <a:tc>
                  <a:txBody>
                    <a:bodyPr/>
                    <a:lstStyle/>
                    <a:p>
                      <a:r>
                        <a:rPr lang="en-US" sz="2200" dirty="0"/>
                        <a:t>WHAT THIS MEANS</a:t>
                      </a:r>
                    </a:p>
                  </a:txBody>
                  <a:tcPr/>
                </a:tc>
                <a:extLst>
                  <a:ext uri="{0D108BD9-81ED-4DB2-BD59-A6C34878D82A}">
                    <a16:rowId xmlns:a16="http://schemas.microsoft.com/office/drawing/2014/main" val="1512887373"/>
                  </a:ext>
                </a:extLst>
              </a:tr>
              <a:tr h="370840">
                <a:tc>
                  <a:txBody>
                    <a:bodyPr/>
                    <a:lstStyle/>
                    <a:p>
                      <a:r>
                        <a:rPr lang="en-US" sz="2200" dirty="0"/>
                        <a:t>10.0.0.0/16</a:t>
                      </a:r>
                    </a:p>
                  </a:txBody>
                  <a:tcPr/>
                </a:tc>
                <a:tc>
                  <a:txBody>
                    <a:bodyPr/>
                    <a:lstStyle/>
                    <a:p>
                      <a:r>
                        <a:rPr lang="en-US" sz="2200" dirty="0"/>
                        <a:t>Local</a:t>
                      </a:r>
                    </a:p>
                  </a:txBody>
                  <a:tcPr/>
                </a:tc>
                <a:tc>
                  <a:txBody>
                    <a:bodyPr/>
                    <a:lstStyle/>
                    <a:p>
                      <a:r>
                        <a:rPr lang="en-US" sz="2200" dirty="0"/>
                        <a:t>If you see a request to an IP address inside of our </a:t>
                      </a:r>
                      <a:r>
                        <a:rPr lang="en-US" sz="2200" dirty="0" err="1"/>
                        <a:t>VPC’s</a:t>
                      </a:r>
                      <a:r>
                        <a:rPr lang="en-US" sz="2200" dirty="0"/>
                        <a:t> CIDR block, route it locally within the VPC</a:t>
                      </a:r>
                    </a:p>
                  </a:txBody>
                  <a:tcPr/>
                </a:tc>
                <a:extLst>
                  <a:ext uri="{0D108BD9-81ED-4DB2-BD59-A6C34878D82A}">
                    <a16:rowId xmlns:a16="http://schemas.microsoft.com/office/drawing/2014/main" val="4040412061"/>
                  </a:ext>
                </a:extLst>
              </a:tr>
              <a:tr h="370840">
                <a:tc>
                  <a:txBody>
                    <a:bodyPr/>
                    <a:lstStyle/>
                    <a:p>
                      <a:r>
                        <a:rPr lang="en-US" sz="2200" dirty="0"/>
                        <a:t>0.0.0.0/0</a:t>
                      </a:r>
                    </a:p>
                  </a:txBody>
                  <a:tcPr/>
                </a:tc>
                <a:tc>
                  <a:txBody>
                    <a:bodyPr/>
                    <a:lstStyle/>
                    <a:p>
                      <a:r>
                        <a:rPr lang="en-US" sz="2200" dirty="0"/>
                        <a:t>Internet </a:t>
                      </a:r>
                      <a:br>
                        <a:rPr lang="en-US" sz="2200" dirty="0"/>
                      </a:br>
                      <a:r>
                        <a:rPr lang="en-US" sz="2200" dirty="0"/>
                        <a:t>Gateway</a:t>
                      </a:r>
                    </a:p>
                  </a:txBody>
                  <a:tcPr/>
                </a:tc>
                <a:tc>
                  <a:txBody>
                    <a:bodyPr/>
                    <a:lstStyle/>
                    <a:p>
                      <a:r>
                        <a:rPr lang="en-US" sz="2200" dirty="0"/>
                        <a:t>If it’s any </a:t>
                      </a:r>
                      <a:r>
                        <a:rPr lang="en-US" sz="2200" i="1" dirty="0"/>
                        <a:t>other</a:t>
                      </a:r>
                      <a:r>
                        <a:rPr lang="en-US" sz="2200" dirty="0"/>
                        <a:t> IP (other than the ones listed above), route it to the Internet Gateway</a:t>
                      </a:r>
                    </a:p>
                  </a:txBody>
                  <a:tcPr/>
                </a:tc>
                <a:extLst>
                  <a:ext uri="{0D108BD9-81ED-4DB2-BD59-A6C34878D82A}">
                    <a16:rowId xmlns:a16="http://schemas.microsoft.com/office/drawing/2014/main" val="40271539"/>
                  </a:ext>
                </a:extLst>
              </a:tr>
            </a:tbl>
          </a:graphicData>
        </a:graphic>
      </p:graphicFrame>
      <p:sp>
        <p:nvSpPr>
          <p:cNvPr id="7" name="TextBox 6">
            <a:extLst>
              <a:ext uri="{FF2B5EF4-FFF2-40B4-BE49-F238E27FC236}">
                <a16:creationId xmlns:a16="http://schemas.microsoft.com/office/drawing/2014/main" id="{A73373C2-BE14-31C5-0E62-6923247F7CBD}"/>
              </a:ext>
            </a:extLst>
          </p:cNvPr>
          <p:cNvSpPr txBox="1"/>
          <p:nvPr/>
        </p:nvSpPr>
        <p:spPr>
          <a:xfrm>
            <a:off x="963466" y="4085441"/>
            <a:ext cx="1869788" cy="400110"/>
          </a:xfrm>
          <a:prstGeom prst="rect">
            <a:avLst/>
          </a:prstGeom>
          <a:solidFill>
            <a:schemeClr val="accent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rebuchet MS" panose="020B0603020202020204"/>
                <a:ea typeface="+mn-ea"/>
                <a:cs typeface="+mn-cs"/>
              </a:rPr>
              <a:t>Default Route</a:t>
            </a:r>
          </a:p>
        </p:txBody>
      </p:sp>
      <p:sp>
        <p:nvSpPr>
          <p:cNvPr id="15" name="TextBox 14">
            <a:extLst>
              <a:ext uri="{FF2B5EF4-FFF2-40B4-BE49-F238E27FC236}">
                <a16:creationId xmlns:a16="http://schemas.microsoft.com/office/drawing/2014/main" id="{7DEEC97F-0971-B2FA-AD46-E6C0817BDAE0}"/>
              </a:ext>
            </a:extLst>
          </p:cNvPr>
          <p:cNvSpPr txBox="1"/>
          <p:nvPr/>
        </p:nvSpPr>
        <p:spPr>
          <a:xfrm>
            <a:off x="963466" y="2974856"/>
            <a:ext cx="1869788" cy="400110"/>
          </a:xfrm>
          <a:prstGeom prst="rect">
            <a:avLst/>
          </a:prstGeom>
          <a:solidFill>
            <a:schemeClr val="accent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Trebuchet MS" panose="020B0603020202020204"/>
                <a:ea typeface="+mn-ea"/>
                <a:cs typeface="+mn-cs"/>
              </a:rPr>
              <a:t>Local Route</a:t>
            </a:r>
          </a:p>
        </p:txBody>
      </p:sp>
    </p:spTree>
    <p:extLst>
      <p:ext uri="{BB962C8B-B14F-4D97-AF65-F5344CB8AC3E}">
        <p14:creationId xmlns:p14="http://schemas.microsoft.com/office/powerpoint/2010/main" val="401296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667899"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 Internet Gateway and Routing to It</a:t>
            </a:r>
          </a:p>
        </p:txBody>
      </p:sp>
      <p:pic>
        <p:nvPicPr>
          <p:cNvPr id="7" name="Picture 6" descr="A blue sign with white text&#10;&#10;Description automatically generated with medium confidence">
            <a:extLst>
              <a:ext uri="{FF2B5EF4-FFF2-40B4-BE49-F238E27FC236}">
                <a16:creationId xmlns:a16="http://schemas.microsoft.com/office/drawing/2014/main" id="{77D3BA74-D3FE-6211-2EF7-854C10B9E5F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715484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09"/>
            <a:ext cx="3411022"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us-west-2a</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434115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us-west-2b</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236689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us-west-2a)</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 (us-west-2)</a:t>
            </a:r>
          </a:p>
        </p:txBody>
      </p:sp>
      <p:sp>
        <p:nvSpPr>
          <p:cNvPr id="30" name="Rectangle 29">
            <a:extLst>
              <a:ext uri="{FF2B5EF4-FFF2-40B4-BE49-F238E27FC236}">
                <a16:creationId xmlns:a16="http://schemas.microsoft.com/office/drawing/2014/main" id="{16AF5390-99F8-4431-9BB6-3DF4E7056606}"/>
              </a:ext>
            </a:extLst>
          </p:cNvPr>
          <p:cNvSpPr/>
          <p:nvPr/>
        </p:nvSpPr>
        <p:spPr>
          <a:xfrm>
            <a:off x="6698273" y="2454492"/>
            <a:ext cx="2834640" cy="236848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rgbClr val="5B9CD5"/>
                </a:solidFill>
                <a:latin typeface="Trebuchet MS" panose="020B0603020202020204"/>
                <a:cs typeface="Arial" panose="020B0604020202020204" pitchFamily="34" charset="0"/>
              </a:rPr>
              <a:t>(tied to us-west-2b)</a:t>
            </a:r>
            <a:endPar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endParaRP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3" y="245449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381616-CF7E-4948-A39B-52845B260A62}"/>
              </a:ext>
            </a:extLst>
          </p:cNvPr>
          <p:cNvSpPr txBox="1"/>
          <p:nvPr/>
        </p:nvSpPr>
        <p:spPr>
          <a:xfrm>
            <a:off x="4179610" y="4943115"/>
            <a:ext cx="3792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VPC CIDR BLOCK: 10.0.0.0/16</a:t>
            </a:r>
          </a:p>
        </p:txBody>
      </p:sp>
      <p:sp>
        <p:nvSpPr>
          <p:cNvPr id="26" name="TextBox 25">
            <a:extLst>
              <a:ext uri="{FF2B5EF4-FFF2-40B4-BE49-F238E27FC236}">
                <a16:creationId xmlns:a16="http://schemas.microsoft.com/office/drawing/2014/main" id="{9DED44D9-57FC-F305-8A3E-E77BA9998A45}"/>
              </a:ext>
            </a:extLst>
          </p:cNvPr>
          <p:cNvSpPr txBox="1"/>
          <p:nvPr/>
        </p:nvSpPr>
        <p:spPr>
          <a:xfrm>
            <a:off x="2913453"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 10.0.0.0/24</a:t>
            </a:r>
          </a:p>
        </p:txBody>
      </p:sp>
      <p:sp>
        <p:nvSpPr>
          <p:cNvPr id="27" name="TextBox 26">
            <a:extLst>
              <a:ext uri="{FF2B5EF4-FFF2-40B4-BE49-F238E27FC236}">
                <a16:creationId xmlns:a16="http://schemas.microsoft.com/office/drawing/2014/main" id="{95541075-A8C2-B7C8-885E-C653A184210A}"/>
              </a:ext>
            </a:extLst>
          </p:cNvPr>
          <p:cNvSpPr txBox="1"/>
          <p:nvPr/>
        </p:nvSpPr>
        <p:spPr>
          <a:xfrm>
            <a:off x="6938945"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rebuchet MS" panose="020B0603020202020204"/>
              </a:rPr>
              <a:t>10.0.1.0/24</a:t>
            </a:r>
          </a:p>
        </p:txBody>
      </p:sp>
      <p:sp>
        <p:nvSpPr>
          <p:cNvPr id="19" name="TextBox 18">
            <a:extLst>
              <a:ext uri="{FF2B5EF4-FFF2-40B4-BE49-F238E27FC236}">
                <a16:creationId xmlns:a16="http://schemas.microsoft.com/office/drawing/2014/main" id="{46D4F0B5-0C9E-563B-7C3D-85BF99F1A7D6}"/>
              </a:ext>
            </a:extLst>
          </p:cNvPr>
          <p:cNvSpPr txBox="1"/>
          <p:nvPr/>
        </p:nvSpPr>
        <p:spPr>
          <a:xfrm>
            <a:off x="5429176" y="1727786"/>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20" name="Graphic 10">
            <a:extLst>
              <a:ext uri="{FF2B5EF4-FFF2-40B4-BE49-F238E27FC236}">
                <a16:creationId xmlns:a16="http://schemas.microsoft.com/office/drawing/2014/main" id="{A54CEF7F-AFEF-410C-97F3-C6675C950D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6153" y="1679868"/>
            <a:ext cx="365760" cy="365760"/>
          </a:xfrm>
          <a:prstGeom prst="rect">
            <a:avLst/>
          </a:prstGeom>
          <a:solidFill>
            <a:schemeClr val="bg1"/>
          </a:solidFill>
          <a:ln>
            <a:noFill/>
          </a:ln>
        </p:spPr>
      </p:pic>
      <p:cxnSp>
        <p:nvCxnSpPr>
          <p:cNvPr id="4" name="Connector: Elbow 3">
            <a:extLst>
              <a:ext uri="{FF2B5EF4-FFF2-40B4-BE49-F238E27FC236}">
                <a16:creationId xmlns:a16="http://schemas.microsoft.com/office/drawing/2014/main" id="{5A0B7D63-B6AA-12C4-AAEA-2D7B3716F6B0}"/>
              </a:ext>
            </a:extLst>
          </p:cNvPr>
          <p:cNvCxnSpPr>
            <a:cxnSpLocks/>
            <a:stCxn id="17" idx="0"/>
            <a:endCxn id="20" idx="2"/>
          </p:cNvCxnSpPr>
          <p:nvPr/>
        </p:nvCxnSpPr>
        <p:spPr>
          <a:xfrm rot="5400000" flipH="1" flipV="1">
            <a:off x="4499341" y="1636388"/>
            <a:ext cx="410452" cy="1228932"/>
          </a:xfrm>
          <a:prstGeom prst="bent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4" name="Graphic 31">
            <a:extLst>
              <a:ext uri="{FF2B5EF4-FFF2-40B4-BE49-F238E27FC236}">
                <a16:creationId xmlns:a16="http://schemas.microsoft.com/office/drawing/2014/main" id="{4C3516EF-C518-3AA2-C060-A06E943A5A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3709" y="19879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4BB0E99E-4C8E-ED31-D26A-E08B91BF4056}"/>
              </a:ext>
            </a:extLst>
          </p:cNvPr>
          <p:cNvSpPr txBox="1"/>
          <p:nvPr/>
        </p:nvSpPr>
        <p:spPr>
          <a:xfrm>
            <a:off x="4330322" y="2416375"/>
            <a:ext cx="9217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Route Table</a:t>
            </a:r>
          </a:p>
        </p:txBody>
      </p:sp>
      <p:pic>
        <p:nvPicPr>
          <p:cNvPr id="23" name="Graphic 31">
            <a:extLst>
              <a:ext uri="{FF2B5EF4-FFF2-40B4-BE49-F238E27FC236}">
                <a16:creationId xmlns:a16="http://schemas.microsoft.com/office/drawing/2014/main" id="{B893A642-6E4C-B3B5-A25F-32AA9B21D2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8123" y="19879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19E78B43-761B-7A08-232F-897CF3161C69}"/>
              </a:ext>
            </a:extLst>
          </p:cNvPr>
          <p:cNvSpPr txBox="1"/>
          <p:nvPr/>
        </p:nvSpPr>
        <p:spPr>
          <a:xfrm>
            <a:off x="8264736" y="2416375"/>
            <a:ext cx="9217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Route Table</a:t>
            </a:r>
          </a:p>
        </p:txBody>
      </p:sp>
      <p:pic>
        <p:nvPicPr>
          <p:cNvPr id="32" name="Graphic 60">
            <a:extLst>
              <a:ext uri="{FF2B5EF4-FFF2-40B4-BE49-F238E27FC236}">
                <a16:creationId xmlns:a16="http://schemas.microsoft.com/office/drawing/2014/main" id="{D1F73408-4739-7A37-7DFF-2ADC796D7B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7419" y="41981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814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09"/>
            <a:ext cx="3411022"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us-west-2a</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434115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us-west-2b</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236689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us-west-2a)</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 (us-west-2)</a:t>
            </a:r>
          </a:p>
        </p:txBody>
      </p:sp>
      <p:sp>
        <p:nvSpPr>
          <p:cNvPr id="30" name="Rectangle 29">
            <a:extLst>
              <a:ext uri="{FF2B5EF4-FFF2-40B4-BE49-F238E27FC236}">
                <a16:creationId xmlns:a16="http://schemas.microsoft.com/office/drawing/2014/main" id="{16AF5390-99F8-4431-9BB6-3DF4E7056606}"/>
              </a:ext>
            </a:extLst>
          </p:cNvPr>
          <p:cNvSpPr/>
          <p:nvPr/>
        </p:nvSpPr>
        <p:spPr>
          <a:xfrm>
            <a:off x="6698273" y="2454492"/>
            <a:ext cx="2834640" cy="236848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rgbClr val="5B9CD5"/>
                </a:solidFill>
                <a:latin typeface="Trebuchet MS" panose="020B0603020202020204"/>
                <a:cs typeface="Arial" panose="020B0604020202020204" pitchFamily="34" charset="0"/>
              </a:rPr>
              <a:t>(tied to us-west-2b)</a:t>
            </a:r>
            <a:endPar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endParaRP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3" y="245449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381616-CF7E-4948-A39B-52845B260A62}"/>
              </a:ext>
            </a:extLst>
          </p:cNvPr>
          <p:cNvSpPr txBox="1"/>
          <p:nvPr/>
        </p:nvSpPr>
        <p:spPr>
          <a:xfrm>
            <a:off x="4179610" y="4943115"/>
            <a:ext cx="3792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VPC CIDR BLOCK: 10.0.0.0/16</a:t>
            </a:r>
          </a:p>
        </p:txBody>
      </p:sp>
      <p:sp>
        <p:nvSpPr>
          <p:cNvPr id="26" name="TextBox 25">
            <a:extLst>
              <a:ext uri="{FF2B5EF4-FFF2-40B4-BE49-F238E27FC236}">
                <a16:creationId xmlns:a16="http://schemas.microsoft.com/office/drawing/2014/main" id="{9DED44D9-57FC-F305-8A3E-E77BA9998A45}"/>
              </a:ext>
            </a:extLst>
          </p:cNvPr>
          <p:cNvSpPr txBox="1"/>
          <p:nvPr/>
        </p:nvSpPr>
        <p:spPr>
          <a:xfrm>
            <a:off x="2913453"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 10.0.0.0/24</a:t>
            </a:r>
          </a:p>
        </p:txBody>
      </p:sp>
      <p:sp>
        <p:nvSpPr>
          <p:cNvPr id="27" name="TextBox 26">
            <a:extLst>
              <a:ext uri="{FF2B5EF4-FFF2-40B4-BE49-F238E27FC236}">
                <a16:creationId xmlns:a16="http://schemas.microsoft.com/office/drawing/2014/main" id="{95541075-A8C2-B7C8-885E-C653A184210A}"/>
              </a:ext>
            </a:extLst>
          </p:cNvPr>
          <p:cNvSpPr txBox="1"/>
          <p:nvPr/>
        </p:nvSpPr>
        <p:spPr>
          <a:xfrm>
            <a:off x="6938945"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rebuchet MS" panose="020B0603020202020204"/>
              </a:rPr>
              <a:t>10.0.1.0/24</a:t>
            </a:r>
          </a:p>
        </p:txBody>
      </p:sp>
      <p:pic>
        <p:nvPicPr>
          <p:cNvPr id="32" name="Graphic 60">
            <a:extLst>
              <a:ext uri="{FF2B5EF4-FFF2-40B4-BE49-F238E27FC236}">
                <a16:creationId xmlns:a16="http://schemas.microsoft.com/office/drawing/2014/main" id="{D1F73408-4739-7A37-7DFF-2ADC796D7B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419" y="41981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B817BCB-0B13-0CBB-F1A5-1C1E035146DB}"/>
              </a:ext>
            </a:extLst>
          </p:cNvPr>
          <p:cNvSpPr/>
          <p:nvPr/>
        </p:nvSpPr>
        <p:spPr>
          <a:xfrm>
            <a:off x="2799152" y="4000500"/>
            <a:ext cx="781791" cy="8034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5813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ircuit&#10;&#10;Description automatically generated">
            <a:extLst>
              <a:ext uri="{FF2B5EF4-FFF2-40B4-BE49-F238E27FC236}">
                <a16:creationId xmlns:a16="http://schemas.microsoft.com/office/drawing/2014/main" id="{38734261-3266-4576-AD84-F50120318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1033" cy="6858000"/>
          </a:xfrm>
          <a:prstGeom prst="rect">
            <a:avLst/>
          </a:prstGeom>
        </p:spPr>
      </p:pic>
      <p:sp>
        <p:nvSpPr>
          <p:cNvPr id="7" name="Isosceles Triangle 6">
            <a:extLst>
              <a:ext uri="{FF2B5EF4-FFF2-40B4-BE49-F238E27FC236}">
                <a16:creationId xmlns:a16="http://schemas.microsoft.com/office/drawing/2014/main" id="{C48C36CA-B9F4-431B-8662-432FDD2FA0D7}"/>
              </a:ext>
            </a:extLst>
          </p:cNvPr>
          <p:cNvSpPr/>
          <p:nvPr/>
        </p:nvSpPr>
        <p:spPr>
          <a:xfrm rot="18749692">
            <a:off x="-621791" y="186659"/>
            <a:ext cx="1958331" cy="1128416"/>
          </a:xfrm>
          <a:prstGeom prst="triangle">
            <a:avLst/>
          </a:prstGeom>
          <a:solidFill>
            <a:srgbClr val="248814"/>
          </a:solidFill>
          <a:ln w="2540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9" name="Straight Connector 8">
            <a:extLst>
              <a:ext uri="{FF2B5EF4-FFF2-40B4-BE49-F238E27FC236}">
                <a16:creationId xmlns:a16="http://schemas.microsoft.com/office/drawing/2014/main" id="{44B15812-A3AC-4FAD-9E90-1860786954B0}"/>
              </a:ext>
            </a:extLst>
          </p:cNvPr>
          <p:cNvCxnSpPr>
            <a:cxnSpLocks/>
          </p:cNvCxnSpPr>
          <p:nvPr/>
        </p:nvCxnSpPr>
        <p:spPr>
          <a:xfrm>
            <a:off x="150607" y="1473798"/>
            <a:ext cx="0" cy="5384202"/>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2045EAF-09C2-451C-BE72-5580B9FC91A6}"/>
              </a:ext>
            </a:extLst>
          </p:cNvPr>
          <p:cNvCxnSpPr>
            <a:cxnSpLocks/>
          </p:cNvCxnSpPr>
          <p:nvPr/>
        </p:nvCxnSpPr>
        <p:spPr>
          <a:xfrm>
            <a:off x="12039600" y="0"/>
            <a:ext cx="0" cy="685800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88F83710-3AA7-4EA7-93D3-608B5A0E643C}"/>
              </a:ext>
            </a:extLst>
          </p:cNvPr>
          <p:cNvCxnSpPr>
            <a:cxnSpLocks/>
          </p:cNvCxnSpPr>
          <p:nvPr/>
        </p:nvCxnSpPr>
        <p:spPr>
          <a:xfrm>
            <a:off x="0" y="6665258"/>
            <a:ext cx="12211032"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258C30AA-0879-4A2A-9589-55C45399480F}"/>
              </a:ext>
            </a:extLst>
          </p:cNvPr>
          <p:cNvCxnSpPr>
            <a:cxnSpLocks/>
          </p:cNvCxnSpPr>
          <p:nvPr/>
        </p:nvCxnSpPr>
        <p:spPr>
          <a:xfrm>
            <a:off x="-19032" y="192741"/>
            <a:ext cx="5516190"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F1379AAB-8BC2-41D2-AFEE-2A282F71C446}"/>
              </a:ext>
            </a:extLst>
          </p:cNvPr>
          <p:cNvCxnSpPr>
            <a:cxnSpLocks/>
          </p:cNvCxnSpPr>
          <p:nvPr/>
        </p:nvCxnSpPr>
        <p:spPr>
          <a:xfrm>
            <a:off x="6970955" y="182880"/>
            <a:ext cx="5240077"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A1417D8E-E9FD-4EEA-9A98-61E32D7E8EAD}"/>
              </a:ext>
            </a:extLst>
          </p:cNvPr>
          <p:cNvSpPr txBox="1"/>
          <p:nvPr/>
        </p:nvSpPr>
        <p:spPr>
          <a:xfrm>
            <a:off x="5375239" y="6457890"/>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2" name="TextBox 21">
            <a:extLst>
              <a:ext uri="{FF2B5EF4-FFF2-40B4-BE49-F238E27FC236}">
                <a16:creationId xmlns:a16="http://schemas.microsoft.com/office/drawing/2014/main" id="{A372DFF1-9036-40BD-B1DD-EFB3287A46D7}"/>
              </a:ext>
            </a:extLst>
          </p:cNvPr>
          <p:cNvSpPr txBox="1"/>
          <p:nvPr/>
        </p:nvSpPr>
        <p:spPr>
          <a:xfrm>
            <a:off x="3334876"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3" name="TextBox 22">
            <a:extLst>
              <a:ext uri="{FF2B5EF4-FFF2-40B4-BE49-F238E27FC236}">
                <a16:creationId xmlns:a16="http://schemas.microsoft.com/office/drawing/2014/main" id="{ECA4D1EF-A154-4DCA-879D-A5E563C6ED77}"/>
              </a:ext>
            </a:extLst>
          </p:cNvPr>
          <p:cNvSpPr txBox="1"/>
          <p:nvPr/>
        </p:nvSpPr>
        <p:spPr>
          <a:xfrm>
            <a:off x="7387819"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4" name="TextBox 23">
            <a:extLst>
              <a:ext uri="{FF2B5EF4-FFF2-40B4-BE49-F238E27FC236}">
                <a16:creationId xmlns:a16="http://schemas.microsoft.com/office/drawing/2014/main" id="{10673F7D-247A-46BB-9F05-CD3F03131B3A}"/>
              </a:ext>
            </a:extLst>
          </p:cNvPr>
          <p:cNvSpPr txBox="1"/>
          <p:nvPr/>
        </p:nvSpPr>
        <p:spPr>
          <a:xfrm rot="16200000">
            <a:off x="11318839"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5" name="TextBox 24">
            <a:extLst>
              <a:ext uri="{FF2B5EF4-FFF2-40B4-BE49-F238E27FC236}">
                <a16:creationId xmlns:a16="http://schemas.microsoft.com/office/drawing/2014/main" id="{00398A88-C7FD-459D-ACD0-23CFB804B9C8}"/>
              </a:ext>
            </a:extLst>
          </p:cNvPr>
          <p:cNvSpPr txBox="1"/>
          <p:nvPr/>
        </p:nvSpPr>
        <p:spPr>
          <a:xfrm rot="16200000">
            <a:off x="-582723"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Tree>
    <p:extLst>
      <p:ext uri="{BB962C8B-B14F-4D97-AF65-F5344CB8AC3E}">
        <p14:creationId xmlns:p14="http://schemas.microsoft.com/office/powerpoint/2010/main" val="2214752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09"/>
            <a:ext cx="3411022"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us-west-2a</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434115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us-west-2b</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236689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us-west-2a)</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 (us-west-2)</a:t>
            </a:r>
          </a:p>
        </p:txBody>
      </p:sp>
      <p:sp>
        <p:nvSpPr>
          <p:cNvPr id="30" name="Rectangle 29">
            <a:extLst>
              <a:ext uri="{FF2B5EF4-FFF2-40B4-BE49-F238E27FC236}">
                <a16:creationId xmlns:a16="http://schemas.microsoft.com/office/drawing/2014/main" id="{16AF5390-99F8-4431-9BB6-3DF4E7056606}"/>
              </a:ext>
            </a:extLst>
          </p:cNvPr>
          <p:cNvSpPr/>
          <p:nvPr/>
        </p:nvSpPr>
        <p:spPr>
          <a:xfrm>
            <a:off x="6698273" y="2454492"/>
            <a:ext cx="2834640" cy="236848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rgbClr val="5B9CD5"/>
                </a:solidFill>
                <a:latin typeface="Trebuchet MS" panose="020B0603020202020204"/>
                <a:cs typeface="Arial" panose="020B0604020202020204" pitchFamily="34" charset="0"/>
              </a:rPr>
              <a:t>(tied to us-west-2b)</a:t>
            </a:r>
            <a:endPar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endParaRP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3" y="245449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381616-CF7E-4948-A39B-52845B260A62}"/>
              </a:ext>
            </a:extLst>
          </p:cNvPr>
          <p:cNvSpPr txBox="1"/>
          <p:nvPr/>
        </p:nvSpPr>
        <p:spPr>
          <a:xfrm>
            <a:off x="4179610" y="4943115"/>
            <a:ext cx="3792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VPC CIDR BLOCK: 10.0.0.0/16</a:t>
            </a:r>
          </a:p>
        </p:txBody>
      </p:sp>
      <p:sp>
        <p:nvSpPr>
          <p:cNvPr id="26" name="TextBox 25">
            <a:extLst>
              <a:ext uri="{FF2B5EF4-FFF2-40B4-BE49-F238E27FC236}">
                <a16:creationId xmlns:a16="http://schemas.microsoft.com/office/drawing/2014/main" id="{9DED44D9-57FC-F305-8A3E-E77BA9998A45}"/>
              </a:ext>
            </a:extLst>
          </p:cNvPr>
          <p:cNvSpPr txBox="1"/>
          <p:nvPr/>
        </p:nvSpPr>
        <p:spPr>
          <a:xfrm>
            <a:off x="2913453"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 10.0.0.0/24</a:t>
            </a:r>
          </a:p>
        </p:txBody>
      </p:sp>
      <p:sp>
        <p:nvSpPr>
          <p:cNvPr id="27" name="TextBox 26">
            <a:extLst>
              <a:ext uri="{FF2B5EF4-FFF2-40B4-BE49-F238E27FC236}">
                <a16:creationId xmlns:a16="http://schemas.microsoft.com/office/drawing/2014/main" id="{95541075-A8C2-B7C8-885E-C653A184210A}"/>
              </a:ext>
            </a:extLst>
          </p:cNvPr>
          <p:cNvSpPr txBox="1"/>
          <p:nvPr/>
        </p:nvSpPr>
        <p:spPr>
          <a:xfrm>
            <a:off x="6938945"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rebuchet MS" panose="020B0603020202020204"/>
              </a:rPr>
              <a:t>10.0.1.0/24</a:t>
            </a:r>
          </a:p>
        </p:txBody>
      </p:sp>
      <p:pic>
        <p:nvPicPr>
          <p:cNvPr id="32" name="Graphic 60">
            <a:extLst>
              <a:ext uri="{FF2B5EF4-FFF2-40B4-BE49-F238E27FC236}">
                <a16:creationId xmlns:a16="http://schemas.microsoft.com/office/drawing/2014/main" id="{D1F73408-4739-7A37-7DFF-2ADC796D7B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419" y="41981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EFC593F4-C0A9-E110-6CC1-EDEA2E4337F0}"/>
              </a:ext>
            </a:extLst>
          </p:cNvPr>
          <p:cNvSpPr txBox="1"/>
          <p:nvPr/>
        </p:nvSpPr>
        <p:spPr>
          <a:xfrm>
            <a:off x="5429176" y="1727786"/>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20" name="Graphic 10">
            <a:extLst>
              <a:ext uri="{FF2B5EF4-FFF2-40B4-BE49-F238E27FC236}">
                <a16:creationId xmlns:a16="http://schemas.microsoft.com/office/drawing/2014/main" id="{427B7097-94EF-B66C-1AEE-9A2B8A42E5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6153" y="1679868"/>
            <a:ext cx="365760" cy="365760"/>
          </a:xfrm>
          <a:prstGeom prst="rect">
            <a:avLst/>
          </a:prstGeom>
          <a:solidFill>
            <a:schemeClr val="bg1"/>
          </a:solidFill>
          <a:ln>
            <a:noFill/>
          </a:ln>
        </p:spPr>
      </p:pic>
      <p:sp>
        <p:nvSpPr>
          <p:cNvPr id="21" name="Rectangle 20">
            <a:extLst>
              <a:ext uri="{FF2B5EF4-FFF2-40B4-BE49-F238E27FC236}">
                <a16:creationId xmlns:a16="http://schemas.microsoft.com/office/drawing/2014/main" id="{95FC5412-8451-32F5-D147-1FC2C910564A}"/>
              </a:ext>
            </a:extLst>
          </p:cNvPr>
          <p:cNvSpPr/>
          <p:nvPr/>
        </p:nvSpPr>
        <p:spPr>
          <a:xfrm>
            <a:off x="4854818" y="1483332"/>
            <a:ext cx="2424421" cy="768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9507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09"/>
            <a:ext cx="3411022"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us-west-2a</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434115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us-west-2b</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236689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us-west-2a)</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 (us-west-2)</a:t>
            </a:r>
          </a:p>
        </p:txBody>
      </p:sp>
      <p:sp>
        <p:nvSpPr>
          <p:cNvPr id="30" name="Rectangle 29">
            <a:extLst>
              <a:ext uri="{FF2B5EF4-FFF2-40B4-BE49-F238E27FC236}">
                <a16:creationId xmlns:a16="http://schemas.microsoft.com/office/drawing/2014/main" id="{16AF5390-99F8-4431-9BB6-3DF4E7056606}"/>
              </a:ext>
            </a:extLst>
          </p:cNvPr>
          <p:cNvSpPr/>
          <p:nvPr/>
        </p:nvSpPr>
        <p:spPr>
          <a:xfrm>
            <a:off x="6698273" y="2454492"/>
            <a:ext cx="2834640" cy="236848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rgbClr val="5B9CD5"/>
                </a:solidFill>
                <a:latin typeface="Trebuchet MS" panose="020B0603020202020204"/>
                <a:cs typeface="Arial" panose="020B0604020202020204" pitchFamily="34" charset="0"/>
              </a:rPr>
              <a:t>(tied to us-west-2b)</a:t>
            </a:r>
            <a:endPar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endParaRP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3" y="245449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381616-CF7E-4948-A39B-52845B260A62}"/>
              </a:ext>
            </a:extLst>
          </p:cNvPr>
          <p:cNvSpPr txBox="1"/>
          <p:nvPr/>
        </p:nvSpPr>
        <p:spPr>
          <a:xfrm>
            <a:off x="4179610" y="4943115"/>
            <a:ext cx="3792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VPC CIDR BLOCK: 10.0.0.0/16</a:t>
            </a:r>
          </a:p>
        </p:txBody>
      </p:sp>
      <p:sp>
        <p:nvSpPr>
          <p:cNvPr id="26" name="TextBox 25">
            <a:extLst>
              <a:ext uri="{FF2B5EF4-FFF2-40B4-BE49-F238E27FC236}">
                <a16:creationId xmlns:a16="http://schemas.microsoft.com/office/drawing/2014/main" id="{9DED44D9-57FC-F305-8A3E-E77BA9998A45}"/>
              </a:ext>
            </a:extLst>
          </p:cNvPr>
          <p:cNvSpPr txBox="1"/>
          <p:nvPr/>
        </p:nvSpPr>
        <p:spPr>
          <a:xfrm>
            <a:off x="2913453"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 10.0.0.0/24</a:t>
            </a:r>
          </a:p>
        </p:txBody>
      </p:sp>
      <p:sp>
        <p:nvSpPr>
          <p:cNvPr id="27" name="TextBox 26">
            <a:extLst>
              <a:ext uri="{FF2B5EF4-FFF2-40B4-BE49-F238E27FC236}">
                <a16:creationId xmlns:a16="http://schemas.microsoft.com/office/drawing/2014/main" id="{95541075-A8C2-B7C8-885E-C653A184210A}"/>
              </a:ext>
            </a:extLst>
          </p:cNvPr>
          <p:cNvSpPr txBox="1"/>
          <p:nvPr/>
        </p:nvSpPr>
        <p:spPr>
          <a:xfrm>
            <a:off x="6938945"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rebuchet MS" panose="020B0603020202020204"/>
              </a:rPr>
              <a:t>10.0.1.0/24</a:t>
            </a:r>
          </a:p>
        </p:txBody>
      </p:sp>
      <p:pic>
        <p:nvPicPr>
          <p:cNvPr id="32" name="Graphic 60">
            <a:extLst>
              <a:ext uri="{FF2B5EF4-FFF2-40B4-BE49-F238E27FC236}">
                <a16:creationId xmlns:a16="http://schemas.microsoft.com/office/drawing/2014/main" id="{D1F73408-4739-7A37-7DFF-2ADC796D7B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419" y="41981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EFC593F4-C0A9-E110-6CC1-EDEA2E4337F0}"/>
              </a:ext>
            </a:extLst>
          </p:cNvPr>
          <p:cNvSpPr txBox="1"/>
          <p:nvPr/>
        </p:nvSpPr>
        <p:spPr>
          <a:xfrm>
            <a:off x="5429176" y="1727786"/>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20" name="Graphic 10">
            <a:extLst>
              <a:ext uri="{FF2B5EF4-FFF2-40B4-BE49-F238E27FC236}">
                <a16:creationId xmlns:a16="http://schemas.microsoft.com/office/drawing/2014/main" id="{427B7097-94EF-B66C-1AEE-9A2B8A42E5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6153" y="1679868"/>
            <a:ext cx="365760" cy="365760"/>
          </a:xfrm>
          <a:prstGeom prst="rect">
            <a:avLst/>
          </a:prstGeom>
          <a:solidFill>
            <a:schemeClr val="bg1"/>
          </a:solidFill>
          <a:ln>
            <a:noFill/>
          </a:ln>
        </p:spPr>
      </p:pic>
      <p:sp>
        <p:nvSpPr>
          <p:cNvPr id="21" name="Rectangle 20">
            <a:extLst>
              <a:ext uri="{FF2B5EF4-FFF2-40B4-BE49-F238E27FC236}">
                <a16:creationId xmlns:a16="http://schemas.microsoft.com/office/drawing/2014/main" id="{95FC5412-8451-32F5-D147-1FC2C910564A}"/>
              </a:ext>
            </a:extLst>
          </p:cNvPr>
          <p:cNvSpPr/>
          <p:nvPr/>
        </p:nvSpPr>
        <p:spPr>
          <a:xfrm>
            <a:off x="4396923" y="1902916"/>
            <a:ext cx="801119" cy="975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31">
            <a:extLst>
              <a:ext uri="{FF2B5EF4-FFF2-40B4-BE49-F238E27FC236}">
                <a16:creationId xmlns:a16="http://schemas.microsoft.com/office/drawing/2014/main" id="{9AB4CE55-0025-D9C1-271E-F7C5683D2C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3709" y="19879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CA050FE4-1ED3-AED6-CF85-A9FC8E40C0AF}"/>
              </a:ext>
            </a:extLst>
          </p:cNvPr>
          <p:cNvSpPr txBox="1"/>
          <p:nvPr/>
        </p:nvSpPr>
        <p:spPr>
          <a:xfrm>
            <a:off x="4330322" y="2416375"/>
            <a:ext cx="9217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Route Table</a:t>
            </a:r>
          </a:p>
        </p:txBody>
      </p:sp>
      <p:pic>
        <p:nvPicPr>
          <p:cNvPr id="24" name="Graphic 31">
            <a:extLst>
              <a:ext uri="{FF2B5EF4-FFF2-40B4-BE49-F238E27FC236}">
                <a16:creationId xmlns:a16="http://schemas.microsoft.com/office/drawing/2014/main" id="{5A1153E0-36C2-EBC2-6D24-AC66E64CD2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98123" y="19879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2106B413-D9D5-566B-7E82-C2C2E0BB2D42}"/>
              </a:ext>
            </a:extLst>
          </p:cNvPr>
          <p:cNvSpPr txBox="1"/>
          <p:nvPr/>
        </p:nvSpPr>
        <p:spPr>
          <a:xfrm>
            <a:off x="8264736" y="2416375"/>
            <a:ext cx="9217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Route Table</a:t>
            </a:r>
          </a:p>
        </p:txBody>
      </p:sp>
      <p:sp>
        <p:nvSpPr>
          <p:cNvPr id="29" name="Rectangle 28">
            <a:extLst>
              <a:ext uri="{FF2B5EF4-FFF2-40B4-BE49-F238E27FC236}">
                <a16:creationId xmlns:a16="http://schemas.microsoft.com/office/drawing/2014/main" id="{3C9DB438-278A-1FD6-C329-4544432BA1FE}"/>
              </a:ext>
            </a:extLst>
          </p:cNvPr>
          <p:cNvSpPr/>
          <p:nvPr/>
        </p:nvSpPr>
        <p:spPr>
          <a:xfrm>
            <a:off x="8325036" y="1902916"/>
            <a:ext cx="801119" cy="975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466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09"/>
            <a:ext cx="3411022"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us-west-2a</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434115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us-west-2b</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236689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us-west-2a)</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 (us-west-2)</a:t>
            </a:r>
          </a:p>
        </p:txBody>
      </p:sp>
      <p:sp>
        <p:nvSpPr>
          <p:cNvPr id="30" name="Rectangle 29">
            <a:extLst>
              <a:ext uri="{FF2B5EF4-FFF2-40B4-BE49-F238E27FC236}">
                <a16:creationId xmlns:a16="http://schemas.microsoft.com/office/drawing/2014/main" id="{16AF5390-99F8-4431-9BB6-3DF4E7056606}"/>
              </a:ext>
            </a:extLst>
          </p:cNvPr>
          <p:cNvSpPr/>
          <p:nvPr/>
        </p:nvSpPr>
        <p:spPr>
          <a:xfrm>
            <a:off x="6698273" y="2454492"/>
            <a:ext cx="2834640" cy="236848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noProof="0" dirty="0">
                <a:solidFill>
                  <a:srgbClr val="5B9CD5"/>
                </a:solidFill>
                <a:latin typeface="Trebuchet MS" panose="020B0603020202020204"/>
                <a:cs typeface="Arial" panose="020B0604020202020204" pitchFamily="34" charset="0"/>
              </a:rPr>
              <a:t>(tied to us-west-2b)</a:t>
            </a:r>
            <a:endPar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endParaRP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3" y="245449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3381616-CF7E-4948-A39B-52845B260A62}"/>
              </a:ext>
            </a:extLst>
          </p:cNvPr>
          <p:cNvSpPr txBox="1"/>
          <p:nvPr/>
        </p:nvSpPr>
        <p:spPr>
          <a:xfrm>
            <a:off x="4179610" y="4943115"/>
            <a:ext cx="37922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rebuchet MS" panose="020B0603020202020204"/>
                <a:ea typeface="+mn-ea"/>
                <a:cs typeface="+mn-cs"/>
              </a:rPr>
              <a:t>VPC CIDR BLOCK: 10.0.0.0/16</a:t>
            </a:r>
          </a:p>
        </p:txBody>
      </p:sp>
      <p:sp>
        <p:nvSpPr>
          <p:cNvPr id="26" name="TextBox 25">
            <a:extLst>
              <a:ext uri="{FF2B5EF4-FFF2-40B4-BE49-F238E27FC236}">
                <a16:creationId xmlns:a16="http://schemas.microsoft.com/office/drawing/2014/main" id="{9DED44D9-57FC-F305-8A3E-E77BA9998A45}"/>
              </a:ext>
            </a:extLst>
          </p:cNvPr>
          <p:cNvSpPr txBox="1"/>
          <p:nvPr/>
        </p:nvSpPr>
        <p:spPr>
          <a:xfrm>
            <a:off x="2913453"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 10.0.0.0/24</a:t>
            </a:r>
          </a:p>
        </p:txBody>
      </p:sp>
      <p:sp>
        <p:nvSpPr>
          <p:cNvPr id="27" name="TextBox 26">
            <a:extLst>
              <a:ext uri="{FF2B5EF4-FFF2-40B4-BE49-F238E27FC236}">
                <a16:creationId xmlns:a16="http://schemas.microsoft.com/office/drawing/2014/main" id="{95541075-A8C2-B7C8-885E-C653A184210A}"/>
              </a:ext>
            </a:extLst>
          </p:cNvPr>
          <p:cNvSpPr txBox="1"/>
          <p:nvPr/>
        </p:nvSpPr>
        <p:spPr>
          <a:xfrm>
            <a:off x="6938945" y="3108257"/>
            <a:ext cx="25600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Trebuchet MS" panose="020B0603020202020204"/>
                <a:ea typeface="+mn-ea"/>
                <a:cs typeface="+mn-cs"/>
              </a:rPr>
              <a:t>SUBNET CIDR RANGE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Trebuchet MS" panose="020B0603020202020204"/>
              </a:rPr>
              <a:t>10.0.1.0/24</a:t>
            </a:r>
          </a:p>
        </p:txBody>
      </p:sp>
      <p:pic>
        <p:nvPicPr>
          <p:cNvPr id="32" name="Graphic 60">
            <a:extLst>
              <a:ext uri="{FF2B5EF4-FFF2-40B4-BE49-F238E27FC236}">
                <a16:creationId xmlns:a16="http://schemas.microsoft.com/office/drawing/2014/main" id="{D1F73408-4739-7A37-7DFF-2ADC796D7B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419" y="41981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EFC593F4-C0A9-E110-6CC1-EDEA2E4337F0}"/>
              </a:ext>
            </a:extLst>
          </p:cNvPr>
          <p:cNvSpPr txBox="1"/>
          <p:nvPr/>
        </p:nvSpPr>
        <p:spPr>
          <a:xfrm>
            <a:off x="5429176" y="1727786"/>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20" name="Graphic 10">
            <a:extLst>
              <a:ext uri="{FF2B5EF4-FFF2-40B4-BE49-F238E27FC236}">
                <a16:creationId xmlns:a16="http://schemas.microsoft.com/office/drawing/2014/main" id="{427B7097-94EF-B66C-1AEE-9A2B8A42E5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6153" y="1679868"/>
            <a:ext cx="365760" cy="365760"/>
          </a:xfrm>
          <a:prstGeom prst="rect">
            <a:avLst/>
          </a:prstGeom>
          <a:solidFill>
            <a:schemeClr val="bg1"/>
          </a:solidFill>
          <a:ln>
            <a:noFill/>
          </a:ln>
        </p:spPr>
      </p:pic>
      <p:pic>
        <p:nvPicPr>
          <p:cNvPr id="22" name="Graphic 31">
            <a:extLst>
              <a:ext uri="{FF2B5EF4-FFF2-40B4-BE49-F238E27FC236}">
                <a16:creationId xmlns:a16="http://schemas.microsoft.com/office/drawing/2014/main" id="{9AB4CE55-0025-D9C1-271E-F7C5683D2C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3709" y="19879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CA050FE4-1ED3-AED6-CF85-A9FC8E40C0AF}"/>
              </a:ext>
            </a:extLst>
          </p:cNvPr>
          <p:cNvSpPr txBox="1"/>
          <p:nvPr/>
        </p:nvSpPr>
        <p:spPr>
          <a:xfrm>
            <a:off x="4330322" y="2416375"/>
            <a:ext cx="9217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Route Table</a:t>
            </a:r>
          </a:p>
        </p:txBody>
      </p:sp>
      <p:pic>
        <p:nvPicPr>
          <p:cNvPr id="24" name="Graphic 31">
            <a:extLst>
              <a:ext uri="{FF2B5EF4-FFF2-40B4-BE49-F238E27FC236}">
                <a16:creationId xmlns:a16="http://schemas.microsoft.com/office/drawing/2014/main" id="{5A1153E0-36C2-EBC2-6D24-AC66E64CD2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98123" y="198796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2106B413-D9D5-566B-7E82-C2C2E0BB2D42}"/>
              </a:ext>
            </a:extLst>
          </p:cNvPr>
          <p:cNvSpPr txBox="1"/>
          <p:nvPr/>
        </p:nvSpPr>
        <p:spPr>
          <a:xfrm>
            <a:off x="8264736" y="2416375"/>
            <a:ext cx="92172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Route Table</a:t>
            </a:r>
          </a:p>
        </p:txBody>
      </p:sp>
      <p:cxnSp>
        <p:nvCxnSpPr>
          <p:cNvPr id="33" name="Connector: Elbow 32">
            <a:extLst>
              <a:ext uri="{FF2B5EF4-FFF2-40B4-BE49-F238E27FC236}">
                <a16:creationId xmlns:a16="http://schemas.microsoft.com/office/drawing/2014/main" id="{533A3CA8-53D3-DDC9-5B45-F15E52E87660}"/>
              </a:ext>
            </a:extLst>
          </p:cNvPr>
          <p:cNvCxnSpPr>
            <a:cxnSpLocks/>
          </p:cNvCxnSpPr>
          <p:nvPr/>
        </p:nvCxnSpPr>
        <p:spPr>
          <a:xfrm rot="5400000" flipH="1" flipV="1">
            <a:off x="4499341" y="1636388"/>
            <a:ext cx="410452" cy="1228932"/>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0010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B922A-F4CB-903A-F43B-9BAF376387EF}"/>
              </a:ext>
            </a:extLst>
          </p:cNvPr>
          <p:cNvSpPr>
            <a:spLocks noGrp="1"/>
          </p:cNvSpPr>
          <p:nvPr>
            <p:ph type="body" sz="quarter" idx="10"/>
          </p:nvPr>
        </p:nvSpPr>
        <p:spPr/>
        <p:txBody>
          <a:bodyPr/>
          <a:lstStyle/>
          <a:p>
            <a:r>
              <a:rPr lang="en-US" sz="2400" dirty="0">
                <a:latin typeface="+mj-lt"/>
              </a:rPr>
              <a:t>Used by an EC2 instance to communicate with other network resources (AWS, on-premises, Internet, etc.)</a:t>
            </a:r>
          </a:p>
          <a:p>
            <a:pPr lvl="1"/>
            <a:r>
              <a:rPr lang="en-US" sz="1800" dirty="0">
                <a:latin typeface="+mj-lt"/>
              </a:rPr>
              <a:t>Think of it as a virtual networking card</a:t>
            </a:r>
          </a:p>
          <a:p>
            <a:r>
              <a:rPr lang="en-US" sz="2400" dirty="0">
                <a:latin typeface="+mj-lt"/>
              </a:rPr>
              <a:t>Every instance has a primary ENI</a:t>
            </a:r>
          </a:p>
          <a:p>
            <a:pPr lvl="1"/>
            <a:r>
              <a:rPr lang="en-US" sz="1800" dirty="0">
                <a:latin typeface="+mj-lt"/>
              </a:rPr>
              <a:t>Connected to only one subnet, and cannot be removed</a:t>
            </a:r>
          </a:p>
          <a:p>
            <a:pPr lvl="1"/>
            <a:r>
              <a:rPr lang="en-US" sz="1800" dirty="0">
                <a:latin typeface="+mj-lt"/>
              </a:rPr>
              <a:t>Can attach additional </a:t>
            </a:r>
            <a:r>
              <a:rPr lang="en-US" sz="1800" dirty="0" err="1">
                <a:latin typeface="+mj-lt"/>
              </a:rPr>
              <a:t>ENIs</a:t>
            </a:r>
            <a:endParaRPr lang="en-US" sz="1800" dirty="0">
              <a:latin typeface="+mj-lt"/>
            </a:endParaRPr>
          </a:p>
          <a:p>
            <a:r>
              <a:rPr lang="en-US" sz="2400" dirty="0">
                <a:latin typeface="+mj-lt"/>
              </a:rPr>
              <a:t>Can be created independently of an instance and attached at a later point</a:t>
            </a:r>
          </a:p>
          <a:p>
            <a:r>
              <a:rPr lang="en-US" sz="2400" dirty="0">
                <a:latin typeface="+mj-lt"/>
              </a:rPr>
              <a:t>Can be moved to another instance to support failover</a:t>
            </a:r>
          </a:p>
        </p:txBody>
      </p:sp>
      <p:sp>
        <p:nvSpPr>
          <p:cNvPr id="3" name="Content Placeholder 2">
            <a:extLst>
              <a:ext uri="{FF2B5EF4-FFF2-40B4-BE49-F238E27FC236}">
                <a16:creationId xmlns:a16="http://schemas.microsoft.com/office/drawing/2014/main" id="{631DA35C-85AF-278F-6B37-97D3A47D8534}"/>
              </a:ext>
            </a:extLst>
          </p:cNvPr>
          <p:cNvSpPr>
            <a:spLocks noGrp="1"/>
          </p:cNvSpPr>
          <p:nvPr>
            <p:ph sz="quarter" idx="14"/>
          </p:nvPr>
        </p:nvSpPr>
        <p:spPr/>
        <p:txBody>
          <a:bodyPr/>
          <a:lstStyle/>
          <a:p>
            <a:r>
              <a:rPr lang="en-US" dirty="0"/>
              <a:t>Elastic Network Interface (ENI)</a:t>
            </a:r>
          </a:p>
        </p:txBody>
      </p:sp>
      <p:pic>
        <p:nvPicPr>
          <p:cNvPr id="4" name="Graphic 37">
            <a:extLst>
              <a:ext uri="{FF2B5EF4-FFF2-40B4-BE49-F238E27FC236}">
                <a16:creationId xmlns:a16="http://schemas.microsoft.com/office/drawing/2014/main" id="{A2A3FEFE-448B-DF71-D539-B0E89492E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762" y="1926841"/>
            <a:ext cx="876520" cy="876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987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667899"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Elastic Network Interfaces (</a:t>
            </a:r>
            <a:r>
              <a:rPr kumimoji="0" lang="en-US" sz="38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ENIs</a:t>
            </a: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t>
            </a:r>
          </a:p>
        </p:txBody>
      </p:sp>
      <p:pic>
        <p:nvPicPr>
          <p:cNvPr id="7" name="Picture 6" descr="A blue sign with white text&#10;&#10;Description automatically generated with medium confidence">
            <a:extLst>
              <a:ext uri="{FF2B5EF4-FFF2-40B4-BE49-F238E27FC236}">
                <a16:creationId xmlns:a16="http://schemas.microsoft.com/office/drawing/2014/main" id="{77D3BA74-D3FE-6211-2EF7-854C10B9E5F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272297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talware, lock, catch&#10;&#10;Description automatically generated">
            <a:extLst>
              <a:ext uri="{FF2B5EF4-FFF2-40B4-BE49-F238E27FC236}">
                <a16:creationId xmlns:a16="http://schemas.microsoft.com/office/drawing/2014/main" id="{267C2005-9491-1691-ADBC-AB859BA5D218}"/>
              </a:ext>
            </a:extLst>
          </p:cNvPr>
          <p:cNvPicPr>
            <a:picLocks noChangeAspect="1"/>
          </p:cNvPicPr>
          <p:nvPr/>
        </p:nvPicPr>
        <p:blipFill rotWithShape="1">
          <a:blip r:embed="rId3">
            <a:extLst>
              <a:ext uri="{28A0092B-C50C-407E-A947-70E740481C1C}">
                <a14:useLocalDpi xmlns:a14="http://schemas.microsoft.com/office/drawing/2010/main" val="0"/>
              </a:ext>
            </a:extLst>
          </a:blip>
          <a:srcRect t="2667" b="5778"/>
          <a:stretch/>
        </p:blipFill>
        <p:spPr>
          <a:xfrm>
            <a:off x="0" y="0"/>
            <a:ext cx="12192000" cy="6893038"/>
          </a:xfrm>
          <a:prstGeom prst="rect">
            <a:avLst/>
          </a:prstGeom>
        </p:spPr>
      </p:pic>
      <p:sp>
        <p:nvSpPr>
          <p:cNvPr id="6" name="Rectangle 5">
            <a:extLst>
              <a:ext uri="{FF2B5EF4-FFF2-40B4-BE49-F238E27FC236}">
                <a16:creationId xmlns:a16="http://schemas.microsoft.com/office/drawing/2014/main" id="{646CA60E-4D5A-8F4B-F648-FA1B4CDA8133}"/>
              </a:ext>
            </a:extLst>
          </p:cNvPr>
          <p:cNvSpPr/>
          <p:nvPr/>
        </p:nvSpPr>
        <p:spPr>
          <a:xfrm>
            <a:off x="0" y="5246370"/>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prstClr val="black"/>
                </a:solidFill>
                <a:effectLst/>
                <a:uLnTx/>
                <a:uFillTx/>
                <a:latin typeface="Trebuchet MS" panose="020B0603020202020204"/>
                <a:ea typeface="+mn-ea"/>
                <a:cs typeface="+mn-cs"/>
              </a:rPr>
              <a:t>SECURITY GROUPS</a:t>
            </a:r>
          </a:p>
        </p:txBody>
      </p:sp>
    </p:spTree>
    <p:extLst>
      <p:ext uri="{BB962C8B-B14F-4D97-AF65-F5344CB8AC3E}">
        <p14:creationId xmlns:p14="http://schemas.microsoft.com/office/powerpoint/2010/main" val="3932843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519A8E-DE98-CE0C-38CE-934E4194ED62}"/>
              </a:ext>
            </a:extLst>
          </p:cNvPr>
          <p:cNvCxnSpPr>
            <a:cxnSpLocks/>
          </p:cNvCxnSpPr>
          <p:nvPr/>
        </p:nvCxnSpPr>
        <p:spPr>
          <a:xfrm>
            <a:off x="4325130" y="2883264"/>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AE4EAA2-10A9-EC24-C68E-B0EE66A687ED}"/>
              </a:ext>
            </a:extLst>
          </p:cNvPr>
          <p:cNvCxnSpPr>
            <a:cxnSpLocks/>
          </p:cNvCxnSpPr>
          <p:nvPr/>
        </p:nvCxnSpPr>
        <p:spPr>
          <a:xfrm>
            <a:off x="4352778" y="400978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9" name="Graphic 60">
            <a:extLst>
              <a:ext uri="{FF2B5EF4-FFF2-40B4-BE49-F238E27FC236}">
                <a16:creationId xmlns:a16="http://schemas.microsoft.com/office/drawing/2014/main" id="{603C2E76-1D8D-0B43-2A4E-E4553062E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033" y="2687957"/>
            <a:ext cx="1514423" cy="151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DDAE22D-5EB9-7026-8B2A-C58BA959DC95}"/>
              </a:ext>
            </a:extLst>
          </p:cNvPr>
          <p:cNvSpPr/>
          <p:nvPr/>
        </p:nvSpPr>
        <p:spPr>
          <a:xfrm>
            <a:off x="7740155" y="2406087"/>
            <a:ext cx="2044178" cy="2078161"/>
          </a:xfrm>
          <a:prstGeom prst="rect">
            <a:avLst/>
          </a:prstGeom>
          <a:noFill/>
          <a:ln w="38100">
            <a:solidFill>
              <a:srgbClr val="D45B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E09225-55CE-7A59-9675-9268CFDA8AFF}"/>
              </a:ext>
            </a:extLst>
          </p:cNvPr>
          <p:cNvSpPr txBox="1"/>
          <p:nvPr/>
        </p:nvSpPr>
        <p:spPr>
          <a:xfrm>
            <a:off x="8372063" y="3161968"/>
            <a:ext cx="780361" cy="566397"/>
          </a:xfrm>
          <a:prstGeom prst="rect">
            <a:avLst/>
          </a:prstGeom>
          <a:solidFill>
            <a:schemeClr val="bg1"/>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rPr>
              <a:t>EC2 Instance</a:t>
            </a:r>
          </a:p>
        </p:txBody>
      </p:sp>
      <p:sp>
        <p:nvSpPr>
          <p:cNvPr id="12" name="TextBox 11">
            <a:extLst>
              <a:ext uri="{FF2B5EF4-FFF2-40B4-BE49-F238E27FC236}">
                <a16:creationId xmlns:a16="http://schemas.microsoft.com/office/drawing/2014/main" id="{FAA26977-3A00-7389-BBE6-10FA3F66E434}"/>
              </a:ext>
            </a:extLst>
          </p:cNvPr>
          <p:cNvSpPr txBox="1"/>
          <p:nvPr/>
        </p:nvSpPr>
        <p:spPr>
          <a:xfrm>
            <a:off x="7481118" y="2260674"/>
            <a:ext cx="1337206" cy="283199"/>
          </a:xfrm>
          <a:prstGeom prst="rect">
            <a:avLst/>
          </a:prstGeom>
          <a:solidFill>
            <a:schemeClr val="bg1"/>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latin typeface="Trebuchet MS" panose="020B0603020202020204"/>
                <a:ea typeface="PS TT Commons" charset="0"/>
                <a:cs typeface="PS TT Commons" charset="0"/>
              </a:rPr>
              <a:t>Security Group</a:t>
            </a:r>
            <a:endPar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endParaRPr>
          </a:p>
        </p:txBody>
      </p:sp>
      <p:sp>
        <p:nvSpPr>
          <p:cNvPr id="13" name="TextBox 12">
            <a:extLst>
              <a:ext uri="{FF2B5EF4-FFF2-40B4-BE49-F238E27FC236}">
                <a16:creationId xmlns:a16="http://schemas.microsoft.com/office/drawing/2014/main" id="{0A44FAB4-9C56-CE46-5210-819BE44B1160}"/>
              </a:ext>
            </a:extLst>
          </p:cNvPr>
          <p:cNvSpPr txBox="1"/>
          <p:nvPr/>
        </p:nvSpPr>
        <p:spPr>
          <a:xfrm>
            <a:off x="6484312" y="3044335"/>
            <a:ext cx="1337206" cy="939451"/>
          </a:xfrm>
          <a:prstGeom prst="rect">
            <a:avLst/>
          </a:prstGeom>
          <a:solidFill>
            <a:schemeClr val="bg1"/>
          </a:solidFill>
        </p:spPr>
        <p:txBody>
          <a:bodyPr vert="horz" wrap="square" lIns="0" tIns="32970" rIns="65939" bIns="32970" rtlCol="0" anchor="ctr"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lang="en-US" sz="1400" dirty="0">
                <a:latin typeface="Trebuchet MS" panose="020B0603020202020204"/>
                <a:ea typeface="PS TT Commons" charset="0"/>
                <a:cs typeface="PS TT Commons" charset="0"/>
              </a:rPr>
              <a:t>Rules that control inbound and outbound traffic</a:t>
            </a:r>
            <a:endPar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endParaRPr>
          </a:p>
        </p:txBody>
      </p:sp>
      <p:sp>
        <p:nvSpPr>
          <p:cNvPr id="14" name="Title 13">
            <a:extLst>
              <a:ext uri="{FF2B5EF4-FFF2-40B4-BE49-F238E27FC236}">
                <a16:creationId xmlns:a16="http://schemas.microsoft.com/office/drawing/2014/main" id="{F8A02169-23C6-5487-4793-BEE4539F62FE}"/>
              </a:ext>
            </a:extLst>
          </p:cNvPr>
          <p:cNvSpPr>
            <a:spLocks noGrp="1"/>
          </p:cNvSpPr>
          <p:nvPr>
            <p:ph type="title"/>
          </p:nvPr>
        </p:nvSpPr>
        <p:spPr/>
        <p:txBody>
          <a:bodyPr/>
          <a:lstStyle/>
          <a:p>
            <a:r>
              <a:rPr lang="en-US" dirty="0"/>
              <a:t>Security Groups</a:t>
            </a:r>
          </a:p>
        </p:txBody>
      </p:sp>
      <p:sp>
        <p:nvSpPr>
          <p:cNvPr id="15" name="Speech Bubble: Rectangle with Corners Rounded 14">
            <a:extLst>
              <a:ext uri="{FF2B5EF4-FFF2-40B4-BE49-F238E27FC236}">
                <a16:creationId xmlns:a16="http://schemas.microsoft.com/office/drawing/2014/main" id="{213B2859-5565-68ED-8815-BDAC0B17FB49}"/>
              </a:ext>
            </a:extLst>
          </p:cNvPr>
          <p:cNvSpPr/>
          <p:nvPr/>
        </p:nvSpPr>
        <p:spPr>
          <a:xfrm>
            <a:off x="8642959" y="405200"/>
            <a:ext cx="2899803" cy="1486957"/>
          </a:xfrm>
          <a:prstGeom prst="wedgeRoundRectCallout">
            <a:avLst>
              <a:gd name="adj1" fmla="val -49786"/>
              <a:gd name="adj2" fmla="val 76214"/>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To be precise, controls traffic on the instance’s ENI</a:t>
            </a:r>
            <a:endParaRPr lang="en-US" sz="2400" dirty="0">
              <a:solidFill>
                <a:srgbClr val="FFFF00"/>
              </a:solidFill>
            </a:endParaRPr>
          </a:p>
        </p:txBody>
      </p:sp>
    </p:spTree>
    <p:extLst>
      <p:ext uri="{BB962C8B-B14F-4D97-AF65-F5344CB8AC3E}">
        <p14:creationId xmlns:p14="http://schemas.microsoft.com/office/powerpoint/2010/main" val="99883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519A8E-DE98-CE0C-38CE-934E4194ED62}"/>
              </a:ext>
            </a:extLst>
          </p:cNvPr>
          <p:cNvCxnSpPr>
            <a:cxnSpLocks/>
          </p:cNvCxnSpPr>
          <p:nvPr/>
        </p:nvCxnSpPr>
        <p:spPr>
          <a:xfrm>
            <a:off x="4325130" y="2883264"/>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AE4EAA2-10A9-EC24-C68E-B0EE66A687ED}"/>
              </a:ext>
            </a:extLst>
          </p:cNvPr>
          <p:cNvCxnSpPr>
            <a:cxnSpLocks/>
          </p:cNvCxnSpPr>
          <p:nvPr/>
        </p:nvCxnSpPr>
        <p:spPr>
          <a:xfrm>
            <a:off x="4352778" y="400978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10;&#10;Description automatically generated with low confidence">
            <a:extLst>
              <a:ext uri="{FF2B5EF4-FFF2-40B4-BE49-F238E27FC236}">
                <a16:creationId xmlns:a16="http://schemas.microsoft.com/office/drawing/2014/main" id="{EC39F03E-4512-E518-0B3F-8700BDF83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524" y="2883264"/>
            <a:ext cx="1129221" cy="1129221"/>
          </a:xfrm>
          <a:prstGeom prst="rect">
            <a:avLst/>
          </a:prstGeom>
        </p:spPr>
      </p:pic>
      <p:pic>
        <p:nvPicPr>
          <p:cNvPr id="7" name="Picture 6" descr="Icon&#10;&#10;Description automatically generated">
            <a:extLst>
              <a:ext uri="{FF2B5EF4-FFF2-40B4-BE49-F238E27FC236}">
                <a16:creationId xmlns:a16="http://schemas.microsoft.com/office/drawing/2014/main" id="{1D1E01B6-EDE4-9D7B-256F-27B851CA3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0581" y="2831394"/>
            <a:ext cx="587358" cy="587358"/>
          </a:xfrm>
          <a:prstGeom prst="rect">
            <a:avLst/>
          </a:prstGeom>
        </p:spPr>
      </p:pic>
      <p:pic>
        <p:nvPicPr>
          <p:cNvPr id="9" name="Graphic 60">
            <a:extLst>
              <a:ext uri="{FF2B5EF4-FFF2-40B4-BE49-F238E27FC236}">
                <a16:creationId xmlns:a16="http://schemas.microsoft.com/office/drawing/2014/main" id="{603C2E76-1D8D-0B43-2A4E-E4553062EE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5033" y="2687957"/>
            <a:ext cx="1514423" cy="151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DDAE22D-5EB9-7026-8B2A-C58BA959DC95}"/>
              </a:ext>
            </a:extLst>
          </p:cNvPr>
          <p:cNvSpPr/>
          <p:nvPr/>
        </p:nvSpPr>
        <p:spPr>
          <a:xfrm>
            <a:off x="7740155" y="2406087"/>
            <a:ext cx="2044178" cy="2078161"/>
          </a:xfrm>
          <a:prstGeom prst="rect">
            <a:avLst/>
          </a:prstGeom>
          <a:noFill/>
          <a:ln w="38100">
            <a:solidFill>
              <a:srgbClr val="D45B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E09225-55CE-7A59-9675-9268CFDA8AFF}"/>
              </a:ext>
            </a:extLst>
          </p:cNvPr>
          <p:cNvSpPr txBox="1"/>
          <p:nvPr/>
        </p:nvSpPr>
        <p:spPr>
          <a:xfrm>
            <a:off x="8372063" y="3161968"/>
            <a:ext cx="780361" cy="566397"/>
          </a:xfrm>
          <a:prstGeom prst="rect">
            <a:avLst/>
          </a:prstGeom>
          <a:solidFill>
            <a:schemeClr val="bg1"/>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rPr>
              <a:t>EC2 Instance</a:t>
            </a:r>
          </a:p>
        </p:txBody>
      </p:sp>
      <p:sp>
        <p:nvSpPr>
          <p:cNvPr id="12" name="TextBox 11">
            <a:extLst>
              <a:ext uri="{FF2B5EF4-FFF2-40B4-BE49-F238E27FC236}">
                <a16:creationId xmlns:a16="http://schemas.microsoft.com/office/drawing/2014/main" id="{FAA26977-3A00-7389-BBE6-10FA3F66E434}"/>
              </a:ext>
            </a:extLst>
          </p:cNvPr>
          <p:cNvSpPr txBox="1"/>
          <p:nvPr/>
        </p:nvSpPr>
        <p:spPr>
          <a:xfrm>
            <a:off x="7481118" y="2260674"/>
            <a:ext cx="1337206" cy="283199"/>
          </a:xfrm>
          <a:prstGeom prst="rect">
            <a:avLst/>
          </a:prstGeom>
          <a:solidFill>
            <a:schemeClr val="bg1"/>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latin typeface="Trebuchet MS" panose="020B0603020202020204"/>
                <a:ea typeface="PS TT Commons" charset="0"/>
                <a:cs typeface="PS TT Commons" charset="0"/>
              </a:rPr>
              <a:t>Security Group</a:t>
            </a:r>
            <a:endPar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endParaRPr>
          </a:p>
        </p:txBody>
      </p:sp>
      <p:sp>
        <p:nvSpPr>
          <p:cNvPr id="13" name="TextBox 12">
            <a:extLst>
              <a:ext uri="{FF2B5EF4-FFF2-40B4-BE49-F238E27FC236}">
                <a16:creationId xmlns:a16="http://schemas.microsoft.com/office/drawing/2014/main" id="{0A44FAB4-9C56-CE46-5210-819BE44B1160}"/>
              </a:ext>
            </a:extLst>
          </p:cNvPr>
          <p:cNvSpPr txBox="1"/>
          <p:nvPr/>
        </p:nvSpPr>
        <p:spPr>
          <a:xfrm>
            <a:off x="6484312" y="3044335"/>
            <a:ext cx="1337206" cy="939451"/>
          </a:xfrm>
          <a:prstGeom prst="rect">
            <a:avLst/>
          </a:prstGeom>
          <a:solidFill>
            <a:schemeClr val="bg1"/>
          </a:solidFill>
        </p:spPr>
        <p:txBody>
          <a:bodyPr vert="horz" wrap="square" lIns="0" tIns="32970" rIns="65939" bIns="32970" rtlCol="0" anchor="ctr"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lang="en-US" sz="1400" dirty="0">
                <a:latin typeface="Trebuchet MS" panose="020B0603020202020204"/>
                <a:ea typeface="PS TT Commons" charset="0"/>
                <a:cs typeface="PS TT Commons" charset="0"/>
              </a:rPr>
              <a:t>Rules that control inbound and outbound traffic</a:t>
            </a:r>
            <a:endPar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endParaRPr>
          </a:p>
        </p:txBody>
      </p:sp>
      <p:sp>
        <p:nvSpPr>
          <p:cNvPr id="2" name="Multiplication Sign 1">
            <a:extLst>
              <a:ext uri="{FF2B5EF4-FFF2-40B4-BE49-F238E27FC236}">
                <a16:creationId xmlns:a16="http://schemas.microsoft.com/office/drawing/2014/main" id="{57872CF9-FA89-CA19-9555-AD69CDF49815}"/>
              </a:ext>
            </a:extLst>
          </p:cNvPr>
          <p:cNvSpPr/>
          <p:nvPr/>
        </p:nvSpPr>
        <p:spPr>
          <a:xfrm>
            <a:off x="7227518" y="2646258"/>
            <a:ext cx="512637" cy="47401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30684BEC-B8B7-048B-1AA6-3C8FD0A788A1}"/>
              </a:ext>
            </a:extLst>
          </p:cNvPr>
          <p:cNvSpPr/>
          <p:nvPr/>
        </p:nvSpPr>
        <p:spPr>
          <a:xfrm>
            <a:off x="4791732" y="1282282"/>
            <a:ext cx="2361183" cy="1245696"/>
          </a:xfrm>
          <a:prstGeom prst="wedgeRoundRectCallout">
            <a:avLst>
              <a:gd name="adj1" fmla="val 62956"/>
              <a:gd name="adj2" fmla="val 60209"/>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By default, all </a:t>
            </a:r>
            <a:r>
              <a:rPr lang="en-US" sz="2400" dirty="0">
                <a:solidFill>
                  <a:srgbClr val="FFFF00"/>
                </a:solidFill>
              </a:rPr>
              <a:t>inbound</a:t>
            </a:r>
            <a:r>
              <a:rPr lang="en-US" sz="2400" dirty="0"/>
              <a:t> traffic is </a:t>
            </a:r>
            <a:r>
              <a:rPr lang="en-US" sz="2400" dirty="0">
                <a:solidFill>
                  <a:srgbClr val="FFFF00"/>
                </a:solidFill>
              </a:rPr>
              <a:t>denied</a:t>
            </a:r>
          </a:p>
        </p:txBody>
      </p:sp>
    </p:spTree>
    <p:extLst>
      <p:ext uri="{BB962C8B-B14F-4D97-AF65-F5344CB8AC3E}">
        <p14:creationId xmlns:p14="http://schemas.microsoft.com/office/powerpoint/2010/main" val="85991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519A8E-DE98-CE0C-38CE-934E4194ED62}"/>
              </a:ext>
            </a:extLst>
          </p:cNvPr>
          <p:cNvCxnSpPr>
            <a:cxnSpLocks/>
          </p:cNvCxnSpPr>
          <p:nvPr/>
        </p:nvCxnSpPr>
        <p:spPr>
          <a:xfrm>
            <a:off x="4325130" y="2883264"/>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AE4EAA2-10A9-EC24-C68E-B0EE66A687ED}"/>
              </a:ext>
            </a:extLst>
          </p:cNvPr>
          <p:cNvCxnSpPr>
            <a:cxnSpLocks/>
          </p:cNvCxnSpPr>
          <p:nvPr/>
        </p:nvCxnSpPr>
        <p:spPr>
          <a:xfrm>
            <a:off x="4352778" y="400978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10;&#10;Description automatically generated with low confidence">
            <a:extLst>
              <a:ext uri="{FF2B5EF4-FFF2-40B4-BE49-F238E27FC236}">
                <a16:creationId xmlns:a16="http://schemas.microsoft.com/office/drawing/2014/main" id="{EC39F03E-4512-E518-0B3F-8700BDF83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524" y="2883264"/>
            <a:ext cx="1129221" cy="1129221"/>
          </a:xfrm>
          <a:prstGeom prst="rect">
            <a:avLst/>
          </a:prstGeom>
        </p:spPr>
      </p:pic>
      <p:pic>
        <p:nvPicPr>
          <p:cNvPr id="7" name="Picture 6" descr="Icon&#10;&#10;Description automatically generated">
            <a:extLst>
              <a:ext uri="{FF2B5EF4-FFF2-40B4-BE49-F238E27FC236}">
                <a16:creationId xmlns:a16="http://schemas.microsoft.com/office/drawing/2014/main" id="{1D1E01B6-EDE4-9D7B-256F-27B851CA3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0581" y="2831394"/>
            <a:ext cx="587358" cy="587358"/>
          </a:xfrm>
          <a:prstGeom prst="rect">
            <a:avLst/>
          </a:prstGeom>
        </p:spPr>
      </p:pic>
      <p:pic>
        <p:nvPicPr>
          <p:cNvPr id="9" name="Graphic 60">
            <a:extLst>
              <a:ext uri="{FF2B5EF4-FFF2-40B4-BE49-F238E27FC236}">
                <a16:creationId xmlns:a16="http://schemas.microsoft.com/office/drawing/2014/main" id="{603C2E76-1D8D-0B43-2A4E-E4553062EE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5033" y="2687957"/>
            <a:ext cx="1514423" cy="151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DDAE22D-5EB9-7026-8B2A-C58BA959DC95}"/>
              </a:ext>
            </a:extLst>
          </p:cNvPr>
          <p:cNvSpPr/>
          <p:nvPr/>
        </p:nvSpPr>
        <p:spPr>
          <a:xfrm>
            <a:off x="7740155" y="2406087"/>
            <a:ext cx="2044178" cy="2078161"/>
          </a:xfrm>
          <a:prstGeom prst="rect">
            <a:avLst/>
          </a:prstGeom>
          <a:noFill/>
          <a:ln w="38100">
            <a:solidFill>
              <a:srgbClr val="D45B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E09225-55CE-7A59-9675-9268CFDA8AFF}"/>
              </a:ext>
            </a:extLst>
          </p:cNvPr>
          <p:cNvSpPr txBox="1"/>
          <p:nvPr/>
        </p:nvSpPr>
        <p:spPr>
          <a:xfrm>
            <a:off x="8372063" y="3161968"/>
            <a:ext cx="780361" cy="566397"/>
          </a:xfrm>
          <a:prstGeom prst="rect">
            <a:avLst/>
          </a:prstGeom>
          <a:solidFill>
            <a:schemeClr val="bg1"/>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rPr>
              <a:t>EC2 Instance</a:t>
            </a:r>
          </a:p>
        </p:txBody>
      </p:sp>
      <p:sp>
        <p:nvSpPr>
          <p:cNvPr id="12" name="TextBox 11">
            <a:extLst>
              <a:ext uri="{FF2B5EF4-FFF2-40B4-BE49-F238E27FC236}">
                <a16:creationId xmlns:a16="http://schemas.microsoft.com/office/drawing/2014/main" id="{FAA26977-3A00-7389-BBE6-10FA3F66E434}"/>
              </a:ext>
            </a:extLst>
          </p:cNvPr>
          <p:cNvSpPr txBox="1"/>
          <p:nvPr/>
        </p:nvSpPr>
        <p:spPr>
          <a:xfrm>
            <a:off x="7481118" y="2260674"/>
            <a:ext cx="1337206" cy="283199"/>
          </a:xfrm>
          <a:prstGeom prst="rect">
            <a:avLst/>
          </a:prstGeom>
          <a:solidFill>
            <a:schemeClr val="bg1"/>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latin typeface="Trebuchet MS" panose="020B0603020202020204"/>
                <a:ea typeface="PS TT Commons" charset="0"/>
                <a:cs typeface="PS TT Commons" charset="0"/>
              </a:rPr>
              <a:t>Security Group</a:t>
            </a:r>
            <a:endPar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endParaRPr>
          </a:p>
        </p:txBody>
      </p:sp>
      <p:sp>
        <p:nvSpPr>
          <p:cNvPr id="13" name="TextBox 12">
            <a:extLst>
              <a:ext uri="{FF2B5EF4-FFF2-40B4-BE49-F238E27FC236}">
                <a16:creationId xmlns:a16="http://schemas.microsoft.com/office/drawing/2014/main" id="{0A44FAB4-9C56-CE46-5210-819BE44B1160}"/>
              </a:ext>
            </a:extLst>
          </p:cNvPr>
          <p:cNvSpPr txBox="1"/>
          <p:nvPr/>
        </p:nvSpPr>
        <p:spPr>
          <a:xfrm>
            <a:off x="6484312" y="3044335"/>
            <a:ext cx="1337206" cy="939451"/>
          </a:xfrm>
          <a:prstGeom prst="rect">
            <a:avLst/>
          </a:prstGeom>
          <a:solidFill>
            <a:schemeClr val="bg1"/>
          </a:solidFill>
        </p:spPr>
        <p:txBody>
          <a:bodyPr vert="horz" wrap="square" lIns="0" tIns="32970" rIns="65939" bIns="32970" rtlCol="0" anchor="ctr"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lang="en-US" sz="1400" dirty="0">
                <a:latin typeface="Trebuchet MS" panose="020B0603020202020204"/>
                <a:ea typeface="PS TT Commons" charset="0"/>
                <a:cs typeface="PS TT Commons" charset="0"/>
              </a:rPr>
              <a:t>Rules that control inbound and outbound traffic</a:t>
            </a:r>
            <a:endPar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endParaRPr>
          </a:p>
        </p:txBody>
      </p:sp>
      <p:sp>
        <p:nvSpPr>
          <p:cNvPr id="6" name="TextBox 5">
            <a:extLst>
              <a:ext uri="{FF2B5EF4-FFF2-40B4-BE49-F238E27FC236}">
                <a16:creationId xmlns:a16="http://schemas.microsoft.com/office/drawing/2014/main" id="{DF59747E-131A-6657-139B-80446521041C}"/>
              </a:ext>
            </a:extLst>
          </p:cNvPr>
          <p:cNvSpPr txBox="1"/>
          <p:nvPr/>
        </p:nvSpPr>
        <p:spPr>
          <a:xfrm>
            <a:off x="5121944" y="1891525"/>
            <a:ext cx="2578666" cy="923330"/>
          </a:xfrm>
          <a:prstGeom prst="rect">
            <a:avLst/>
          </a:prstGeom>
          <a:noFill/>
        </p:spPr>
        <p:txBody>
          <a:bodyPr wrap="square" rtlCol="0">
            <a:spAutoFit/>
          </a:bodyPr>
          <a:lstStyle/>
          <a:p>
            <a:r>
              <a:rPr lang="en-US" dirty="0">
                <a:solidFill>
                  <a:srgbClr val="FF9900"/>
                </a:solidFill>
              </a:rPr>
              <a:t>Inbound: </a:t>
            </a:r>
            <a:br>
              <a:rPr lang="en-US" dirty="0">
                <a:solidFill>
                  <a:srgbClr val="FF9900"/>
                </a:solidFill>
              </a:rPr>
            </a:br>
            <a:r>
              <a:rPr lang="en-US" dirty="0">
                <a:solidFill>
                  <a:srgbClr val="FF9900"/>
                </a:solidFill>
              </a:rPr>
              <a:t>HTTP traffic on </a:t>
            </a:r>
            <a:br>
              <a:rPr lang="en-US" dirty="0">
                <a:solidFill>
                  <a:srgbClr val="FF9900"/>
                </a:solidFill>
              </a:rPr>
            </a:br>
            <a:r>
              <a:rPr lang="en-US" dirty="0">
                <a:solidFill>
                  <a:srgbClr val="FF9900"/>
                </a:solidFill>
              </a:rPr>
              <a:t>Port 80 from anywhere</a:t>
            </a:r>
          </a:p>
        </p:txBody>
      </p:sp>
    </p:spTree>
    <p:extLst>
      <p:ext uri="{BB962C8B-B14F-4D97-AF65-F5344CB8AC3E}">
        <p14:creationId xmlns:p14="http://schemas.microsoft.com/office/powerpoint/2010/main" val="33286722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519A8E-DE98-CE0C-38CE-934E4194ED62}"/>
              </a:ext>
            </a:extLst>
          </p:cNvPr>
          <p:cNvCxnSpPr>
            <a:cxnSpLocks/>
          </p:cNvCxnSpPr>
          <p:nvPr/>
        </p:nvCxnSpPr>
        <p:spPr>
          <a:xfrm>
            <a:off x="4325130" y="2883264"/>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AE4EAA2-10A9-EC24-C68E-B0EE66A687ED}"/>
              </a:ext>
            </a:extLst>
          </p:cNvPr>
          <p:cNvCxnSpPr>
            <a:cxnSpLocks/>
          </p:cNvCxnSpPr>
          <p:nvPr/>
        </p:nvCxnSpPr>
        <p:spPr>
          <a:xfrm>
            <a:off x="4352778" y="400978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5" name="Picture 4" descr="Shape&#10;&#10;Description automatically generated with low confidence">
            <a:extLst>
              <a:ext uri="{FF2B5EF4-FFF2-40B4-BE49-F238E27FC236}">
                <a16:creationId xmlns:a16="http://schemas.microsoft.com/office/drawing/2014/main" id="{EC39F03E-4512-E518-0B3F-8700BDF83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524" y="2883264"/>
            <a:ext cx="1129221" cy="1129221"/>
          </a:xfrm>
          <a:prstGeom prst="rect">
            <a:avLst/>
          </a:prstGeom>
        </p:spPr>
      </p:pic>
      <p:pic>
        <p:nvPicPr>
          <p:cNvPr id="7" name="Picture 6" descr="Icon&#10;&#10;Description automatically generated">
            <a:extLst>
              <a:ext uri="{FF2B5EF4-FFF2-40B4-BE49-F238E27FC236}">
                <a16:creationId xmlns:a16="http://schemas.microsoft.com/office/drawing/2014/main" id="{1D1E01B6-EDE4-9D7B-256F-27B851CA30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0581" y="2831394"/>
            <a:ext cx="587358" cy="587358"/>
          </a:xfrm>
          <a:prstGeom prst="rect">
            <a:avLst/>
          </a:prstGeom>
        </p:spPr>
      </p:pic>
      <p:pic>
        <p:nvPicPr>
          <p:cNvPr id="9" name="Graphic 60">
            <a:extLst>
              <a:ext uri="{FF2B5EF4-FFF2-40B4-BE49-F238E27FC236}">
                <a16:creationId xmlns:a16="http://schemas.microsoft.com/office/drawing/2014/main" id="{603C2E76-1D8D-0B43-2A4E-E4553062EE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5033" y="2687957"/>
            <a:ext cx="1514423" cy="151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DDAE22D-5EB9-7026-8B2A-C58BA959DC95}"/>
              </a:ext>
            </a:extLst>
          </p:cNvPr>
          <p:cNvSpPr/>
          <p:nvPr/>
        </p:nvSpPr>
        <p:spPr>
          <a:xfrm>
            <a:off x="7740155" y="2406087"/>
            <a:ext cx="2044178" cy="2078161"/>
          </a:xfrm>
          <a:prstGeom prst="rect">
            <a:avLst/>
          </a:prstGeom>
          <a:noFill/>
          <a:ln w="38100">
            <a:solidFill>
              <a:srgbClr val="D45B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E09225-55CE-7A59-9675-9268CFDA8AFF}"/>
              </a:ext>
            </a:extLst>
          </p:cNvPr>
          <p:cNvSpPr txBox="1"/>
          <p:nvPr/>
        </p:nvSpPr>
        <p:spPr>
          <a:xfrm>
            <a:off x="8372063" y="3161968"/>
            <a:ext cx="780361" cy="566397"/>
          </a:xfrm>
          <a:prstGeom prst="rect">
            <a:avLst/>
          </a:prstGeom>
          <a:solidFill>
            <a:schemeClr val="bg1"/>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rPr>
              <a:t>EC2 Instance</a:t>
            </a:r>
          </a:p>
        </p:txBody>
      </p:sp>
      <p:sp>
        <p:nvSpPr>
          <p:cNvPr id="12" name="TextBox 11">
            <a:extLst>
              <a:ext uri="{FF2B5EF4-FFF2-40B4-BE49-F238E27FC236}">
                <a16:creationId xmlns:a16="http://schemas.microsoft.com/office/drawing/2014/main" id="{FAA26977-3A00-7389-BBE6-10FA3F66E434}"/>
              </a:ext>
            </a:extLst>
          </p:cNvPr>
          <p:cNvSpPr txBox="1"/>
          <p:nvPr/>
        </p:nvSpPr>
        <p:spPr>
          <a:xfrm>
            <a:off x="7481118" y="2260674"/>
            <a:ext cx="1337206" cy="283199"/>
          </a:xfrm>
          <a:prstGeom prst="rect">
            <a:avLst/>
          </a:prstGeom>
          <a:solidFill>
            <a:schemeClr val="bg1"/>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400" dirty="0">
                <a:latin typeface="Trebuchet MS" panose="020B0603020202020204"/>
                <a:ea typeface="PS TT Commons" charset="0"/>
                <a:cs typeface="PS TT Commons" charset="0"/>
              </a:rPr>
              <a:t>Security Group</a:t>
            </a:r>
            <a:endPar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endParaRPr>
          </a:p>
        </p:txBody>
      </p:sp>
      <p:sp>
        <p:nvSpPr>
          <p:cNvPr id="13" name="TextBox 12">
            <a:extLst>
              <a:ext uri="{FF2B5EF4-FFF2-40B4-BE49-F238E27FC236}">
                <a16:creationId xmlns:a16="http://schemas.microsoft.com/office/drawing/2014/main" id="{0A44FAB4-9C56-CE46-5210-819BE44B1160}"/>
              </a:ext>
            </a:extLst>
          </p:cNvPr>
          <p:cNvSpPr txBox="1"/>
          <p:nvPr/>
        </p:nvSpPr>
        <p:spPr>
          <a:xfrm>
            <a:off x="6484312" y="3044335"/>
            <a:ext cx="1337206" cy="939451"/>
          </a:xfrm>
          <a:prstGeom prst="rect">
            <a:avLst/>
          </a:prstGeom>
          <a:solidFill>
            <a:schemeClr val="bg1"/>
          </a:solidFill>
        </p:spPr>
        <p:txBody>
          <a:bodyPr vert="horz" wrap="square" lIns="0" tIns="32970" rIns="65939" bIns="32970" rtlCol="0" anchor="ctr"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lang="en-US" sz="1400" dirty="0">
                <a:latin typeface="Trebuchet MS" panose="020B0603020202020204"/>
                <a:ea typeface="PS TT Commons" charset="0"/>
                <a:cs typeface="PS TT Commons" charset="0"/>
              </a:rPr>
              <a:t>Rules that control inbound and outbound traffic</a:t>
            </a:r>
            <a:endParaRPr kumimoji="0" lang="en-US" sz="1400" b="0" i="0" u="none" strike="noStrike" kern="1200" cap="none" spc="0" normalizeH="0" baseline="0" noProof="0" dirty="0">
              <a:ln>
                <a:noFill/>
              </a:ln>
              <a:effectLst/>
              <a:uLnTx/>
              <a:uFillTx/>
              <a:latin typeface="Trebuchet MS" panose="020B0603020202020204"/>
              <a:ea typeface="PS TT Commons" charset="0"/>
              <a:cs typeface="PS TT Commons" charset="0"/>
            </a:endParaRPr>
          </a:p>
        </p:txBody>
      </p:sp>
      <p:sp>
        <p:nvSpPr>
          <p:cNvPr id="14" name="Speech Bubble: Rectangle with Corners Rounded 13">
            <a:extLst>
              <a:ext uri="{FF2B5EF4-FFF2-40B4-BE49-F238E27FC236}">
                <a16:creationId xmlns:a16="http://schemas.microsoft.com/office/drawing/2014/main" id="{633EDDF8-6C8C-C1C1-F265-7EE196243C3B}"/>
              </a:ext>
            </a:extLst>
          </p:cNvPr>
          <p:cNvSpPr/>
          <p:nvPr/>
        </p:nvSpPr>
        <p:spPr>
          <a:xfrm>
            <a:off x="4791732" y="4513449"/>
            <a:ext cx="2689386" cy="1245696"/>
          </a:xfrm>
          <a:prstGeom prst="wedgeRoundRectCallout">
            <a:avLst>
              <a:gd name="adj1" fmla="val 63487"/>
              <a:gd name="adj2" fmla="val -81573"/>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By default, all </a:t>
            </a:r>
            <a:r>
              <a:rPr lang="en-US" sz="2400" dirty="0">
                <a:solidFill>
                  <a:srgbClr val="FFFF00"/>
                </a:solidFill>
              </a:rPr>
              <a:t>outbound</a:t>
            </a:r>
            <a:r>
              <a:rPr lang="en-US" sz="2400" dirty="0"/>
              <a:t> traffic is </a:t>
            </a:r>
            <a:r>
              <a:rPr lang="en-US" sz="2400" dirty="0">
                <a:solidFill>
                  <a:srgbClr val="FFFF00"/>
                </a:solidFill>
              </a:rPr>
              <a:t>allowed</a:t>
            </a:r>
          </a:p>
        </p:txBody>
      </p:sp>
    </p:spTree>
    <p:extLst>
      <p:ext uri="{BB962C8B-B14F-4D97-AF65-F5344CB8AC3E}">
        <p14:creationId xmlns:p14="http://schemas.microsoft.com/office/powerpoint/2010/main" val="49148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ircuit&#10;&#10;Description automatically generated">
            <a:extLst>
              <a:ext uri="{FF2B5EF4-FFF2-40B4-BE49-F238E27FC236}">
                <a16:creationId xmlns:a16="http://schemas.microsoft.com/office/drawing/2014/main" id="{38734261-3266-4576-AD84-F50120318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1033" cy="6858000"/>
          </a:xfrm>
          <a:prstGeom prst="rect">
            <a:avLst/>
          </a:prstGeom>
        </p:spPr>
      </p:pic>
      <p:sp>
        <p:nvSpPr>
          <p:cNvPr id="7" name="Isosceles Triangle 6">
            <a:extLst>
              <a:ext uri="{FF2B5EF4-FFF2-40B4-BE49-F238E27FC236}">
                <a16:creationId xmlns:a16="http://schemas.microsoft.com/office/drawing/2014/main" id="{C48C36CA-B9F4-431B-8662-432FDD2FA0D7}"/>
              </a:ext>
            </a:extLst>
          </p:cNvPr>
          <p:cNvSpPr/>
          <p:nvPr/>
        </p:nvSpPr>
        <p:spPr>
          <a:xfrm rot="18749692">
            <a:off x="-593849" y="227053"/>
            <a:ext cx="1948166" cy="1075725"/>
          </a:xfrm>
          <a:prstGeom prst="triangle">
            <a:avLst/>
          </a:prstGeom>
          <a:solidFill>
            <a:srgbClr val="248814"/>
          </a:solidFill>
          <a:ln w="2540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9" name="Straight Connector 8">
            <a:extLst>
              <a:ext uri="{FF2B5EF4-FFF2-40B4-BE49-F238E27FC236}">
                <a16:creationId xmlns:a16="http://schemas.microsoft.com/office/drawing/2014/main" id="{44B15812-A3AC-4FAD-9E90-1860786954B0}"/>
              </a:ext>
            </a:extLst>
          </p:cNvPr>
          <p:cNvCxnSpPr>
            <a:cxnSpLocks/>
          </p:cNvCxnSpPr>
          <p:nvPr/>
        </p:nvCxnSpPr>
        <p:spPr>
          <a:xfrm>
            <a:off x="150607" y="1473798"/>
            <a:ext cx="0" cy="5384202"/>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2045EAF-09C2-451C-BE72-5580B9FC91A6}"/>
              </a:ext>
            </a:extLst>
          </p:cNvPr>
          <p:cNvCxnSpPr>
            <a:cxnSpLocks/>
          </p:cNvCxnSpPr>
          <p:nvPr/>
        </p:nvCxnSpPr>
        <p:spPr>
          <a:xfrm>
            <a:off x="12039600" y="0"/>
            <a:ext cx="0" cy="685800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88F83710-3AA7-4EA7-93D3-608B5A0E643C}"/>
              </a:ext>
            </a:extLst>
          </p:cNvPr>
          <p:cNvCxnSpPr>
            <a:cxnSpLocks/>
          </p:cNvCxnSpPr>
          <p:nvPr/>
        </p:nvCxnSpPr>
        <p:spPr>
          <a:xfrm>
            <a:off x="0" y="6665258"/>
            <a:ext cx="12211032"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258C30AA-0879-4A2A-9589-55C45399480F}"/>
              </a:ext>
            </a:extLst>
          </p:cNvPr>
          <p:cNvCxnSpPr>
            <a:cxnSpLocks/>
          </p:cNvCxnSpPr>
          <p:nvPr/>
        </p:nvCxnSpPr>
        <p:spPr>
          <a:xfrm>
            <a:off x="-19032" y="192741"/>
            <a:ext cx="5516190"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F1379AAB-8BC2-41D2-AFEE-2A282F71C446}"/>
              </a:ext>
            </a:extLst>
          </p:cNvPr>
          <p:cNvCxnSpPr>
            <a:cxnSpLocks/>
          </p:cNvCxnSpPr>
          <p:nvPr/>
        </p:nvCxnSpPr>
        <p:spPr>
          <a:xfrm>
            <a:off x="6970955" y="182880"/>
            <a:ext cx="5240077"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A1417D8E-E9FD-4EEA-9A98-61E32D7E8EAD}"/>
              </a:ext>
            </a:extLst>
          </p:cNvPr>
          <p:cNvSpPr txBox="1"/>
          <p:nvPr/>
        </p:nvSpPr>
        <p:spPr>
          <a:xfrm>
            <a:off x="5375239" y="6457890"/>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2" name="TextBox 21">
            <a:extLst>
              <a:ext uri="{FF2B5EF4-FFF2-40B4-BE49-F238E27FC236}">
                <a16:creationId xmlns:a16="http://schemas.microsoft.com/office/drawing/2014/main" id="{A372DFF1-9036-40BD-B1DD-EFB3287A46D7}"/>
              </a:ext>
            </a:extLst>
          </p:cNvPr>
          <p:cNvSpPr txBox="1"/>
          <p:nvPr/>
        </p:nvSpPr>
        <p:spPr>
          <a:xfrm>
            <a:off x="3334876"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3" name="TextBox 22">
            <a:extLst>
              <a:ext uri="{FF2B5EF4-FFF2-40B4-BE49-F238E27FC236}">
                <a16:creationId xmlns:a16="http://schemas.microsoft.com/office/drawing/2014/main" id="{ECA4D1EF-A154-4DCA-879D-A5E563C6ED77}"/>
              </a:ext>
            </a:extLst>
          </p:cNvPr>
          <p:cNvSpPr txBox="1"/>
          <p:nvPr/>
        </p:nvSpPr>
        <p:spPr>
          <a:xfrm>
            <a:off x="7387819"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4" name="TextBox 23">
            <a:extLst>
              <a:ext uri="{FF2B5EF4-FFF2-40B4-BE49-F238E27FC236}">
                <a16:creationId xmlns:a16="http://schemas.microsoft.com/office/drawing/2014/main" id="{10673F7D-247A-46BB-9F05-CD3F03131B3A}"/>
              </a:ext>
            </a:extLst>
          </p:cNvPr>
          <p:cNvSpPr txBox="1"/>
          <p:nvPr/>
        </p:nvSpPr>
        <p:spPr>
          <a:xfrm rot="16200000">
            <a:off x="11318839"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5" name="TextBox 24">
            <a:extLst>
              <a:ext uri="{FF2B5EF4-FFF2-40B4-BE49-F238E27FC236}">
                <a16:creationId xmlns:a16="http://schemas.microsoft.com/office/drawing/2014/main" id="{00398A88-C7FD-459D-ACD0-23CFB804B9C8}"/>
              </a:ext>
            </a:extLst>
          </p:cNvPr>
          <p:cNvSpPr txBox="1"/>
          <p:nvPr/>
        </p:nvSpPr>
        <p:spPr>
          <a:xfrm rot="16200000">
            <a:off x="-582723"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 name="TextBox 1">
            <a:extLst>
              <a:ext uri="{FF2B5EF4-FFF2-40B4-BE49-F238E27FC236}">
                <a16:creationId xmlns:a16="http://schemas.microsoft.com/office/drawing/2014/main" id="{B3558FAA-53DD-48F0-965F-C643948FB516}"/>
              </a:ext>
            </a:extLst>
          </p:cNvPr>
          <p:cNvSpPr txBox="1"/>
          <p:nvPr/>
        </p:nvSpPr>
        <p:spPr>
          <a:xfrm>
            <a:off x="4838415" y="225869"/>
            <a:ext cx="2377972" cy="369332"/>
          </a:xfrm>
          <a:prstGeom prst="rect">
            <a:avLst/>
          </a:prstGeom>
          <a:solidFill>
            <a:srgbClr val="4D27AA"/>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Internet Gateway</a:t>
            </a:r>
          </a:p>
        </p:txBody>
      </p:sp>
      <p:pic>
        <p:nvPicPr>
          <p:cNvPr id="15" name="Graphic 10">
            <a:extLst>
              <a:ext uri="{FF2B5EF4-FFF2-40B4-BE49-F238E27FC236}">
                <a16:creationId xmlns:a16="http://schemas.microsoft.com/office/drawing/2014/main" id="{46F2E84F-250E-497B-BB33-D0E799B821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414" y="224163"/>
            <a:ext cx="365760" cy="365760"/>
          </a:xfrm>
          <a:prstGeom prst="rect">
            <a:avLst/>
          </a:prstGeom>
          <a:solidFill>
            <a:schemeClr val="bg1"/>
          </a:solidFill>
          <a:ln>
            <a:noFill/>
          </a:ln>
        </p:spPr>
      </p:pic>
    </p:spTree>
    <p:extLst>
      <p:ext uri="{BB962C8B-B14F-4D97-AF65-F5344CB8AC3E}">
        <p14:creationId xmlns:p14="http://schemas.microsoft.com/office/powerpoint/2010/main" val="4105039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137C-DC4E-6244-24E3-456908D9D3E2}"/>
              </a:ext>
            </a:extLst>
          </p:cNvPr>
          <p:cNvSpPr>
            <a:spLocks noGrp="1"/>
          </p:cNvSpPr>
          <p:nvPr>
            <p:ph type="title"/>
          </p:nvPr>
        </p:nvSpPr>
        <p:spPr/>
        <p:txBody>
          <a:bodyPr/>
          <a:lstStyle/>
          <a:p>
            <a:r>
              <a:rPr lang="en-US" dirty="0"/>
              <a:t>Inbound Rules</a:t>
            </a:r>
          </a:p>
        </p:txBody>
      </p:sp>
      <p:graphicFrame>
        <p:nvGraphicFramePr>
          <p:cNvPr id="3" name="Table 3">
            <a:extLst>
              <a:ext uri="{FF2B5EF4-FFF2-40B4-BE49-F238E27FC236}">
                <a16:creationId xmlns:a16="http://schemas.microsoft.com/office/drawing/2014/main" id="{C003D957-3826-7B74-A40E-5B1E91DA133B}"/>
              </a:ext>
            </a:extLst>
          </p:cNvPr>
          <p:cNvGraphicFramePr>
            <a:graphicFrameLocks noGrp="1"/>
          </p:cNvGraphicFramePr>
          <p:nvPr>
            <p:extLst>
              <p:ext uri="{D42A27DB-BD31-4B8C-83A1-F6EECF244321}">
                <p14:modId xmlns:p14="http://schemas.microsoft.com/office/powerpoint/2010/main" val="4250586445"/>
              </p:ext>
            </p:extLst>
          </p:nvPr>
        </p:nvGraphicFramePr>
        <p:xfrm>
          <a:off x="838200" y="1838857"/>
          <a:ext cx="10664869" cy="1524000"/>
        </p:xfrm>
        <a:graphic>
          <a:graphicData uri="http://schemas.openxmlformats.org/drawingml/2006/table">
            <a:tbl>
              <a:tblPr firstRow="1" bandRow="1">
                <a:tableStyleId>{F5AB1C69-6EDB-4FF4-983F-18BD219EF322}</a:tableStyleId>
              </a:tblPr>
              <a:tblGrid>
                <a:gridCol w="2418567">
                  <a:extLst>
                    <a:ext uri="{9D8B030D-6E8A-4147-A177-3AD203B41FA5}">
                      <a16:colId xmlns:a16="http://schemas.microsoft.com/office/drawing/2014/main" val="1773724452"/>
                    </a:ext>
                  </a:extLst>
                </a:gridCol>
                <a:gridCol w="1628384">
                  <a:extLst>
                    <a:ext uri="{9D8B030D-6E8A-4147-A177-3AD203B41FA5}">
                      <a16:colId xmlns:a16="http://schemas.microsoft.com/office/drawing/2014/main" val="3446470839"/>
                    </a:ext>
                  </a:extLst>
                </a:gridCol>
                <a:gridCol w="1853852">
                  <a:extLst>
                    <a:ext uri="{9D8B030D-6E8A-4147-A177-3AD203B41FA5}">
                      <a16:colId xmlns:a16="http://schemas.microsoft.com/office/drawing/2014/main" val="188551098"/>
                    </a:ext>
                  </a:extLst>
                </a:gridCol>
                <a:gridCol w="4764066">
                  <a:extLst>
                    <a:ext uri="{9D8B030D-6E8A-4147-A177-3AD203B41FA5}">
                      <a16:colId xmlns:a16="http://schemas.microsoft.com/office/drawing/2014/main" val="3630633666"/>
                    </a:ext>
                  </a:extLst>
                </a:gridCol>
              </a:tblGrid>
              <a:tr h="370840">
                <a:tc>
                  <a:txBody>
                    <a:bodyPr/>
                    <a:lstStyle/>
                    <a:p>
                      <a:r>
                        <a:rPr lang="en-US" sz="2200" dirty="0"/>
                        <a:t>SOURCE</a:t>
                      </a:r>
                    </a:p>
                  </a:txBody>
                  <a:tcPr/>
                </a:tc>
                <a:tc>
                  <a:txBody>
                    <a:bodyPr/>
                    <a:lstStyle/>
                    <a:p>
                      <a:r>
                        <a:rPr lang="en-US" sz="2200" dirty="0"/>
                        <a:t>PROTOCOL</a:t>
                      </a:r>
                    </a:p>
                  </a:txBody>
                  <a:tcPr/>
                </a:tc>
                <a:tc>
                  <a:txBody>
                    <a:bodyPr/>
                    <a:lstStyle/>
                    <a:p>
                      <a:r>
                        <a:rPr lang="en-US" sz="2200" dirty="0"/>
                        <a:t>PORT RANGE</a:t>
                      </a:r>
                    </a:p>
                  </a:txBody>
                  <a:tcPr/>
                </a:tc>
                <a:tc>
                  <a:txBody>
                    <a:bodyPr/>
                    <a:lstStyle/>
                    <a:p>
                      <a:r>
                        <a:rPr lang="en-US" sz="2200" dirty="0"/>
                        <a:t>WHAT THIS MEANS</a:t>
                      </a:r>
                    </a:p>
                  </a:txBody>
                  <a:tcPr/>
                </a:tc>
                <a:extLst>
                  <a:ext uri="{0D108BD9-81ED-4DB2-BD59-A6C34878D82A}">
                    <a16:rowId xmlns:a16="http://schemas.microsoft.com/office/drawing/2014/main" val="1512887373"/>
                  </a:ext>
                </a:extLst>
              </a:tr>
              <a:tr h="370840">
                <a:tc>
                  <a:txBody>
                    <a:bodyPr/>
                    <a:lstStyle/>
                    <a:p>
                      <a:r>
                        <a:rPr lang="en-US" sz="2200" dirty="0"/>
                        <a:t>198.51.200.01/32</a:t>
                      </a:r>
                    </a:p>
                  </a:txBody>
                  <a:tcPr/>
                </a:tc>
                <a:tc>
                  <a:txBody>
                    <a:bodyPr/>
                    <a:lstStyle/>
                    <a:p>
                      <a:r>
                        <a:rPr lang="en-US" sz="2200" dirty="0"/>
                        <a:t>TCP</a:t>
                      </a:r>
                    </a:p>
                  </a:txBody>
                  <a:tcPr/>
                </a:tc>
                <a:tc>
                  <a:txBody>
                    <a:bodyPr/>
                    <a:lstStyle/>
                    <a:p>
                      <a:r>
                        <a:rPr lang="en-US" sz="2200" dirty="0"/>
                        <a:t>22</a:t>
                      </a:r>
                    </a:p>
                  </a:txBody>
                  <a:tcPr/>
                </a:tc>
                <a:tc>
                  <a:txBody>
                    <a:bodyPr/>
                    <a:lstStyle/>
                    <a:p>
                      <a:r>
                        <a:rPr lang="en-US" sz="2200" dirty="0"/>
                        <a:t>Inbound traffic is allowed on Port 22 (SSH), but only if it’s coming from the IP address 198.51.200.01</a:t>
                      </a:r>
                    </a:p>
                  </a:txBody>
                  <a:tcPr/>
                </a:tc>
                <a:extLst>
                  <a:ext uri="{0D108BD9-81ED-4DB2-BD59-A6C34878D82A}">
                    <a16:rowId xmlns:a16="http://schemas.microsoft.com/office/drawing/2014/main" val="4040412061"/>
                  </a:ext>
                </a:extLst>
              </a:tr>
            </a:tbl>
          </a:graphicData>
        </a:graphic>
      </p:graphicFrame>
    </p:spTree>
    <p:extLst>
      <p:ext uri="{BB962C8B-B14F-4D97-AF65-F5344CB8AC3E}">
        <p14:creationId xmlns:p14="http://schemas.microsoft.com/office/powerpoint/2010/main" val="1156003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137C-DC4E-6244-24E3-456908D9D3E2}"/>
              </a:ext>
            </a:extLst>
          </p:cNvPr>
          <p:cNvSpPr>
            <a:spLocks noGrp="1"/>
          </p:cNvSpPr>
          <p:nvPr>
            <p:ph type="title"/>
          </p:nvPr>
        </p:nvSpPr>
        <p:spPr/>
        <p:txBody>
          <a:bodyPr/>
          <a:lstStyle/>
          <a:p>
            <a:r>
              <a:rPr lang="en-US" dirty="0"/>
              <a:t>Inbound Rules</a:t>
            </a:r>
          </a:p>
        </p:txBody>
      </p:sp>
      <p:graphicFrame>
        <p:nvGraphicFramePr>
          <p:cNvPr id="3" name="Table 3">
            <a:extLst>
              <a:ext uri="{FF2B5EF4-FFF2-40B4-BE49-F238E27FC236}">
                <a16:creationId xmlns:a16="http://schemas.microsoft.com/office/drawing/2014/main" id="{C003D957-3826-7B74-A40E-5B1E91DA133B}"/>
              </a:ext>
            </a:extLst>
          </p:cNvPr>
          <p:cNvGraphicFramePr>
            <a:graphicFrameLocks noGrp="1"/>
          </p:cNvGraphicFramePr>
          <p:nvPr/>
        </p:nvGraphicFramePr>
        <p:xfrm>
          <a:off x="838200" y="1838857"/>
          <a:ext cx="10664869" cy="2621280"/>
        </p:xfrm>
        <a:graphic>
          <a:graphicData uri="http://schemas.openxmlformats.org/drawingml/2006/table">
            <a:tbl>
              <a:tblPr firstRow="1" bandRow="1">
                <a:tableStyleId>{F5AB1C69-6EDB-4FF4-983F-18BD219EF322}</a:tableStyleId>
              </a:tblPr>
              <a:tblGrid>
                <a:gridCol w="2418567">
                  <a:extLst>
                    <a:ext uri="{9D8B030D-6E8A-4147-A177-3AD203B41FA5}">
                      <a16:colId xmlns:a16="http://schemas.microsoft.com/office/drawing/2014/main" val="1773724452"/>
                    </a:ext>
                  </a:extLst>
                </a:gridCol>
                <a:gridCol w="1628384">
                  <a:extLst>
                    <a:ext uri="{9D8B030D-6E8A-4147-A177-3AD203B41FA5}">
                      <a16:colId xmlns:a16="http://schemas.microsoft.com/office/drawing/2014/main" val="3446470839"/>
                    </a:ext>
                  </a:extLst>
                </a:gridCol>
                <a:gridCol w="1853852">
                  <a:extLst>
                    <a:ext uri="{9D8B030D-6E8A-4147-A177-3AD203B41FA5}">
                      <a16:colId xmlns:a16="http://schemas.microsoft.com/office/drawing/2014/main" val="188551098"/>
                    </a:ext>
                  </a:extLst>
                </a:gridCol>
                <a:gridCol w="4764066">
                  <a:extLst>
                    <a:ext uri="{9D8B030D-6E8A-4147-A177-3AD203B41FA5}">
                      <a16:colId xmlns:a16="http://schemas.microsoft.com/office/drawing/2014/main" val="3630633666"/>
                    </a:ext>
                  </a:extLst>
                </a:gridCol>
              </a:tblGrid>
              <a:tr h="370840">
                <a:tc>
                  <a:txBody>
                    <a:bodyPr/>
                    <a:lstStyle/>
                    <a:p>
                      <a:r>
                        <a:rPr lang="en-US" sz="2200" dirty="0"/>
                        <a:t>SOURCE</a:t>
                      </a:r>
                    </a:p>
                  </a:txBody>
                  <a:tcPr/>
                </a:tc>
                <a:tc>
                  <a:txBody>
                    <a:bodyPr/>
                    <a:lstStyle/>
                    <a:p>
                      <a:r>
                        <a:rPr lang="en-US" sz="2200" dirty="0"/>
                        <a:t>PROTOCOL</a:t>
                      </a:r>
                    </a:p>
                  </a:txBody>
                  <a:tcPr/>
                </a:tc>
                <a:tc>
                  <a:txBody>
                    <a:bodyPr/>
                    <a:lstStyle/>
                    <a:p>
                      <a:r>
                        <a:rPr lang="en-US" sz="2200" dirty="0"/>
                        <a:t>PORT RANGE</a:t>
                      </a:r>
                    </a:p>
                  </a:txBody>
                  <a:tcPr/>
                </a:tc>
                <a:tc>
                  <a:txBody>
                    <a:bodyPr/>
                    <a:lstStyle/>
                    <a:p>
                      <a:r>
                        <a:rPr lang="en-US" sz="2200" dirty="0"/>
                        <a:t>WHAT THIS MEANS</a:t>
                      </a:r>
                    </a:p>
                  </a:txBody>
                  <a:tcPr/>
                </a:tc>
                <a:extLst>
                  <a:ext uri="{0D108BD9-81ED-4DB2-BD59-A6C34878D82A}">
                    <a16:rowId xmlns:a16="http://schemas.microsoft.com/office/drawing/2014/main" val="1512887373"/>
                  </a:ext>
                </a:extLst>
              </a:tr>
              <a:tr h="370840">
                <a:tc>
                  <a:txBody>
                    <a:bodyPr/>
                    <a:lstStyle/>
                    <a:p>
                      <a:r>
                        <a:rPr lang="en-US" sz="2200" dirty="0"/>
                        <a:t>198.51.200.01/32</a:t>
                      </a:r>
                    </a:p>
                  </a:txBody>
                  <a:tcPr/>
                </a:tc>
                <a:tc>
                  <a:txBody>
                    <a:bodyPr/>
                    <a:lstStyle/>
                    <a:p>
                      <a:r>
                        <a:rPr lang="en-US" sz="2200" dirty="0"/>
                        <a:t>TCP</a:t>
                      </a:r>
                    </a:p>
                  </a:txBody>
                  <a:tcPr/>
                </a:tc>
                <a:tc>
                  <a:txBody>
                    <a:bodyPr/>
                    <a:lstStyle/>
                    <a:p>
                      <a:r>
                        <a:rPr lang="en-US" sz="2200" dirty="0"/>
                        <a:t>22</a:t>
                      </a:r>
                    </a:p>
                  </a:txBody>
                  <a:tcPr/>
                </a:tc>
                <a:tc>
                  <a:txBody>
                    <a:bodyPr/>
                    <a:lstStyle/>
                    <a:p>
                      <a:r>
                        <a:rPr lang="en-US" sz="2200" dirty="0"/>
                        <a:t>Inbound traffic is allowed on Port 22 (SSH), but only if it’s coming from the IP address 198.51.200.01</a:t>
                      </a:r>
                    </a:p>
                  </a:txBody>
                  <a:tcPr/>
                </a:tc>
                <a:extLst>
                  <a:ext uri="{0D108BD9-81ED-4DB2-BD59-A6C34878D82A}">
                    <a16:rowId xmlns:a16="http://schemas.microsoft.com/office/drawing/2014/main" val="4040412061"/>
                  </a:ext>
                </a:extLst>
              </a:tr>
              <a:tr h="370840">
                <a:tc>
                  <a:txBody>
                    <a:bodyPr/>
                    <a:lstStyle/>
                    <a:p>
                      <a:r>
                        <a:rPr lang="en-US" sz="2200" dirty="0"/>
                        <a:t>0.0.0.0/0</a:t>
                      </a:r>
                    </a:p>
                  </a:txBody>
                  <a:tcPr/>
                </a:tc>
                <a:tc>
                  <a:txBody>
                    <a:bodyPr/>
                    <a:lstStyle/>
                    <a:p>
                      <a:r>
                        <a:rPr lang="en-US" sz="2200" dirty="0"/>
                        <a:t>TCP</a:t>
                      </a:r>
                    </a:p>
                  </a:txBody>
                  <a:tcPr/>
                </a:tc>
                <a:tc>
                  <a:txBody>
                    <a:bodyPr/>
                    <a:lstStyle/>
                    <a:p>
                      <a:r>
                        <a:rPr lang="en-US" sz="2200" dirty="0"/>
                        <a:t>80</a:t>
                      </a:r>
                    </a:p>
                  </a:txBody>
                  <a:tcPr/>
                </a:tc>
                <a:tc>
                  <a:txBody>
                    <a:bodyPr/>
                    <a:lstStyle/>
                    <a:p>
                      <a:r>
                        <a:rPr lang="en-US" sz="2200" dirty="0"/>
                        <a:t>Inbound traffic is allowed on Port 80 (HTTP) from any IP address (Internet and in the VPC)</a:t>
                      </a:r>
                    </a:p>
                  </a:txBody>
                  <a:tcPr/>
                </a:tc>
                <a:extLst>
                  <a:ext uri="{0D108BD9-81ED-4DB2-BD59-A6C34878D82A}">
                    <a16:rowId xmlns:a16="http://schemas.microsoft.com/office/drawing/2014/main" val="40271539"/>
                  </a:ext>
                </a:extLst>
              </a:tr>
            </a:tbl>
          </a:graphicData>
        </a:graphic>
      </p:graphicFrame>
    </p:spTree>
    <p:extLst>
      <p:ext uri="{BB962C8B-B14F-4D97-AF65-F5344CB8AC3E}">
        <p14:creationId xmlns:p14="http://schemas.microsoft.com/office/powerpoint/2010/main" val="660977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9137C-DC4E-6244-24E3-456908D9D3E2}"/>
              </a:ext>
            </a:extLst>
          </p:cNvPr>
          <p:cNvSpPr>
            <a:spLocks noGrp="1"/>
          </p:cNvSpPr>
          <p:nvPr>
            <p:ph type="title"/>
          </p:nvPr>
        </p:nvSpPr>
        <p:spPr/>
        <p:txBody>
          <a:bodyPr/>
          <a:lstStyle/>
          <a:p>
            <a:r>
              <a:rPr lang="en-US" dirty="0"/>
              <a:t>Outbound Rules</a:t>
            </a:r>
          </a:p>
        </p:txBody>
      </p:sp>
      <p:graphicFrame>
        <p:nvGraphicFramePr>
          <p:cNvPr id="3" name="Table 3">
            <a:extLst>
              <a:ext uri="{FF2B5EF4-FFF2-40B4-BE49-F238E27FC236}">
                <a16:creationId xmlns:a16="http://schemas.microsoft.com/office/drawing/2014/main" id="{C003D957-3826-7B74-A40E-5B1E91DA133B}"/>
              </a:ext>
            </a:extLst>
          </p:cNvPr>
          <p:cNvGraphicFramePr>
            <a:graphicFrameLocks noGrp="1"/>
          </p:cNvGraphicFramePr>
          <p:nvPr>
            <p:extLst>
              <p:ext uri="{D42A27DB-BD31-4B8C-83A1-F6EECF244321}">
                <p14:modId xmlns:p14="http://schemas.microsoft.com/office/powerpoint/2010/main" val="3047231537"/>
              </p:ext>
            </p:extLst>
          </p:nvPr>
        </p:nvGraphicFramePr>
        <p:xfrm>
          <a:off x="838200" y="1838857"/>
          <a:ext cx="10664869" cy="1524000"/>
        </p:xfrm>
        <a:graphic>
          <a:graphicData uri="http://schemas.openxmlformats.org/drawingml/2006/table">
            <a:tbl>
              <a:tblPr firstRow="1" bandRow="1">
                <a:tableStyleId>{F5AB1C69-6EDB-4FF4-983F-18BD219EF322}</a:tableStyleId>
              </a:tblPr>
              <a:tblGrid>
                <a:gridCol w="2418567">
                  <a:extLst>
                    <a:ext uri="{9D8B030D-6E8A-4147-A177-3AD203B41FA5}">
                      <a16:colId xmlns:a16="http://schemas.microsoft.com/office/drawing/2014/main" val="1773724452"/>
                    </a:ext>
                  </a:extLst>
                </a:gridCol>
                <a:gridCol w="1628384">
                  <a:extLst>
                    <a:ext uri="{9D8B030D-6E8A-4147-A177-3AD203B41FA5}">
                      <a16:colId xmlns:a16="http://schemas.microsoft.com/office/drawing/2014/main" val="3446470839"/>
                    </a:ext>
                  </a:extLst>
                </a:gridCol>
                <a:gridCol w="1853852">
                  <a:extLst>
                    <a:ext uri="{9D8B030D-6E8A-4147-A177-3AD203B41FA5}">
                      <a16:colId xmlns:a16="http://schemas.microsoft.com/office/drawing/2014/main" val="188551098"/>
                    </a:ext>
                  </a:extLst>
                </a:gridCol>
                <a:gridCol w="4764066">
                  <a:extLst>
                    <a:ext uri="{9D8B030D-6E8A-4147-A177-3AD203B41FA5}">
                      <a16:colId xmlns:a16="http://schemas.microsoft.com/office/drawing/2014/main" val="3630633666"/>
                    </a:ext>
                  </a:extLst>
                </a:gridCol>
              </a:tblGrid>
              <a:tr h="370840">
                <a:tc>
                  <a:txBody>
                    <a:bodyPr/>
                    <a:lstStyle/>
                    <a:p>
                      <a:r>
                        <a:rPr lang="en-US" sz="2200" dirty="0"/>
                        <a:t>DESTINATION</a:t>
                      </a:r>
                    </a:p>
                  </a:txBody>
                  <a:tcPr/>
                </a:tc>
                <a:tc>
                  <a:txBody>
                    <a:bodyPr/>
                    <a:lstStyle/>
                    <a:p>
                      <a:r>
                        <a:rPr lang="en-US" sz="2200" dirty="0"/>
                        <a:t>PROTOCOL</a:t>
                      </a:r>
                    </a:p>
                  </a:txBody>
                  <a:tcPr/>
                </a:tc>
                <a:tc>
                  <a:txBody>
                    <a:bodyPr/>
                    <a:lstStyle/>
                    <a:p>
                      <a:r>
                        <a:rPr lang="en-US" sz="2200" dirty="0"/>
                        <a:t>PORT RANGE</a:t>
                      </a:r>
                    </a:p>
                  </a:txBody>
                  <a:tcPr/>
                </a:tc>
                <a:tc>
                  <a:txBody>
                    <a:bodyPr/>
                    <a:lstStyle/>
                    <a:p>
                      <a:r>
                        <a:rPr lang="en-US" sz="2200" dirty="0"/>
                        <a:t>WHAT THIS MEANS</a:t>
                      </a:r>
                    </a:p>
                  </a:txBody>
                  <a:tcPr/>
                </a:tc>
                <a:extLst>
                  <a:ext uri="{0D108BD9-81ED-4DB2-BD59-A6C34878D82A}">
                    <a16:rowId xmlns:a16="http://schemas.microsoft.com/office/drawing/2014/main" val="1512887373"/>
                  </a:ext>
                </a:extLst>
              </a:tr>
              <a:tr h="370840">
                <a:tc>
                  <a:txBody>
                    <a:bodyPr/>
                    <a:lstStyle/>
                    <a:p>
                      <a:r>
                        <a:rPr lang="en-US" sz="2200" dirty="0"/>
                        <a:t>0.0.0.0/0</a:t>
                      </a:r>
                    </a:p>
                  </a:txBody>
                  <a:tcPr/>
                </a:tc>
                <a:tc>
                  <a:txBody>
                    <a:bodyPr/>
                    <a:lstStyle/>
                    <a:p>
                      <a:r>
                        <a:rPr lang="en-US" sz="2200" dirty="0"/>
                        <a:t>All</a:t>
                      </a:r>
                    </a:p>
                  </a:txBody>
                  <a:tcPr/>
                </a:tc>
                <a:tc>
                  <a:txBody>
                    <a:bodyPr/>
                    <a:lstStyle/>
                    <a:p>
                      <a:r>
                        <a:rPr lang="en-US" sz="2200" dirty="0"/>
                        <a:t>All</a:t>
                      </a:r>
                    </a:p>
                  </a:txBody>
                  <a:tcPr/>
                </a:tc>
                <a:tc>
                  <a:txBody>
                    <a:bodyPr/>
                    <a:lstStyle/>
                    <a:p>
                      <a:r>
                        <a:rPr lang="en-US" sz="2200" dirty="0"/>
                        <a:t>Outbound traffic allowed to everywhere (the Internet and other AWS resources)</a:t>
                      </a:r>
                    </a:p>
                  </a:txBody>
                  <a:tcPr/>
                </a:tc>
                <a:extLst>
                  <a:ext uri="{0D108BD9-81ED-4DB2-BD59-A6C34878D82A}">
                    <a16:rowId xmlns:a16="http://schemas.microsoft.com/office/drawing/2014/main" val="40271539"/>
                  </a:ext>
                </a:extLst>
              </a:tr>
            </a:tbl>
          </a:graphicData>
        </a:graphic>
      </p:graphicFrame>
    </p:spTree>
    <p:extLst>
      <p:ext uri="{BB962C8B-B14F-4D97-AF65-F5344CB8AC3E}">
        <p14:creationId xmlns:p14="http://schemas.microsoft.com/office/powerpoint/2010/main" val="29006481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084124-B1D8-BB38-E6CB-F8BA2C355D5C}"/>
              </a:ext>
            </a:extLst>
          </p:cNvPr>
          <p:cNvSpPr>
            <a:spLocks noGrp="1"/>
          </p:cNvSpPr>
          <p:nvPr>
            <p:ph type="body" sz="quarter" idx="10"/>
          </p:nvPr>
        </p:nvSpPr>
        <p:spPr/>
        <p:txBody>
          <a:bodyPr/>
          <a:lstStyle/>
          <a:p>
            <a:r>
              <a:rPr lang="en-US" sz="2800" dirty="0">
                <a:latin typeface="+mj-lt"/>
              </a:rPr>
              <a:t>Specific to a region and VPC</a:t>
            </a:r>
          </a:p>
          <a:p>
            <a:pPr lvl="1"/>
            <a:r>
              <a:rPr lang="en-US" sz="2200" dirty="0">
                <a:latin typeface="+mj-lt"/>
              </a:rPr>
              <a:t>If you don’t see a security group, it might be in a different region</a:t>
            </a:r>
          </a:p>
          <a:p>
            <a:r>
              <a:rPr lang="en-US" sz="2800" dirty="0">
                <a:latin typeface="+mj-lt"/>
              </a:rPr>
              <a:t>Source and destination can be a CIDR or another security group</a:t>
            </a:r>
          </a:p>
          <a:p>
            <a:r>
              <a:rPr lang="en-US" sz="2800" dirty="0">
                <a:latin typeface="+mj-lt"/>
              </a:rPr>
              <a:t>Stateful</a:t>
            </a:r>
          </a:p>
          <a:p>
            <a:pPr lvl="1"/>
            <a:r>
              <a:rPr lang="en-US" sz="2200" dirty="0">
                <a:latin typeface="+mj-lt"/>
              </a:rPr>
              <a:t>When traffic is allowed in one direction, the security group allows reply traffic in the opposite direction</a:t>
            </a:r>
          </a:p>
          <a:p>
            <a:r>
              <a:rPr lang="en-US" sz="2800" dirty="0">
                <a:latin typeface="+mj-lt"/>
              </a:rPr>
              <a:t>Default security group</a:t>
            </a:r>
          </a:p>
          <a:p>
            <a:pPr lvl="1"/>
            <a:r>
              <a:rPr lang="en-US" sz="2200" dirty="0">
                <a:latin typeface="+mj-lt"/>
              </a:rPr>
              <a:t>Automatically created for each VPC</a:t>
            </a:r>
          </a:p>
          <a:p>
            <a:pPr lvl="1"/>
            <a:r>
              <a:rPr lang="en-US" sz="2200" dirty="0">
                <a:latin typeface="+mj-lt"/>
              </a:rPr>
              <a:t>You cannot delete it, but you can modify it to meet your needs</a:t>
            </a:r>
          </a:p>
        </p:txBody>
      </p:sp>
      <p:sp>
        <p:nvSpPr>
          <p:cNvPr id="3" name="Content Placeholder 2">
            <a:extLst>
              <a:ext uri="{FF2B5EF4-FFF2-40B4-BE49-F238E27FC236}">
                <a16:creationId xmlns:a16="http://schemas.microsoft.com/office/drawing/2014/main" id="{D3548BFF-4019-FD7A-22D9-7324389F34CC}"/>
              </a:ext>
            </a:extLst>
          </p:cNvPr>
          <p:cNvSpPr>
            <a:spLocks noGrp="1"/>
          </p:cNvSpPr>
          <p:nvPr>
            <p:ph sz="quarter" idx="14"/>
          </p:nvPr>
        </p:nvSpPr>
        <p:spPr/>
        <p:txBody>
          <a:bodyPr/>
          <a:lstStyle/>
          <a:p>
            <a:r>
              <a:rPr lang="en-US" dirty="0"/>
              <a:t>Other Notes About Security Groups</a:t>
            </a:r>
          </a:p>
        </p:txBody>
      </p:sp>
    </p:spTree>
    <p:extLst>
      <p:ext uri="{BB962C8B-B14F-4D97-AF65-F5344CB8AC3E}">
        <p14:creationId xmlns:p14="http://schemas.microsoft.com/office/powerpoint/2010/main" val="56880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667899"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 Custom Security Group</a:t>
            </a:r>
          </a:p>
        </p:txBody>
      </p:sp>
      <p:pic>
        <p:nvPicPr>
          <p:cNvPr id="7" name="Picture 6" descr="A blue sign with white text&#10;&#10;Description automatically generated with medium confidence">
            <a:extLst>
              <a:ext uri="{FF2B5EF4-FFF2-40B4-BE49-F238E27FC236}">
                <a16:creationId xmlns:a16="http://schemas.microsoft.com/office/drawing/2014/main" id="{77D3BA74-D3FE-6211-2EF7-854C10B9E5F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678008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38C8AD-FD24-F77F-1F1C-339930C5EB0D}"/>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8A66FB03-DF64-CCC8-795E-29AF3161A23A}"/>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539599AB-04BD-2F42-18E3-D229F79F37D7}"/>
              </a:ext>
            </a:extLst>
          </p:cNvPr>
          <p:cNvPicPr>
            <a:picLocks noChangeAspect="1"/>
          </p:cNvPicPr>
          <p:nvPr/>
        </p:nvPicPr>
        <p:blipFill rotWithShape="1">
          <a:blip r:embed="rId3">
            <a:extLst>
              <a:ext uri="{28A0092B-C50C-407E-A947-70E740481C1C}">
                <a14:useLocalDpi xmlns:a14="http://schemas.microsoft.com/office/drawing/2010/main" val="0"/>
              </a:ext>
            </a:extLst>
          </a:blip>
          <a:srcRect t="14866"/>
          <a:stretch/>
        </p:blipFill>
        <p:spPr>
          <a:xfrm>
            <a:off x="0" y="0"/>
            <a:ext cx="12192000" cy="6856664"/>
          </a:xfrm>
          <a:prstGeom prst="rect">
            <a:avLst/>
          </a:prstGeom>
        </p:spPr>
      </p:pic>
      <p:sp>
        <p:nvSpPr>
          <p:cNvPr id="6" name="Rectangle 5">
            <a:extLst>
              <a:ext uri="{FF2B5EF4-FFF2-40B4-BE49-F238E27FC236}">
                <a16:creationId xmlns:a16="http://schemas.microsoft.com/office/drawing/2014/main" id="{E1DB21AE-75CA-DC9B-705D-A76584A9EEF7}"/>
              </a:ext>
            </a:extLst>
          </p:cNvPr>
          <p:cNvSpPr/>
          <p:nvPr/>
        </p:nvSpPr>
        <p:spPr>
          <a:xfrm>
            <a:off x="0" y="4165600"/>
            <a:ext cx="12192000" cy="226949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prstClr val="black"/>
                </a:solidFill>
                <a:effectLst/>
                <a:uLnTx/>
                <a:uFillTx/>
                <a:latin typeface="Trebuchet MS" panose="020B0603020202020204"/>
                <a:ea typeface="+mn-ea"/>
                <a:cs typeface="+mn-cs"/>
              </a:rPr>
              <a:t>NETWORK ACCESS CONTROL LISTS (</a:t>
            </a:r>
            <a:r>
              <a:rPr kumimoji="0" lang="en-US" sz="6400" b="0" i="0" u="none" strike="noStrike" kern="1200" cap="none" spc="0" normalizeH="0" baseline="0" noProof="0" dirty="0" err="1">
                <a:ln>
                  <a:noFill/>
                </a:ln>
                <a:solidFill>
                  <a:prstClr val="black"/>
                </a:solidFill>
                <a:effectLst/>
                <a:uLnTx/>
                <a:uFillTx/>
                <a:latin typeface="Trebuchet MS" panose="020B0603020202020204"/>
                <a:ea typeface="+mn-ea"/>
                <a:cs typeface="+mn-cs"/>
              </a:rPr>
              <a:t>NACLs</a:t>
            </a:r>
            <a:r>
              <a:rPr kumimoji="0" lang="en-US" sz="6400" b="0" i="0" u="none" strike="noStrike" kern="1200" cap="none" spc="0" normalizeH="0" baseline="0" noProof="0" dirty="0">
                <a:ln>
                  <a:noFill/>
                </a:ln>
                <a:solidFill>
                  <a:prstClr val="black"/>
                </a:solidFill>
                <a:effectLst/>
                <a:uLnTx/>
                <a:uFillTx/>
                <a:latin typeface="Trebuchet MS" panose="020B0603020202020204"/>
                <a:ea typeface="+mn-ea"/>
                <a:cs typeface="+mn-cs"/>
              </a:rPr>
              <a:t>)</a:t>
            </a:r>
          </a:p>
        </p:txBody>
      </p:sp>
    </p:spTree>
    <p:extLst>
      <p:ext uri="{BB962C8B-B14F-4D97-AF65-F5344CB8AC3E}">
        <p14:creationId xmlns:p14="http://schemas.microsoft.com/office/powerpoint/2010/main" val="36518332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519A8E-DE98-CE0C-38CE-934E4194ED62}"/>
              </a:ext>
            </a:extLst>
          </p:cNvPr>
          <p:cNvCxnSpPr>
            <a:cxnSpLocks/>
          </p:cNvCxnSpPr>
          <p:nvPr/>
        </p:nvCxnSpPr>
        <p:spPr>
          <a:xfrm>
            <a:off x="4325130" y="2883264"/>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AE4EAA2-10A9-EC24-C68E-B0EE66A687ED}"/>
              </a:ext>
            </a:extLst>
          </p:cNvPr>
          <p:cNvCxnSpPr>
            <a:cxnSpLocks/>
          </p:cNvCxnSpPr>
          <p:nvPr/>
        </p:nvCxnSpPr>
        <p:spPr>
          <a:xfrm>
            <a:off x="4352778" y="400978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DDAE22D-5EB9-7026-8B2A-C58BA959DC95}"/>
              </a:ext>
            </a:extLst>
          </p:cNvPr>
          <p:cNvSpPr/>
          <p:nvPr/>
        </p:nvSpPr>
        <p:spPr>
          <a:xfrm>
            <a:off x="7740154" y="2406087"/>
            <a:ext cx="2144625" cy="3184479"/>
          </a:xfrm>
          <a:prstGeom prst="rect">
            <a:avLst/>
          </a:prstGeom>
          <a:noFill/>
          <a:ln w="38100">
            <a:solidFill>
              <a:srgbClr val="D45B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2" name="TextBox 11">
            <a:extLst>
              <a:ext uri="{FF2B5EF4-FFF2-40B4-BE49-F238E27FC236}">
                <a16:creationId xmlns:a16="http://schemas.microsoft.com/office/drawing/2014/main" id="{FAA26977-3A00-7389-BBE6-10FA3F66E434}"/>
              </a:ext>
            </a:extLst>
          </p:cNvPr>
          <p:cNvSpPr txBox="1"/>
          <p:nvPr/>
        </p:nvSpPr>
        <p:spPr>
          <a:xfrm>
            <a:off x="7608443" y="2260674"/>
            <a:ext cx="523915" cy="283199"/>
          </a:xfrm>
          <a:prstGeom prst="rect">
            <a:avLst/>
          </a:prstGeom>
          <a:solidFill>
            <a:schemeClr val="bg1"/>
          </a:solidFill>
        </p:spPr>
        <p:txBody>
          <a:bodyPr vert="horz" wrap="square" lIns="0" tIns="32970" rIns="65939" bIns="32970" rtlCol="0" anchor="ctr" anchorCtr="0">
            <a:noAutofit/>
          </a:bodyPr>
          <a:lstStyle/>
          <a:p>
            <a:pPr marL="0" marR="0" lvl="0" indent="0"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NACL</a:t>
            </a:r>
          </a:p>
        </p:txBody>
      </p:sp>
      <p:sp>
        <p:nvSpPr>
          <p:cNvPr id="13" name="TextBox 12">
            <a:extLst>
              <a:ext uri="{FF2B5EF4-FFF2-40B4-BE49-F238E27FC236}">
                <a16:creationId xmlns:a16="http://schemas.microsoft.com/office/drawing/2014/main" id="{0A44FAB4-9C56-CE46-5210-819BE44B1160}"/>
              </a:ext>
            </a:extLst>
          </p:cNvPr>
          <p:cNvSpPr txBox="1"/>
          <p:nvPr/>
        </p:nvSpPr>
        <p:spPr>
          <a:xfrm>
            <a:off x="6484312" y="3044335"/>
            <a:ext cx="1337206" cy="939451"/>
          </a:xfrm>
          <a:prstGeom prst="rect">
            <a:avLst/>
          </a:prstGeom>
          <a:solidFill>
            <a:schemeClr val="bg1"/>
          </a:solidFill>
        </p:spPr>
        <p:txBody>
          <a:bodyPr vert="horz" wrap="square" lIns="0" tIns="32970" rIns="65939" bIns="32970" rtlCol="0" anchor="ctr"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Rules that control inbound and outbound traffic</a:t>
            </a:r>
          </a:p>
        </p:txBody>
      </p:sp>
      <p:sp>
        <p:nvSpPr>
          <p:cNvPr id="14" name="Title 13">
            <a:extLst>
              <a:ext uri="{FF2B5EF4-FFF2-40B4-BE49-F238E27FC236}">
                <a16:creationId xmlns:a16="http://schemas.microsoft.com/office/drawing/2014/main" id="{F8A02169-23C6-5487-4793-BEE4539F62FE}"/>
              </a:ext>
            </a:extLst>
          </p:cNvPr>
          <p:cNvSpPr>
            <a:spLocks noGrp="1"/>
          </p:cNvSpPr>
          <p:nvPr>
            <p:ph type="title"/>
          </p:nvPr>
        </p:nvSpPr>
        <p:spPr/>
        <p:txBody>
          <a:bodyPr/>
          <a:lstStyle/>
          <a:p>
            <a:r>
              <a:rPr lang="en-US" dirty="0"/>
              <a:t>Network Access Control List (NACL)</a:t>
            </a:r>
          </a:p>
        </p:txBody>
      </p:sp>
      <p:sp>
        <p:nvSpPr>
          <p:cNvPr id="16" name="Rectangle 15">
            <a:extLst>
              <a:ext uri="{FF2B5EF4-FFF2-40B4-BE49-F238E27FC236}">
                <a16:creationId xmlns:a16="http://schemas.microsoft.com/office/drawing/2014/main" id="{B3679C03-B796-A4A5-262A-23D9CACEFFFC}"/>
              </a:ext>
            </a:extLst>
          </p:cNvPr>
          <p:cNvSpPr/>
          <p:nvPr/>
        </p:nvSpPr>
        <p:spPr>
          <a:xfrm>
            <a:off x="8028956" y="2682870"/>
            <a:ext cx="1547938" cy="260183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Subnet</a:t>
            </a:r>
            <a:endPar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endParaRPr>
          </a:p>
        </p:txBody>
      </p:sp>
      <p:pic>
        <p:nvPicPr>
          <p:cNvPr id="17" name="Graphic 60">
            <a:extLst>
              <a:ext uri="{FF2B5EF4-FFF2-40B4-BE49-F238E27FC236}">
                <a16:creationId xmlns:a16="http://schemas.microsoft.com/office/drawing/2014/main" id="{7BBE1652-CBE8-D98D-8B41-7C55ABCF5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866" y="3285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60">
            <a:extLst>
              <a:ext uri="{FF2B5EF4-FFF2-40B4-BE49-F238E27FC236}">
                <a16:creationId xmlns:a16="http://schemas.microsoft.com/office/drawing/2014/main" id="{58C5B44F-4447-E6E2-FC89-AF3C784B3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866" y="388807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60">
            <a:extLst>
              <a:ext uri="{FF2B5EF4-FFF2-40B4-BE49-F238E27FC236}">
                <a16:creationId xmlns:a16="http://schemas.microsoft.com/office/drawing/2014/main" id="{A47A7D3C-69D4-8676-80C3-9627827C5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866" y="4490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41">
            <a:extLst>
              <a:ext uri="{FF2B5EF4-FFF2-40B4-BE49-F238E27FC236}">
                <a16:creationId xmlns:a16="http://schemas.microsoft.com/office/drawing/2014/main" id="{984AE6F4-92FF-9619-507F-B7819526B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7833" y="17825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23350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5519A8E-DE98-CE0C-38CE-934E4194ED62}"/>
              </a:ext>
            </a:extLst>
          </p:cNvPr>
          <p:cNvCxnSpPr>
            <a:cxnSpLocks/>
          </p:cNvCxnSpPr>
          <p:nvPr/>
        </p:nvCxnSpPr>
        <p:spPr>
          <a:xfrm>
            <a:off x="4325130" y="2883264"/>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8AE4EAA2-10A9-EC24-C68E-B0EE66A687ED}"/>
              </a:ext>
            </a:extLst>
          </p:cNvPr>
          <p:cNvCxnSpPr>
            <a:cxnSpLocks/>
          </p:cNvCxnSpPr>
          <p:nvPr/>
        </p:nvCxnSpPr>
        <p:spPr>
          <a:xfrm>
            <a:off x="4352778" y="400978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DDAE22D-5EB9-7026-8B2A-C58BA959DC95}"/>
              </a:ext>
            </a:extLst>
          </p:cNvPr>
          <p:cNvSpPr/>
          <p:nvPr/>
        </p:nvSpPr>
        <p:spPr>
          <a:xfrm>
            <a:off x="7740154" y="2406087"/>
            <a:ext cx="2144625" cy="3184479"/>
          </a:xfrm>
          <a:prstGeom prst="rect">
            <a:avLst/>
          </a:prstGeom>
          <a:noFill/>
          <a:ln w="38100">
            <a:solidFill>
              <a:srgbClr val="D45B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2" name="TextBox 11">
            <a:extLst>
              <a:ext uri="{FF2B5EF4-FFF2-40B4-BE49-F238E27FC236}">
                <a16:creationId xmlns:a16="http://schemas.microsoft.com/office/drawing/2014/main" id="{FAA26977-3A00-7389-BBE6-10FA3F66E434}"/>
              </a:ext>
            </a:extLst>
          </p:cNvPr>
          <p:cNvSpPr txBox="1"/>
          <p:nvPr/>
        </p:nvSpPr>
        <p:spPr>
          <a:xfrm>
            <a:off x="7608443" y="2260674"/>
            <a:ext cx="523915" cy="283199"/>
          </a:xfrm>
          <a:prstGeom prst="rect">
            <a:avLst/>
          </a:prstGeom>
          <a:solidFill>
            <a:schemeClr val="bg1"/>
          </a:solidFill>
        </p:spPr>
        <p:txBody>
          <a:bodyPr vert="horz" wrap="square" lIns="0" tIns="32970" rIns="65939" bIns="32970" rtlCol="0" anchor="ctr" anchorCtr="0">
            <a:noAutofit/>
          </a:bodyPr>
          <a:lstStyle/>
          <a:p>
            <a:pPr marL="0" marR="0" lvl="0" indent="0"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NACL</a:t>
            </a:r>
          </a:p>
        </p:txBody>
      </p:sp>
      <p:sp>
        <p:nvSpPr>
          <p:cNvPr id="13" name="TextBox 12">
            <a:extLst>
              <a:ext uri="{FF2B5EF4-FFF2-40B4-BE49-F238E27FC236}">
                <a16:creationId xmlns:a16="http://schemas.microsoft.com/office/drawing/2014/main" id="{0A44FAB4-9C56-CE46-5210-819BE44B1160}"/>
              </a:ext>
            </a:extLst>
          </p:cNvPr>
          <p:cNvSpPr txBox="1"/>
          <p:nvPr/>
        </p:nvSpPr>
        <p:spPr>
          <a:xfrm>
            <a:off x="6484312" y="3044335"/>
            <a:ext cx="1337206" cy="939451"/>
          </a:xfrm>
          <a:prstGeom prst="rect">
            <a:avLst/>
          </a:prstGeom>
          <a:solidFill>
            <a:schemeClr val="bg1"/>
          </a:solidFill>
        </p:spPr>
        <p:txBody>
          <a:bodyPr vert="horz" wrap="square" lIns="0" tIns="32970" rIns="65939" bIns="32970" rtlCol="0" anchor="ctr"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Rules that control inbound and outbound traffic</a:t>
            </a:r>
          </a:p>
        </p:txBody>
      </p:sp>
      <p:sp>
        <p:nvSpPr>
          <p:cNvPr id="14" name="Title 13">
            <a:extLst>
              <a:ext uri="{FF2B5EF4-FFF2-40B4-BE49-F238E27FC236}">
                <a16:creationId xmlns:a16="http://schemas.microsoft.com/office/drawing/2014/main" id="{F8A02169-23C6-5487-4793-BEE4539F62FE}"/>
              </a:ext>
            </a:extLst>
          </p:cNvPr>
          <p:cNvSpPr>
            <a:spLocks noGrp="1"/>
          </p:cNvSpPr>
          <p:nvPr>
            <p:ph type="title"/>
          </p:nvPr>
        </p:nvSpPr>
        <p:spPr/>
        <p:txBody>
          <a:bodyPr/>
          <a:lstStyle/>
          <a:p>
            <a:r>
              <a:rPr lang="en-US" dirty="0"/>
              <a:t>Network Access Control List (NACL)</a:t>
            </a:r>
          </a:p>
        </p:txBody>
      </p:sp>
      <p:sp>
        <p:nvSpPr>
          <p:cNvPr id="16" name="Rectangle 15">
            <a:extLst>
              <a:ext uri="{FF2B5EF4-FFF2-40B4-BE49-F238E27FC236}">
                <a16:creationId xmlns:a16="http://schemas.microsoft.com/office/drawing/2014/main" id="{B3679C03-B796-A4A5-262A-23D9CACEFFFC}"/>
              </a:ext>
            </a:extLst>
          </p:cNvPr>
          <p:cNvSpPr/>
          <p:nvPr/>
        </p:nvSpPr>
        <p:spPr>
          <a:xfrm>
            <a:off x="8028956" y="2682870"/>
            <a:ext cx="1547938" cy="260183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a:lstStyle/>
          <a:p>
            <a:pPr algn="ctr"/>
            <a:r>
              <a:rPr lang="en-US" sz="2000" dirty="0">
                <a:solidFill>
                  <a:srgbClr val="1E8900"/>
                </a:solidFill>
                <a:latin typeface="Trebuchet MS" panose="020B0603020202020204"/>
                <a:cs typeface="Arial" panose="020B0604020202020204" pitchFamily="34" charset="0"/>
              </a:rPr>
              <a:t>Subnet</a:t>
            </a:r>
          </a:p>
        </p:txBody>
      </p:sp>
      <p:pic>
        <p:nvPicPr>
          <p:cNvPr id="17" name="Graphic 60">
            <a:extLst>
              <a:ext uri="{FF2B5EF4-FFF2-40B4-BE49-F238E27FC236}">
                <a16:creationId xmlns:a16="http://schemas.microsoft.com/office/drawing/2014/main" id="{7BBE1652-CBE8-D98D-8B41-7C55ABCF5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866" y="3285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41">
            <a:extLst>
              <a:ext uri="{FF2B5EF4-FFF2-40B4-BE49-F238E27FC236}">
                <a16:creationId xmlns:a16="http://schemas.microsoft.com/office/drawing/2014/main" id="{FE184D45-33CA-CDB8-464F-DCC1259D8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7833" y="17825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60">
            <a:extLst>
              <a:ext uri="{FF2B5EF4-FFF2-40B4-BE49-F238E27FC236}">
                <a16:creationId xmlns:a16="http://schemas.microsoft.com/office/drawing/2014/main" id="{58C5B44F-4447-E6E2-FC89-AF3C784B3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866" y="388807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60">
            <a:extLst>
              <a:ext uri="{FF2B5EF4-FFF2-40B4-BE49-F238E27FC236}">
                <a16:creationId xmlns:a16="http://schemas.microsoft.com/office/drawing/2014/main" id="{A47A7D3C-69D4-8676-80C3-9627827C5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866" y="4490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Speech Bubble: Rectangle with Corners Rounded 18">
            <a:extLst>
              <a:ext uri="{FF2B5EF4-FFF2-40B4-BE49-F238E27FC236}">
                <a16:creationId xmlns:a16="http://schemas.microsoft.com/office/drawing/2014/main" id="{68CE4F25-1510-B6BF-8C07-E3FFA5A264A9}"/>
              </a:ext>
            </a:extLst>
          </p:cNvPr>
          <p:cNvSpPr/>
          <p:nvPr/>
        </p:nvSpPr>
        <p:spPr>
          <a:xfrm>
            <a:off x="1489955" y="1675303"/>
            <a:ext cx="4777230" cy="1737140"/>
          </a:xfrm>
          <a:prstGeom prst="wedgeRoundRectCallout">
            <a:avLst>
              <a:gd name="adj1" fmla="val 75030"/>
              <a:gd name="adj2" fmla="val -29168"/>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One</a:t>
            </a:r>
            <a:r>
              <a:rPr kumimoji="0" lang="en-US" sz="2400" b="0" i="0" u="none" strike="noStrike" kern="1200" cap="none" spc="0" normalizeH="0" noProof="0" dirty="0">
                <a:ln>
                  <a:noFill/>
                </a:ln>
                <a:solidFill>
                  <a:prstClr val="white"/>
                </a:solidFill>
                <a:effectLst/>
                <a:uLnTx/>
                <a:uFillTx/>
                <a:latin typeface="Trebuchet MS" panose="020B0603020202020204"/>
                <a:ea typeface="+mn-ea"/>
                <a:cs typeface="+mn-cs"/>
              </a:rPr>
              <a:t> NACL per subnet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aseline="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noProof="0" dirty="0">
                <a:ln>
                  <a:noFill/>
                </a:ln>
                <a:solidFill>
                  <a:prstClr val="white"/>
                </a:solidFill>
                <a:effectLst/>
                <a:uLnTx/>
                <a:uFillTx/>
                <a:latin typeface="Trebuchet MS" panose="020B0603020202020204"/>
                <a:ea typeface="+mn-ea"/>
                <a:cs typeface="+mn-cs"/>
              </a:rPr>
              <a:t>But one NACL can be associated with multiple subnets</a:t>
            </a:r>
            <a:endParaRPr kumimoji="0" lang="en-US" sz="2400" b="0" i="0" u="none" strike="noStrike" kern="1200" cap="none" spc="0" normalizeH="0" baseline="0" noProof="0" dirty="0">
              <a:ln>
                <a:noFill/>
              </a:ln>
              <a:solidFill>
                <a:srgbClr val="FFFF00"/>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724211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D918-D7B1-C661-CEF0-7C1A0EF40076}"/>
              </a:ext>
            </a:extLst>
          </p:cNvPr>
          <p:cNvSpPr>
            <a:spLocks noGrp="1"/>
          </p:cNvSpPr>
          <p:nvPr>
            <p:ph type="title"/>
          </p:nvPr>
        </p:nvSpPr>
        <p:spPr/>
        <p:txBody>
          <a:bodyPr/>
          <a:lstStyle/>
          <a:p>
            <a:r>
              <a:rPr lang="en-US" dirty="0"/>
              <a:t>NACL Rules</a:t>
            </a:r>
          </a:p>
        </p:txBody>
      </p:sp>
      <p:graphicFrame>
        <p:nvGraphicFramePr>
          <p:cNvPr id="3" name="Table 3">
            <a:extLst>
              <a:ext uri="{FF2B5EF4-FFF2-40B4-BE49-F238E27FC236}">
                <a16:creationId xmlns:a16="http://schemas.microsoft.com/office/drawing/2014/main" id="{D511C02B-B571-627F-DB4D-DD8714028736}"/>
              </a:ext>
            </a:extLst>
          </p:cNvPr>
          <p:cNvGraphicFramePr>
            <a:graphicFrameLocks noGrp="1"/>
          </p:cNvGraphicFramePr>
          <p:nvPr>
            <p:extLst>
              <p:ext uri="{D42A27DB-BD31-4B8C-83A1-F6EECF244321}">
                <p14:modId xmlns:p14="http://schemas.microsoft.com/office/powerpoint/2010/main" val="2157787852"/>
              </p:ext>
            </p:extLst>
          </p:nvPr>
        </p:nvGraphicFramePr>
        <p:xfrm>
          <a:off x="763564" y="2480417"/>
          <a:ext cx="10664872" cy="2164080"/>
        </p:xfrm>
        <a:graphic>
          <a:graphicData uri="http://schemas.openxmlformats.org/drawingml/2006/table">
            <a:tbl>
              <a:tblPr firstRow="1" bandRow="1">
                <a:tableStyleId>{F5AB1C69-6EDB-4FF4-983F-18BD219EF322}</a:tableStyleId>
              </a:tblPr>
              <a:tblGrid>
                <a:gridCol w="1277359">
                  <a:extLst>
                    <a:ext uri="{9D8B030D-6E8A-4147-A177-3AD203B41FA5}">
                      <a16:colId xmlns:a16="http://schemas.microsoft.com/office/drawing/2014/main" val="1773724452"/>
                    </a:ext>
                  </a:extLst>
                </a:gridCol>
                <a:gridCol w="1630852">
                  <a:extLst>
                    <a:ext uri="{9D8B030D-6E8A-4147-A177-3AD203B41FA5}">
                      <a16:colId xmlns:a16="http://schemas.microsoft.com/office/drawing/2014/main" val="3446470839"/>
                    </a:ext>
                  </a:extLst>
                </a:gridCol>
                <a:gridCol w="1235891">
                  <a:extLst>
                    <a:ext uri="{9D8B030D-6E8A-4147-A177-3AD203B41FA5}">
                      <a16:colId xmlns:a16="http://schemas.microsoft.com/office/drawing/2014/main" val="188551098"/>
                    </a:ext>
                  </a:extLst>
                </a:gridCol>
                <a:gridCol w="1267103">
                  <a:extLst>
                    <a:ext uri="{9D8B030D-6E8A-4147-A177-3AD203B41FA5}">
                      <a16:colId xmlns:a16="http://schemas.microsoft.com/office/drawing/2014/main" val="2480057599"/>
                    </a:ext>
                  </a:extLst>
                </a:gridCol>
                <a:gridCol w="1191802">
                  <a:extLst>
                    <a:ext uri="{9D8B030D-6E8A-4147-A177-3AD203B41FA5}">
                      <a16:colId xmlns:a16="http://schemas.microsoft.com/office/drawing/2014/main" val="3968709133"/>
                    </a:ext>
                  </a:extLst>
                </a:gridCol>
                <a:gridCol w="4061865">
                  <a:extLst>
                    <a:ext uri="{9D8B030D-6E8A-4147-A177-3AD203B41FA5}">
                      <a16:colId xmlns:a16="http://schemas.microsoft.com/office/drawing/2014/main" val="3630633666"/>
                    </a:ext>
                  </a:extLst>
                </a:gridCol>
              </a:tblGrid>
              <a:tr h="370840">
                <a:tc>
                  <a:txBody>
                    <a:bodyPr/>
                    <a:lstStyle/>
                    <a:p>
                      <a:r>
                        <a:rPr lang="en-US" sz="2200" dirty="0"/>
                        <a:t>RULE NUMBER</a:t>
                      </a:r>
                    </a:p>
                  </a:txBody>
                  <a:tcPr anchor="b"/>
                </a:tc>
                <a:tc>
                  <a:txBody>
                    <a:bodyPr/>
                    <a:lstStyle/>
                    <a:p>
                      <a:r>
                        <a:rPr lang="en-US" sz="2200" dirty="0"/>
                        <a:t>PROTOCOL</a:t>
                      </a:r>
                    </a:p>
                  </a:txBody>
                  <a:tcPr anchor="b"/>
                </a:tc>
                <a:tc>
                  <a:txBody>
                    <a:bodyPr/>
                    <a:lstStyle/>
                    <a:p>
                      <a:r>
                        <a:rPr lang="en-US" sz="2200" dirty="0"/>
                        <a:t>PORT RANGE</a:t>
                      </a:r>
                    </a:p>
                  </a:txBody>
                  <a:tcPr anchor="b"/>
                </a:tc>
                <a:tc>
                  <a:txBody>
                    <a:bodyPr/>
                    <a:lstStyle/>
                    <a:p>
                      <a:r>
                        <a:rPr lang="en-US" sz="2200" dirty="0"/>
                        <a:t>SOURCE</a:t>
                      </a:r>
                    </a:p>
                  </a:txBody>
                  <a:tcPr anchor="b"/>
                </a:tc>
                <a:tc>
                  <a:txBody>
                    <a:bodyPr/>
                    <a:lstStyle/>
                    <a:p>
                      <a:r>
                        <a:rPr lang="en-US" sz="2200" dirty="0"/>
                        <a:t>ACTION</a:t>
                      </a:r>
                    </a:p>
                  </a:txBody>
                  <a:tcPr anchor="b"/>
                </a:tc>
                <a:tc>
                  <a:txBody>
                    <a:bodyPr/>
                    <a:lstStyle/>
                    <a:p>
                      <a:r>
                        <a:rPr lang="en-US" sz="2200" dirty="0"/>
                        <a:t>WHAT THIS MEANS</a:t>
                      </a:r>
                    </a:p>
                  </a:txBody>
                  <a:tcPr anchor="b"/>
                </a:tc>
                <a:extLst>
                  <a:ext uri="{0D108BD9-81ED-4DB2-BD59-A6C34878D82A}">
                    <a16:rowId xmlns:a16="http://schemas.microsoft.com/office/drawing/2014/main" val="1512887373"/>
                  </a:ext>
                </a:extLst>
              </a:tr>
              <a:tr h="370840">
                <a:tc>
                  <a:txBody>
                    <a:bodyPr/>
                    <a:lstStyle/>
                    <a:p>
                      <a:r>
                        <a:rPr lang="en-US" sz="2000" dirty="0"/>
                        <a:t>100</a:t>
                      </a:r>
                    </a:p>
                  </a:txBody>
                  <a:tcPr/>
                </a:tc>
                <a:tc>
                  <a:txBody>
                    <a:bodyPr/>
                    <a:lstStyle/>
                    <a:p>
                      <a:r>
                        <a:rPr lang="en-US" sz="2000" dirty="0"/>
                        <a:t>All</a:t>
                      </a:r>
                    </a:p>
                  </a:txBody>
                  <a:tcPr/>
                </a:tc>
                <a:tc>
                  <a:txBody>
                    <a:bodyPr/>
                    <a:lstStyle/>
                    <a:p>
                      <a:r>
                        <a:rPr lang="en-US" sz="2000" dirty="0"/>
                        <a:t>All</a:t>
                      </a:r>
                    </a:p>
                  </a:txBody>
                  <a:tcPr/>
                </a:tc>
                <a:tc>
                  <a:txBody>
                    <a:bodyPr/>
                    <a:lstStyle/>
                    <a:p>
                      <a:r>
                        <a:rPr lang="en-US" sz="2000" dirty="0"/>
                        <a:t>0.0.0.0/0</a:t>
                      </a:r>
                    </a:p>
                  </a:txBody>
                  <a:tcPr/>
                </a:tc>
                <a:tc>
                  <a:txBody>
                    <a:bodyPr/>
                    <a:lstStyle/>
                    <a:p>
                      <a:r>
                        <a:rPr lang="en-US" sz="2000" dirty="0"/>
                        <a:t>Allow</a:t>
                      </a:r>
                    </a:p>
                  </a:txBody>
                  <a:tcPr/>
                </a:tc>
                <a:tc>
                  <a:txBody>
                    <a:bodyPr/>
                    <a:lstStyle/>
                    <a:p>
                      <a:r>
                        <a:rPr lang="en-US" sz="2000" dirty="0"/>
                        <a:t>Allows all traffic from any source</a:t>
                      </a:r>
                    </a:p>
                  </a:txBody>
                  <a:tcPr/>
                </a:tc>
                <a:extLst>
                  <a:ext uri="{0D108BD9-81ED-4DB2-BD59-A6C34878D82A}">
                    <a16:rowId xmlns:a16="http://schemas.microsoft.com/office/drawing/2014/main" val="4040412061"/>
                  </a:ext>
                </a:extLst>
              </a:tr>
              <a:tr h="370840">
                <a:tc>
                  <a:txBody>
                    <a:bodyPr/>
                    <a:lstStyle/>
                    <a:p>
                      <a:r>
                        <a:rPr lang="en-US" sz="2000" dirty="0"/>
                        <a:t>*</a:t>
                      </a:r>
                    </a:p>
                  </a:txBody>
                  <a:tcPr/>
                </a:tc>
                <a:tc>
                  <a:txBody>
                    <a:bodyPr/>
                    <a:lstStyle/>
                    <a:p>
                      <a:r>
                        <a:rPr lang="en-US" sz="2000" dirty="0"/>
                        <a:t>All</a:t>
                      </a:r>
                    </a:p>
                  </a:txBody>
                  <a:tcPr/>
                </a:tc>
                <a:tc>
                  <a:txBody>
                    <a:bodyPr/>
                    <a:lstStyle/>
                    <a:p>
                      <a:r>
                        <a:rPr lang="en-US" sz="2000" dirty="0"/>
                        <a:t>All</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2000" dirty="0"/>
                        <a:t>0.0.0.0/0</a:t>
                      </a:r>
                    </a:p>
                  </a:txBody>
                  <a:tcPr/>
                </a:tc>
                <a:tc>
                  <a:txBody>
                    <a:bodyPr/>
                    <a:lstStyle/>
                    <a:p>
                      <a:r>
                        <a:rPr lang="en-US" sz="2000" dirty="0"/>
                        <a:t>Deny</a:t>
                      </a:r>
                    </a:p>
                  </a:txBody>
                  <a:tcPr/>
                </a:tc>
                <a:tc>
                  <a:txBody>
                    <a:bodyPr/>
                    <a:lstStyle/>
                    <a:p>
                      <a:r>
                        <a:rPr lang="en-US" sz="2000" dirty="0"/>
                        <a:t>Denies all traffic, but because everything was “caught” in Rule 100, has no effect in this example</a:t>
                      </a:r>
                    </a:p>
                  </a:txBody>
                  <a:tcPr/>
                </a:tc>
                <a:extLst>
                  <a:ext uri="{0D108BD9-81ED-4DB2-BD59-A6C34878D82A}">
                    <a16:rowId xmlns:a16="http://schemas.microsoft.com/office/drawing/2014/main" val="40271539"/>
                  </a:ext>
                </a:extLst>
              </a:tr>
            </a:tbl>
          </a:graphicData>
        </a:graphic>
      </p:graphicFrame>
      <p:sp>
        <p:nvSpPr>
          <p:cNvPr id="5" name="TextBox 4">
            <a:extLst>
              <a:ext uri="{FF2B5EF4-FFF2-40B4-BE49-F238E27FC236}">
                <a16:creationId xmlns:a16="http://schemas.microsoft.com/office/drawing/2014/main" id="{1C1876B0-9164-43BA-78E5-3B0BEC41E1D3}"/>
              </a:ext>
            </a:extLst>
          </p:cNvPr>
          <p:cNvSpPr txBox="1"/>
          <p:nvPr/>
        </p:nvSpPr>
        <p:spPr>
          <a:xfrm>
            <a:off x="497348" y="1302764"/>
            <a:ext cx="3817798" cy="981223"/>
          </a:xfrm>
          <a:prstGeom prst="rect">
            <a:avLst/>
          </a:prstGeom>
          <a:solidFill>
            <a:srgbClr val="FF9900"/>
          </a:solidFill>
        </p:spPr>
        <p:txBody>
          <a:bodyPr vert="horz" wrap="square" lIns="91440" tIns="32970" rIns="91440" bIns="32970" rtlCol="0" anchor="ctr" anchorCtr="0">
            <a:noAutofit/>
          </a:bodyPr>
          <a:lstStyle/>
          <a:p>
            <a:pPr marL="0" marR="0" lvl="0" indent="0"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Rules evaluated by number</a:t>
            </a:r>
          </a:p>
          <a:p>
            <a:pPr marL="0" marR="0" lvl="0" indent="0" defTabSz="439502" rtl="0" eaLnBrk="1" fontAlgn="auto" latinLnBrk="0" hangingPunct="1">
              <a:lnSpc>
                <a:spcPct val="85000"/>
              </a:lnSpc>
              <a:spcBef>
                <a:spcPct val="0"/>
              </a:spcBef>
              <a:spcAft>
                <a:spcPts val="0"/>
              </a:spcAft>
              <a:buClrTx/>
              <a:buSzTx/>
              <a:buFontTx/>
              <a:buNone/>
              <a:tabLst/>
              <a:defRPr/>
            </a:pPr>
            <a:endParaRPr lang="en-US" sz="2000" dirty="0">
              <a:solidFill>
                <a:srgbClr val="FFFFFF"/>
              </a:solidFill>
              <a:latin typeface="Trebuchet MS" panose="020B0603020202020204"/>
              <a:ea typeface="PS TT Commons" charset="0"/>
              <a:cs typeface="PS TT Commons" charset="0"/>
            </a:endParaRPr>
          </a:p>
          <a:p>
            <a:pPr marL="0" marR="0" lvl="0" indent="0"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Lowest number evaluated first</a:t>
            </a:r>
          </a:p>
        </p:txBody>
      </p:sp>
      <p:cxnSp>
        <p:nvCxnSpPr>
          <p:cNvPr id="6" name="Connector: Elbow 5">
            <a:extLst>
              <a:ext uri="{FF2B5EF4-FFF2-40B4-BE49-F238E27FC236}">
                <a16:creationId xmlns:a16="http://schemas.microsoft.com/office/drawing/2014/main" id="{F05CFEDA-A876-175F-6209-082058C3306C}"/>
              </a:ext>
            </a:extLst>
          </p:cNvPr>
          <p:cNvCxnSpPr>
            <a:cxnSpLocks/>
            <a:stCxn id="5" idx="1"/>
            <a:endCxn id="8" idx="1"/>
          </p:cNvCxnSpPr>
          <p:nvPr/>
        </p:nvCxnSpPr>
        <p:spPr>
          <a:xfrm rot="10800000" flipH="1" flipV="1">
            <a:off x="497348" y="1793375"/>
            <a:ext cx="230426" cy="1647753"/>
          </a:xfrm>
          <a:prstGeom prst="bentConnector3">
            <a:avLst>
              <a:gd name="adj1" fmla="val -99208"/>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8" name="Rectangle 7">
            <a:extLst>
              <a:ext uri="{FF2B5EF4-FFF2-40B4-BE49-F238E27FC236}">
                <a16:creationId xmlns:a16="http://schemas.microsoft.com/office/drawing/2014/main" id="{692BDDE8-E818-FAAE-99B5-F3843580EDE9}"/>
              </a:ext>
            </a:extLst>
          </p:cNvPr>
          <p:cNvSpPr/>
          <p:nvPr/>
        </p:nvSpPr>
        <p:spPr>
          <a:xfrm>
            <a:off x="727774" y="3227786"/>
            <a:ext cx="1337331" cy="42668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B9F5EBC-018E-1EE7-6D45-F3F2FD58008F}"/>
              </a:ext>
            </a:extLst>
          </p:cNvPr>
          <p:cNvSpPr txBox="1"/>
          <p:nvPr/>
        </p:nvSpPr>
        <p:spPr>
          <a:xfrm>
            <a:off x="497348" y="4937702"/>
            <a:ext cx="8995973" cy="1060272"/>
          </a:xfrm>
          <a:prstGeom prst="rect">
            <a:avLst/>
          </a:prstGeom>
          <a:solidFill>
            <a:srgbClr val="FF9900"/>
          </a:solidFill>
        </p:spPr>
        <p:txBody>
          <a:bodyPr vert="horz" wrap="square" lIns="91440" tIns="32970" rIns="91440" bIns="32970" rtlCol="0" anchor="ctr" anchorCtr="0">
            <a:noAutofit/>
          </a:bodyPr>
          <a:lstStyle/>
          <a:p>
            <a:pPr marL="0" marR="0" lvl="0" indent="0"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The default rule designated with *; can’t be deleted</a:t>
            </a:r>
          </a:p>
          <a:p>
            <a:pPr marL="0" marR="0" lvl="0" indent="0" defTabSz="439502" rtl="0" eaLnBrk="1" fontAlgn="auto" latinLnBrk="0" hangingPunct="1">
              <a:lnSpc>
                <a:spcPct val="85000"/>
              </a:lnSpc>
              <a:spcBef>
                <a:spcPct val="0"/>
              </a:spcBef>
              <a:spcAft>
                <a:spcPts val="0"/>
              </a:spcAft>
              <a:buClrTx/>
              <a:buSzTx/>
              <a:buFontTx/>
              <a:buNone/>
              <a:tabLst/>
              <a:defRPr/>
            </a:pPr>
            <a:endParaRPr lang="en-US" sz="2000" dirty="0">
              <a:solidFill>
                <a:srgbClr val="FFFFFF"/>
              </a:solidFill>
              <a:latin typeface="Trebuchet MS" panose="020B0603020202020204"/>
              <a:ea typeface="PS TT Commons" charset="0"/>
              <a:cs typeface="PS TT Commons" charset="0"/>
            </a:endParaRPr>
          </a:p>
          <a:p>
            <a:pPr marL="0" marR="0" lvl="0" indent="0"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Always evaluated last, and “catches” anything that didn’t match prior rules</a:t>
            </a:r>
          </a:p>
        </p:txBody>
      </p:sp>
      <p:cxnSp>
        <p:nvCxnSpPr>
          <p:cNvPr id="16" name="Connector: Elbow 15">
            <a:extLst>
              <a:ext uri="{FF2B5EF4-FFF2-40B4-BE49-F238E27FC236}">
                <a16:creationId xmlns:a16="http://schemas.microsoft.com/office/drawing/2014/main" id="{B2D887A9-7745-2F26-D5A9-BE3D437C5936}"/>
              </a:ext>
            </a:extLst>
          </p:cNvPr>
          <p:cNvCxnSpPr>
            <a:cxnSpLocks/>
            <a:stCxn id="15" idx="1"/>
            <a:endCxn id="18" idx="1"/>
          </p:cNvCxnSpPr>
          <p:nvPr/>
        </p:nvCxnSpPr>
        <p:spPr>
          <a:xfrm rot="10800000" flipH="1">
            <a:off x="497347" y="4195976"/>
            <a:ext cx="230425" cy="1271862"/>
          </a:xfrm>
          <a:prstGeom prst="bentConnector3">
            <a:avLst>
              <a:gd name="adj1" fmla="val -99208"/>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a:extLst>
              <a:ext uri="{FF2B5EF4-FFF2-40B4-BE49-F238E27FC236}">
                <a16:creationId xmlns:a16="http://schemas.microsoft.com/office/drawing/2014/main" id="{4E5B1F54-AC32-9742-4511-7F280AB1E968}"/>
              </a:ext>
            </a:extLst>
          </p:cNvPr>
          <p:cNvSpPr/>
          <p:nvPr/>
        </p:nvSpPr>
        <p:spPr>
          <a:xfrm>
            <a:off x="727773" y="3665840"/>
            <a:ext cx="1337331" cy="1060272"/>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60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5" grpId="0" animBg="1"/>
      <p:bldP spid="1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D918-D7B1-C661-CEF0-7C1A0EF40076}"/>
              </a:ext>
            </a:extLst>
          </p:cNvPr>
          <p:cNvSpPr>
            <a:spLocks noGrp="1"/>
          </p:cNvSpPr>
          <p:nvPr>
            <p:ph type="title"/>
          </p:nvPr>
        </p:nvSpPr>
        <p:spPr/>
        <p:txBody>
          <a:bodyPr/>
          <a:lstStyle/>
          <a:p>
            <a:r>
              <a:rPr lang="en-US" dirty="0"/>
              <a:t>The Default NACL</a:t>
            </a:r>
          </a:p>
        </p:txBody>
      </p:sp>
      <p:graphicFrame>
        <p:nvGraphicFramePr>
          <p:cNvPr id="3" name="Table 3">
            <a:extLst>
              <a:ext uri="{FF2B5EF4-FFF2-40B4-BE49-F238E27FC236}">
                <a16:creationId xmlns:a16="http://schemas.microsoft.com/office/drawing/2014/main" id="{D511C02B-B571-627F-DB4D-DD8714028736}"/>
              </a:ext>
            </a:extLst>
          </p:cNvPr>
          <p:cNvGraphicFramePr>
            <a:graphicFrameLocks noGrp="1"/>
          </p:cNvGraphicFramePr>
          <p:nvPr/>
        </p:nvGraphicFramePr>
        <p:xfrm>
          <a:off x="763564" y="2480417"/>
          <a:ext cx="10664872" cy="2164080"/>
        </p:xfrm>
        <a:graphic>
          <a:graphicData uri="http://schemas.openxmlformats.org/drawingml/2006/table">
            <a:tbl>
              <a:tblPr firstRow="1" bandRow="1">
                <a:tableStyleId>{F5AB1C69-6EDB-4FF4-983F-18BD219EF322}</a:tableStyleId>
              </a:tblPr>
              <a:tblGrid>
                <a:gridCol w="1277359">
                  <a:extLst>
                    <a:ext uri="{9D8B030D-6E8A-4147-A177-3AD203B41FA5}">
                      <a16:colId xmlns:a16="http://schemas.microsoft.com/office/drawing/2014/main" val="1773724452"/>
                    </a:ext>
                  </a:extLst>
                </a:gridCol>
                <a:gridCol w="1630852">
                  <a:extLst>
                    <a:ext uri="{9D8B030D-6E8A-4147-A177-3AD203B41FA5}">
                      <a16:colId xmlns:a16="http://schemas.microsoft.com/office/drawing/2014/main" val="3446470839"/>
                    </a:ext>
                  </a:extLst>
                </a:gridCol>
                <a:gridCol w="1235891">
                  <a:extLst>
                    <a:ext uri="{9D8B030D-6E8A-4147-A177-3AD203B41FA5}">
                      <a16:colId xmlns:a16="http://schemas.microsoft.com/office/drawing/2014/main" val="188551098"/>
                    </a:ext>
                  </a:extLst>
                </a:gridCol>
                <a:gridCol w="1267103">
                  <a:extLst>
                    <a:ext uri="{9D8B030D-6E8A-4147-A177-3AD203B41FA5}">
                      <a16:colId xmlns:a16="http://schemas.microsoft.com/office/drawing/2014/main" val="2480057599"/>
                    </a:ext>
                  </a:extLst>
                </a:gridCol>
                <a:gridCol w="1191802">
                  <a:extLst>
                    <a:ext uri="{9D8B030D-6E8A-4147-A177-3AD203B41FA5}">
                      <a16:colId xmlns:a16="http://schemas.microsoft.com/office/drawing/2014/main" val="3968709133"/>
                    </a:ext>
                  </a:extLst>
                </a:gridCol>
                <a:gridCol w="4061865">
                  <a:extLst>
                    <a:ext uri="{9D8B030D-6E8A-4147-A177-3AD203B41FA5}">
                      <a16:colId xmlns:a16="http://schemas.microsoft.com/office/drawing/2014/main" val="3630633666"/>
                    </a:ext>
                  </a:extLst>
                </a:gridCol>
              </a:tblGrid>
              <a:tr h="370840">
                <a:tc>
                  <a:txBody>
                    <a:bodyPr/>
                    <a:lstStyle/>
                    <a:p>
                      <a:r>
                        <a:rPr lang="en-US" sz="2200" dirty="0"/>
                        <a:t>RULE NUMBER</a:t>
                      </a:r>
                    </a:p>
                  </a:txBody>
                  <a:tcPr anchor="b"/>
                </a:tc>
                <a:tc>
                  <a:txBody>
                    <a:bodyPr/>
                    <a:lstStyle/>
                    <a:p>
                      <a:r>
                        <a:rPr lang="en-US" sz="2200" dirty="0"/>
                        <a:t>PROTOCOL</a:t>
                      </a:r>
                    </a:p>
                  </a:txBody>
                  <a:tcPr anchor="b"/>
                </a:tc>
                <a:tc>
                  <a:txBody>
                    <a:bodyPr/>
                    <a:lstStyle/>
                    <a:p>
                      <a:r>
                        <a:rPr lang="en-US" sz="2200" dirty="0"/>
                        <a:t>PORT RANGE</a:t>
                      </a:r>
                    </a:p>
                  </a:txBody>
                  <a:tcPr anchor="b"/>
                </a:tc>
                <a:tc>
                  <a:txBody>
                    <a:bodyPr/>
                    <a:lstStyle/>
                    <a:p>
                      <a:r>
                        <a:rPr lang="en-US" sz="2200" dirty="0"/>
                        <a:t>SOURCE</a:t>
                      </a:r>
                    </a:p>
                  </a:txBody>
                  <a:tcPr anchor="b"/>
                </a:tc>
                <a:tc>
                  <a:txBody>
                    <a:bodyPr/>
                    <a:lstStyle/>
                    <a:p>
                      <a:r>
                        <a:rPr lang="en-US" sz="2200" dirty="0"/>
                        <a:t>ACTION</a:t>
                      </a:r>
                    </a:p>
                  </a:txBody>
                  <a:tcPr anchor="b"/>
                </a:tc>
                <a:tc>
                  <a:txBody>
                    <a:bodyPr/>
                    <a:lstStyle/>
                    <a:p>
                      <a:r>
                        <a:rPr lang="en-US" sz="2200" dirty="0"/>
                        <a:t>WHAT THIS MEANS</a:t>
                      </a:r>
                    </a:p>
                  </a:txBody>
                  <a:tcPr anchor="b"/>
                </a:tc>
                <a:extLst>
                  <a:ext uri="{0D108BD9-81ED-4DB2-BD59-A6C34878D82A}">
                    <a16:rowId xmlns:a16="http://schemas.microsoft.com/office/drawing/2014/main" val="1512887373"/>
                  </a:ext>
                </a:extLst>
              </a:tr>
              <a:tr h="370840">
                <a:tc>
                  <a:txBody>
                    <a:bodyPr/>
                    <a:lstStyle/>
                    <a:p>
                      <a:r>
                        <a:rPr lang="en-US" sz="2000" dirty="0"/>
                        <a:t>100</a:t>
                      </a:r>
                    </a:p>
                  </a:txBody>
                  <a:tcPr/>
                </a:tc>
                <a:tc>
                  <a:txBody>
                    <a:bodyPr/>
                    <a:lstStyle/>
                    <a:p>
                      <a:r>
                        <a:rPr lang="en-US" sz="2000" dirty="0"/>
                        <a:t>All</a:t>
                      </a:r>
                    </a:p>
                  </a:txBody>
                  <a:tcPr/>
                </a:tc>
                <a:tc>
                  <a:txBody>
                    <a:bodyPr/>
                    <a:lstStyle/>
                    <a:p>
                      <a:r>
                        <a:rPr lang="en-US" sz="2000" dirty="0"/>
                        <a:t>All</a:t>
                      </a:r>
                    </a:p>
                  </a:txBody>
                  <a:tcPr/>
                </a:tc>
                <a:tc>
                  <a:txBody>
                    <a:bodyPr/>
                    <a:lstStyle/>
                    <a:p>
                      <a:r>
                        <a:rPr lang="en-US" sz="2000" dirty="0"/>
                        <a:t>0.0.0.0/0</a:t>
                      </a:r>
                    </a:p>
                  </a:txBody>
                  <a:tcPr/>
                </a:tc>
                <a:tc>
                  <a:txBody>
                    <a:bodyPr/>
                    <a:lstStyle/>
                    <a:p>
                      <a:r>
                        <a:rPr lang="en-US" sz="2000" dirty="0"/>
                        <a:t>Allow</a:t>
                      </a:r>
                    </a:p>
                  </a:txBody>
                  <a:tcPr/>
                </a:tc>
                <a:tc>
                  <a:txBody>
                    <a:bodyPr/>
                    <a:lstStyle/>
                    <a:p>
                      <a:r>
                        <a:rPr lang="en-US" sz="2000" dirty="0"/>
                        <a:t>Allows all traffic from any source</a:t>
                      </a:r>
                    </a:p>
                  </a:txBody>
                  <a:tcPr/>
                </a:tc>
                <a:extLst>
                  <a:ext uri="{0D108BD9-81ED-4DB2-BD59-A6C34878D82A}">
                    <a16:rowId xmlns:a16="http://schemas.microsoft.com/office/drawing/2014/main" val="4040412061"/>
                  </a:ext>
                </a:extLst>
              </a:tr>
              <a:tr h="370840">
                <a:tc>
                  <a:txBody>
                    <a:bodyPr/>
                    <a:lstStyle/>
                    <a:p>
                      <a:r>
                        <a:rPr lang="en-US" sz="2000" dirty="0"/>
                        <a:t>*</a:t>
                      </a:r>
                    </a:p>
                  </a:txBody>
                  <a:tcPr/>
                </a:tc>
                <a:tc>
                  <a:txBody>
                    <a:bodyPr/>
                    <a:lstStyle/>
                    <a:p>
                      <a:r>
                        <a:rPr lang="en-US" sz="2000" dirty="0"/>
                        <a:t>All</a:t>
                      </a:r>
                    </a:p>
                  </a:txBody>
                  <a:tcPr/>
                </a:tc>
                <a:tc>
                  <a:txBody>
                    <a:bodyPr/>
                    <a:lstStyle/>
                    <a:p>
                      <a:r>
                        <a:rPr lang="en-US" sz="2000" dirty="0"/>
                        <a:t>All</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2000" dirty="0"/>
                        <a:t>0.0.0.0/0</a:t>
                      </a:r>
                    </a:p>
                  </a:txBody>
                  <a:tcPr/>
                </a:tc>
                <a:tc>
                  <a:txBody>
                    <a:bodyPr/>
                    <a:lstStyle/>
                    <a:p>
                      <a:r>
                        <a:rPr lang="en-US" sz="2000" dirty="0"/>
                        <a:t>Deny</a:t>
                      </a:r>
                    </a:p>
                  </a:txBody>
                  <a:tcPr/>
                </a:tc>
                <a:tc>
                  <a:txBody>
                    <a:bodyPr/>
                    <a:lstStyle/>
                    <a:p>
                      <a:r>
                        <a:rPr lang="en-US" sz="2000" dirty="0"/>
                        <a:t>Denies all traffic, but because everything was “caught” in Rule 100, has no effect in this example</a:t>
                      </a:r>
                    </a:p>
                  </a:txBody>
                  <a:tcPr/>
                </a:tc>
                <a:extLst>
                  <a:ext uri="{0D108BD9-81ED-4DB2-BD59-A6C34878D82A}">
                    <a16:rowId xmlns:a16="http://schemas.microsoft.com/office/drawing/2014/main" val="40271539"/>
                  </a:ext>
                </a:extLst>
              </a:tr>
            </a:tbl>
          </a:graphicData>
        </a:graphic>
      </p:graphicFrame>
      <p:sp>
        <p:nvSpPr>
          <p:cNvPr id="5" name="TextBox 4">
            <a:extLst>
              <a:ext uri="{FF2B5EF4-FFF2-40B4-BE49-F238E27FC236}">
                <a16:creationId xmlns:a16="http://schemas.microsoft.com/office/drawing/2014/main" id="{1C1876B0-9164-43BA-78E5-3B0BEC41E1D3}"/>
              </a:ext>
            </a:extLst>
          </p:cNvPr>
          <p:cNvSpPr txBox="1"/>
          <p:nvPr/>
        </p:nvSpPr>
        <p:spPr>
          <a:xfrm>
            <a:off x="497348" y="1294544"/>
            <a:ext cx="6571272" cy="912338"/>
          </a:xfrm>
          <a:prstGeom prst="rect">
            <a:avLst/>
          </a:prstGeom>
          <a:solidFill>
            <a:srgbClr val="FF9900"/>
          </a:solidFill>
        </p:spPr>
        <p:txBody>
          <a:bodyPr vert="horz" wrap="square" lIns="91440" tIns="32970" rIns="91440" bIns="32970" rtlCol="0" anchor="ctr" anchorCtr="0">
            <a:noAutofit/>
          </a:bodyPr>
          <a:lstStyle/>
          <a:p>
            <a:pPr marL="0" marR="0" lvl="0" indent="0"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This defines the Default NACL, which allows everything</a:t>
            </a:r>
          </a:p>
          <a:p>
            <a:pPr marL="0" marR="0" lvl="0" indent="0" defTabSz="439502" rtl="0" eaLnBrk="1" fontAlgn="auto" latinLnBrk="0" hangingPunct="1">
              <a:lnSpc>
                <a:spcPct val="85000"/>
              </a:lnSpc>
              <a:spcBef>
                <a:spcPct val="0"/>
              </a:spcBef>
              <a:spcAft>
                <a:spcPts val="0"/>
              </a:spcAft>
              <a:buClrTx/>
              <a:buSzTx/>
              <a:buFontTx/>
              <a:buNone/>
              <a:tabLst/>
              <a:defRPr/>
            </a:pPr>
            <a:endParaRPr lang="en-US" sz="2000" dirty="0">
              <a:solidFill>
                <a:srgbClr val="FFFFFF"/>
              </a:solidFill>
              <a:latin typeface="Trebuchet MS" panose="020B0603020202020204"/>
              <a:ea typeface="PS TT Commons" charset="0"/>
              <a:cs typeface="PS TT Commons" charset="0"/>
            </a:endParaRPr>
          </a:p>
          <a:p>
            <a:pPr marL="0" marR="0" lvl="0" indent="0"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(Rules the same for Inbound and Outbound)</a:t>
            </a:r>
          </a:p>
        </p:txBody>
      </p:sp>
      <p:cxnSp>
        <p:nvCxnSpPr>
          <p:cNvPr id="6" name="Connector: Elbow 5">
            <a:extLst>
              <a:ext uri="{FF2B5EF4-FFF2-40B4-BE49-F238E27FC236}">
                <a16:creationId xmlns:a16="http://schemas.microsoft.com/office/drawing/2014/main" id="{F05CFEDA-A876-175F-6209-082058C3306C}"/>
              </a:ext>
            </a:extLst>
          </p:cNvPr>
          <p:cNvCxnSpPr>
            <a:cxnSpLocks/>
            <a:stCxn id="5" idx="1"/>
            <a:endCxn id="8" idx="1"/>
          </p:cNvCxnSpPr>
          <p:nvPr/>
        </p:nvCxnSpPr>
        <p:spPr>
          <a:xfrm rot="10800000" flipH="1" flipV="1">
            <a:off x="497347" y="1750712"/>
            <a:ext cx="148233" cy="1820407"/>
          </a:xfrm>
          <a:prstGeom prst="bentConnector3">
            <a:avLst>
              <a:gd name="adj1" fmla="val -154217"/>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8" name="Rectangle 7">
            <a:extLst>
              <a:ext uri="{FF2B5EF4-FFF2-40B4-BE49-F238E27FC236}">
                <a16:creationId xmlns:a16="http://schemas.microsoft.com/office/drawing/2014/main" id="{692BDDE8-E818-FAAE-99B5-F3843580EDE9}"/>
              </a:ext>
            </a:extLst>
          </p:cNvPr>
          <p:cNvSpPr/>
          <p:nvPr/>
        </p:nvSpPr>
        <p:spPr>
          <a:xfrm>
            <a:off x="645581" y="2395579"/>
            <a:ext cx="10902572" cy="2351082"/>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A97239B-CDC9-98E1-DC31-ED554A36FC48}"/>
              </a:ext>
            </a:extLst>
          </p:cNvPr>
          <p:cNvSpPr txBox="1"/>
          <p:nvPr/>
        </p:nvSpPr>
        <p:spPr>
          <a:xfrm>
            <a:off x="645581" y="5164890"/>
            <a:ext cx="9525835" cy="1101047"/>
          </a:xfrm>
          <a:prstGeom prst="rect">
            <a:avLst/>
          </a:prstGeom>
          <a:solidFill>
            <a:srgbClr val="FF9900"/>
          </a:solidFill>
        </p:spPr>
        <p:txBody>
          <a:bodyPr vert="horz" wrap="square" lIns="91440" tIns="32970" rIns="91440" bIns="32970" rtlCol="0" anchor="ctr" anchorCtr="0">
            <a:noAutofit/>
          </a:bodyPr>
          <a:lstStyle/>
          <a:p>
            <a:pPr marL="0" marR="0" lvl="0" indent="0"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When a subnet is created, the Default NACL is associated with it automatically </a:t>
            </a:r>
          </a:p>
          <a:p>
            <a:pPr marL="0" marR="0" lvl="0" indent="0" defTabSz="439502" rtl="0" eaLnBrk="1" fontAlgn="auto" latinLnBrk="0" hangingPunct="1">
              <a:lnSpc>
                <a:spcPct val="85000"/>
              </a:lnSpc>
              <a:spcBef>
                <a:spcPct val="0"/>
              </a:spcBef>
              <a:spcAft>
                <a:spcPts val="0"/>
              </a:spcAft>
              <a:buClrTx/>
              <a:buSzTx/>
              <a:buFontTx/>
              <a:buNone/>
              <a:tabLst/>
              <a:defRPr/>
            </a:pPr>
            <a:endParaRPr lang="en-US" sz="2000" dirty="0">
              <a:solidFill>
                <a:srgbClr val="FFFFFF"/>
              </a:solidFill>
              <a:latin typeface="Trebuchet MS" panose="020B0603020202020204"/>
              <a:ea typeface="PS TT Commons" charset="0"/>
              <a:cs typeface="PS TT Commons" charset="0"/>
            </a:endParaRPr>
          </a:p>
          <a:p>
            <a:pPr marL="0" marR="0" lvl="0" indent="0"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Can modify the Default NACL, but it’s better is to create your own </a:t>
            </a:r>
            <a:r>
              <a:rPr kumimoji="0" lang="en-US" sz="2000" b="0" i="0" u="none" strike="noStrike" kern="1200" cap="none" spc="0" normalizeH="0" baseline="0" noProof="0" dirty="0" err="1">
                <a:ln>
                  <a:noFill/>
                </a:ln>
                <a:solidFill>
                  <a:srgbClr val="FFFFFF"/>
                </a:solidFill>
                <a:effectLst/>
                <a:uLnTx/>
                <a:uFillTx/>
                <a:latin typeface="Trebuchet MS" panose="020B0603020202020204"/>
                <a:ea typeface="PS TT Commons" charset="0"/>
                <a:cs typeface="PS TT Commons" charset="0"/>
              </a:rPr>
              <a:t>NACLs</a:t>
            </a:r>
            <a:endPar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321650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ircuit&#10;&#10;Description automatically generated">
            <a:extLst>
              <a:ext uri="{FF2B5EF4-FFF2-40B4-BE49-F238E27FC236}">
                <a16:creationId xmlns:a16="http://schemas.microsoft.com/office/drawing/2014/main" id="{38734261-3266-4576-AD84-F50120318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1033" cy="6858000"/>
          </a:xfrm>
          <a:prstGeom prst="rect">
            <a:avLst/>
          </a:prstGeom>
        </p:spPr>
      </p:pic>
      <p:sp>
        <p:nvSpPr>
          <p:cNvPr id="7" name="Isosceles Triangle 6">
            <a:extLst>
              <a:ext uri="{FF2B5EF4-FFF2-40B4-BE49-F238E27FC236}">
                <a16:creationId xmlns:a16="http://schemas.microsoft.com/office/drawing/2014/main" id="{C48C36CA-B9F4-431B-8662-432FDD2FA0D7}"/>
              </a:ext>
            </a:extLst>
          </p:cNvPr>
          <p:cNvSpPr/>
          <p:nvPr/>
        </p:nvSpPr>
        <p:spPr>
          <a:xfrm rot="18749692">
            <a:off x="-651888" y="229072"/>
            <a:ext cx="2007093" cy="1099247"/>
          </a:xfrm>
          <a:prstGeom prst="triangle">
            <a:avLst/>
          </a:prstGeom>
          <a:solidFill>
            <a:srgbClr val="248814"/>
          </a:solidFill>
          <a:ln w="2540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9" name="Straight Connector 8">
            <a:extLst>
              <a:ext uri="{FF2B5EF4-FFF2-40B4-BE49-F238E27FC236}">
                <a16:creationId xmlns:a16="http://schemas.microsoft.com/office/drawing/2014/main" id="{44B15812-A3AC-4FAD-9E90-1860786954B0}"/>
              </a:ext>
            </a:extLst>
          </p:cNvPr>
          <p:cNvCxnSpPr>
            <a:cxnSpLocks/>
          </p:cNvCxnSpPr>
          <p:nvPr/>
        </p:nvCxnSpPr>
        <p:spPr>
          <a:xfrm>
            <a:off x="150607" y="1473798"/>
            <a:ext cx="0" cy="5384202"/>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2045EAF-09C2-451C-BE72-5580B9FC91A6}"/>
              </a:ext>
            </a:extLst>
          </p:cNvPr>
          <p:cNvCxnSpPr>
            <a:cxnSpLocks/>
          </p:cNvCxnSpPr>
          <p:nvPr/>
        </p:nvCxnSpPr>
        <p:spPr>
          <a:xfrm>
            <a:off x="12039600" y="0"/>
            <a:ext cx="0" cy="685800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88F83710-3AA7-4EA7-93D3-608B5A0E643C}"/>
              </a:ext>
            </a:extLst>
          </p:cNvPr>
          <p:cNvCxnSpPr>
            <a:cxnSpLocks/>
          </p:cNvCxnSpPr>
          <p:nvPr/>
        </p:nvCxnSpPr>
        <p:spPr>
          <a:xfrm>
            <a:off x="0" y="6665258"/>
            <a:ext cx="12211032"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258C30AA-0879-4A2A-9589-55C45399480F}"/>
              </a:ext>
            </a:extLst>
          </p:cNvPr>
          <p:cNvCxnSpPr>
            <a:cxnSpLocks/>
          </p:cNvCxnSpPr>
          <p:nvPr/>
        </p:nvCxnSpPr>
        <p:spPr>
          <a:xfrm>
            <a:off x="-19032" y="192741"/>
            <a:ext cx="5516190"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F1379AAB-8BC2-41D2-AFEE-2A282F71C446}"/>
              </a:ext>
            </a:extLst>
          </p:cNvPr>
          <p:cNvCxnSpPr>
            <a:cxnSpLocks/>
          </p:cNvCxnSpPr>
          <p:nvPr/>
        </p:nvCxnSpPr>
        <p:spPr>
          <a:xfrm>
            <a:off x="6970955" y="182880"/>
            <a:ext cx="5240077"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A1417D8E-E9FD-4EEA-9A98-61E32D7E8EAD}"/>
              </a:ext>
            </a:extLst>
          </p:cNvPr>
          <p:cNvSpPr txBox="1"/>
          <p:nvPr/>
        </p:nvSpPr>
        <p:spPr>
          <a:xfrm>
            <a:off x="5375239" y="6457890"/>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2" name="TextBox 21">
            <a:extLst>
              <a:ext uri="{FF2B5EF4-FFF2-40B4-BE49-F238E27FC236}">
                <a16:creationId xmlns:a16="http://schemas.microsoft.com/office/drawing/2014/main" id="{A372DFF1-9036-40BD-B1DD-EFB3287A46D7}"/>
              </a:ext>
            </a:extLst>
          </p:cNvPr>
          <p:cNvSpPr txBox="1"/>
          <p:nvPr/>
        </p:nvSpPr>
        <p:spPr>
          <a:xfrm>
            <a:off x="3334876"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3" name="TextBox 22">
            <a:extLst>
              <a:ext uri="{FF2B5EF4-FFF2-40B4-BE49-F238E27FC236}">
                <a16:creationId xmlns:a16="http://schemas.microsoft.com/office/drawing/2014/main" id="{ECA4D1EF-A154-4DCA-879D-A5E563C6ED77}"/>
              </a:ext>
            </a:extLst>
          </p:cNvPr>
          <p:cNvSpPr txBox="1"/>
          <p:nvPr/>
        </p:nvSpPr>
        <p:spPr>
          <a:xfrm>
            <a:off x="7387819"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4" name="TextBox 23">
            <a:extLst>
              <a:ext uri="{FF2B5EF4-FFF2-40B4-BE49-F238E27FC236}">
                <a16:creationId xmlns:a16="http://schemas.microsoft.com/office/drawing/2014/main" id="{10673F7D-247A-46BB-9F05-CD3F03131B3A}"/>
              </a:ext>
            </a:extLst>
          </p:cNvPr>
          <p:cNvSpPr txBox="1"/>
          <p:nvPr/>
        </p:nvSpPr>
        <p:spPr>
          <a:xfrm rot="16200000">
            <a:off x="11318839"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5" name="TextBox 24">
            <a:extLst>
              <a:ext uri="{FF2B5EF4-FFF2-40B4-BE49-F238E27FC236}">
                <a16:creationId xmlns:a16="http://schemas.microsoft.com/office/drawing/2014/main" id="{00398A88-C7FD-459D-ACD0-23CFB804B9C8}"/>
              </a:ext>
            </a:extLst>
          </p:cNvPr>
          <p:cNvSpPr txBox="1"/>
          <p:nvPr/>
        </p:nvSpPr>
        <p:spPr>
          <a:xfrm rot="16200000">
            <a:off x="-582723"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14" name="Rectangle 13">
            <a:extLst>
              <a:ext uri="{FF2B5EF4-FFF2-40B4-BE49-F238E27FC236}">
                <a16:creationId xmlns:a16="http://schemas.microsoft.com/office/drawing/2014/main" id="{EFF342FB-4031-4A5A-8684-6943E286F6CD}"/>
              </a:ext>
            </a:extLst>
          </p:cNvPr>
          <p:cNvSpPr/>
          <p:nvPr/>
        </p:nvSpPr>
        <p:spPr>
          <a:xfrm>
            <a:off x="574543" y="637934"/>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5" name="Rectangle 14">
            <a:extLst>
              <a:ext uri="{FF2B5EF4-FFF2-40B4-BE49-F238E27FC236}">
                <a16:creationId xmlns:a16="http://schemas.microsoft.com/office/drawing/2014/main" id="{018F58C1-EB5C-4472-85AE-7A5C07321D3F}"/>
              </a:ext>
            </a:extLst>
          </p:cNvPr>
          <p:cNvSpPr/>
          <p:nvPr/>
        </p:nvSpPr>
        <p:spPr>
          <a:xfrm>
            <a:off x="6351397" y="638189"/>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6" name="TextBox 15">
            <a:extLst>
              <a:ext uri="{FF2B5EF4-FFF2-40B4-BE49-F238E27FC236}">
                <a16:creationId xmlns:a16="http://schemas.microsoft.com/office/drawing/2014/main" id="{862930F8-6213-4C08-9DBF-F85A39791C8B}"/>
              </a:ext>
            </a:extLst>
          </p:cNvPr>
          <p:cNvSpPr txBox="1"/>
          <p:nvPr/>
        </p:nvSpPr>
        <p:spPr>
          <a:xfrm>
            <a:off x="4838415" y="225869"/>
            <a:ext cx="2377972" cy="369332"/>
          </a:xfrm>
          <a:prstGeom prst="rect">
            <a:avLst/>
          </a:prstGeom>
          <a:solidFill>
            <a:srgbClr val="4D27AA"/>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Internet Gateway</a:t>
            </a:r>
          </a:p>
        </p:txBody>
      </p:sp>
      <p:pic>
        <p:nvPicPr>
          <p:cNvPr id="18" name="Graphic 10">
            <a:extLst>
              <a:ext uri="{FF2B5EF4-FFF2-40B4-BE49-F238E27FC236}">
                <a16:creationId xmlns:a16="http://schemas.microsoft.com/office/drawing/2014/main" id="{E939D962-684F-4808-B0B3-4F2E3B6C8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414" y="224163"/>
            <a:ext cx="365760" cy="365760"/>
          </a:xfrm>
          <a:prstGeom prst="rect">
            <a:avLst/>
          </a:prstGeom>
          <a:solidFill>
            <a:schemeClr val="bg1"/>
          </a:solidFill>
          <a:ln>
            <a:noFill/>
          </a:ln>
        </p:spPr>
      </p:pic>
    </p:spTree>
    <p:extLst>
      <p:ext uri="{BB962C8B-B14F-4D97-AF65-F5344CB8AC3E}">
        <p14:creationId xmlns:p14="http://schemas.microsoft.com/office/powerpoint/2010/main" val="242969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D918-D7B1-C661-CEF0-7C1A0EF40076}"/>
              </a:ext>
            </a:extLst>
          </p:cNvPr>
          <p:cNvSpPr>
            <a:spLocks noGrp="1"/>
          </p:cNvSpPr>
          <p:nvPr>
            <p:ph type="title"/>
          </p:nvPr>
        </p:nvSpPr>
        <p:spPr/>
        <p:txBody>
          <a:bodyPr/>
          <a:lstStyle/>
          <a:p>
            <a:r>
              <a:rPr lang="en-US" dirty="0"/>
              <a:t>Example: </a:t>
            </a:r>
            <a:r>
              <a:rPr lang="en-US" dirty="0">
                <a:solidFill>
                  <a:srgbClr val="FF9900"/>
                </a:solidFill>
              </a:rPr>
              <a:t>How to Block HTTP Traffic on Port 80?</a:t>
            </a:r>
          </a:p>
        </p:txBody>
      </p:sp>
      <p:graphicFrame>
        <p:nvGraphicFramePr>
          <p:cNvPr id="3" name="Table 3">
            <a:extLst>
              <a:ext uri="{FF2B5EF4-FFF2-40B4-BE49-F238E27FC236}">
                <a16:creationId xmlns:a16="http://schemas.microsoft.com/office/drawing/2014/main" id="{D511C02B-B571-627F-DB4D-DD8714028736}"/>
              </a:ext>
            </a:extLst>
          </p:cNvPr>
          <p:cNvGraphicFramePr>
            <a:graphicFrameLocks noGrp="1"/>
          </p:cNvGraphicFramePr>
          <p:nvPr/>
        </p:nvGraphicFramePr>
        <p:xfrm>
          <a:off x="763564" y="2480417"/>
          <a:ext cx="10664872" cy="2164080"/>
        </p:xfrm>
        <a:graphic>
          <a:graphicData uri="http://schemas.openxmlformats.org/drawingml/2006/table">
            <a:tbl>
              <a:tblPr firstRow="1" bandRow="1">
                <a:tableStyleId>{F5AB1C69-6EDB-4FF4-983F-18BD219EF322}</a:tableStyleId>
              </a:tblPr>
              <a:tblGrid>
                <a:gridCol w="1277359">
                  <a:extLst>
                    <a:ext uri="{9D8B030D-6E8A-4147-A177-3AD203B41FA5}">
                      <a16:colId xmlns:a16="http://schemas.microsoft.com/office/drawing/2014/main" val="1773724452"/>
                    </a:ext>
                  </a:extLst>
                </a:gridCol>
                <a:gridCol w="1630852">
                  <a:extLst>
                    <a:ext uri="{9D8B030D-6E8A-4147-A177-3AD203B41FA5}">
                      <a16:colId xmlns:a16="http://schemas.microsoft.com/office/drawing/2014/main" val="3446470839"/>
                    </a:ext>
                  </a:extLst>
                </a:gridCol>
                <a:gridCol w="1235891">
                  <a:extLst>
                    <a:ext uri="{9D8B030D-6E8A-4147-A177-3AD203B41FA5}">
                      <a16:colId xmlns:a16="http://schemas.microsoft.com/office/drawing/2014/main" val="188551098"/>
                    </a:ext>
                  </a:extLst>
                </a:gridCol>
                <a:gridCol w="1267103">
                  <a:extLst>
                    <a:ext uri="{9D8B030D-6E8A-4147-A177-3AD203B41FA5}">
                      <a16:colId xmlns:a16="http://schemas.microsoft.com/office/drawing/2014/main" val="2480057599"/>
                    </a:ext>
                  </a:extLst>
                </a:gridCol>
                <a:gridCol w="1191802">
                  <a:extLst>
                    <a:ext uri="{9D8B030D-6E8A-4147-A177-3AD203B41FA5}">
                      <a16:colId xmlns:a16="http://schemas.microsoft.com/office/drawing/2014/main" val="3968709133"/>
                    </a:ext>
                  </a:extLst>
                </a:gridCol>
                <a:gridCol w="4061865">
                  <a:extLst>
                    <a:ext uri="{9D8B030D-6E8A-4147-A177-3AD203B41FA5}">
                      <a16:colId xmlns:a16="http://schemas.microsoft.com/office/drawing/2014/main" val="3630633666"/>
                    </a:ext>
                  </a:extLst>
                </a:gridCol>
              </a:tblGrid>
              <a:tr h="370840">
                <a:tc>
                  <a:txBody>
                    <a:bodyPr/>
                    <a:lstStyle/>
                    <a:p>
                      <a:r>
                        <a:rPr lang="en-US" sz="2200" dirty="0"/>
                        <a:t>RULE NUMBER</a:t>
                      </a:r>
                    </a:p>
                  </a:txBody>
                  <a:tcPr anchor="b"/>
                </a:tc>
                <a:tc>
                  <a:txBody>
                    <a:bodyPr/>
                    <a:lstStyle/>
                    <a:p>
                      <a:r>
                        <a:rPr lang="en-US" sz="2200" dirty="0"/>
                        <a:t>PROTOCOL</a:t>
                      </a:r>
                    </a:p>
                  </a:txBody>
                  <a:tcPr anchor="b"/>
                </a:tc>
                <a:tc>
                  <a:txBody>
                    <a:bodyPr/>
                    <a:lstStyle/>
                    <a:p>
                      <a:r>
                        <a:rPr lang="en-US" sz="2200" dirty="0"/>
                        <a:t>PORT RANGE</a:t>
                      </a:r>
                    </a:p>
                  </a:txBody>
                  <a:tcPr anchor="b"/>
                </a:tc>
                <a:tc>
                  <a:txBody>
                    <a:bodyPr/>
                    <a:lstStyle/>
                    <a:p>
                      <a:r>
                        <a:rPr lang="en-US" sz="2200" dirty="0"/>
                        <a:t>SOURCE</a:t>
                      </a:r>
                    </a:p>
                  </a:txBody>
                  <a:tcPr anchor="b"/>
                </a:tc>
                <a:tc>
                  <a:txBody>
                    <a:bodyPr/>
                    <a:lstStyle/>
                    <a:p>
                      <a:r>
                        <a:rPr lang="en-US" sz="2200" dirty="0"/>
                        <a:t>ACTION</a:t>
                      </a:r>
                    </a:p>
                  </a:txBody>
                  <a:tcPr anchor="b"/>
                </a:tc>
                <a:tc>
                  <a:txBody>
                    <a:bodyPr/>
                    <a:lstStyle/>
                    <a:p>
                      <a:r>
                        <a:rPr lang="en-US" sz="2200" dirty="0"/>
                        <a:t>WHAT THIS MEANS</a:t>
                      </a:r>
                    </a:p>
                  </a:txBody>
                  <a:tcPr anchor="b"/>
                </a:tc>
                <a:extLst>
                  <a:ext uri="{0D108BD9-81ED-4DB2-BD59-A6C34878D82A}">
                    <a16:rowId xmlns:a16="http://schemas.microsoft.com/office/drawing/2014/main" val="1512887373"/>
                  </a:ext>
                </a:extLst>
              </a:tr>
              <a:tr h="370840">
                <a:tc>
                  <a:txBody>
                    <a:bodyPr/>
                    <a:lstStyle/>
                    <a:p>
                      <a:r>
                        <a:rPr lang="en-US" sz="2000" dirty="0"/>
                        <a:t>100</a:t>
                      </a:r>
                    </a:p>
                  </a:txBody>
                  <a:tcPr/>
                </a:tc>
                <a:tc>
                  <a:txBody>
                    <a:bodyPr/>
                    <a:lstStyle/>
                    <a:p>
                      <a:r>
                        <a:rPr lang="en-US" sz="2000" dirty="0"/>
                        <a:t>All</a:t>
                      </a:r>
                    </a:p>
                  </a:txBody>
                  <a:tcPr/>
                </a:tc>
                <a:tc>
                  <a:txBody>
                    <a:bodyPr/>
                    <a:lstStyle/>
                    <a:p>
                      <a:r>
                        <a:rPr lang="en-US" sz="2000" dirty="0"/>
                        <a:t>All</a:t>
                      </a:r>
                    </a:p>
                  </a:txBody>
                  <a:tcPr/>
                </a:tc>
                <a:tc>
                  <a:txBody>
                    <a:bodyPr/>
                    <a:lstStyle/>
                    <a:p>
                      <a:r>
                        <a:rPr lang="en-US" sz="2000" dirty="0"/>
                        <a:t>0.0.0.0/0</a:t>
                      </a:r>
                    </a:p>
                  </a:txBody>
                  <a:tcPr/>
                </a:tc>
                <a:tc>
                  <a:txBody>
                    <a:bodyPr/>
                    <a:lstStyle/>
                    <a:p>
                      <a:r>
                        <a:rPr lang="en-US" sz="2000" dirty="0"/>
                        <a:t>Allow</a:t>
                      </a:r>
                    </a:p>
                  </a:txBody>
                  <a:tcPr/>
                </a:tc>
                <a:tc>
                  <a:txBody>
                    <a:bodyPr/>
                    <a:lstStyle/>
                    <a:p>
                      <a:r>
                        <a:rPr lang="en-US" sz="2000" dirty="0"/>
                        <a:t>Allows all traffic from any source</a:t>
                      </a:r>
                    </a:p>
                  </a:txBody>
                  <a:tcPr/>
                </a:tc>
                <a:extLst>
                  <a:ext uri="{0D108BD9-81ED-4DB2-BD59-A6C34878D82A}">
                    <a16:rowId xmlns:a16="http://schemas.microsoft.com/office/drawing/2014/main" val="4040412061"/>
                  </a:ext>
                </a:extLst>
              </a:tr>
              <a:tr h="370840">
                <a:tc>
                  <a:txBody>
                    <a:bodyPr/>
                    <a:lstStyle/>
                    <a:p>
                      <a:r>
                        <a:rPr lang="en-US" sz="2000" dirty="0"/>
                        <a:t>*</a:t>
                      </a:r>
                    </a:p>
                  </a:txBody>
                  <a:tcPr/>
                </a:tc>
                <a:tc>
                  <a:txBody>
                    <a:bodyPr/>
                    <a:lstStyle/>
                    <a:p>
                      <a:r>
                        <a:rPr lang="en-US" sz="2000" dirty="0"/>
                        <a:t>All</a:t>
                      </a:r>
                    </a:p>
                  </a:txBody>
                  <a:tcPr/>
                </a:tc>
                <a:tc>
                  <a:txBody>
                    <a:bodyPr/>
                    <a:lstStyle/>
                    <a:p>
                      <a:r>
                        <a:rPr lang="en-US" sz="2000" dirty="0"/>
                        <a:t>All</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2000" dirty="0"/>
                        <a:t>0.0.0.0/0</a:t>
                      </a:r>
                    </a:p>
                  </a:txBody>
                  <a:tcPr/>
                </a:tc>
                <a:tc>
                  <a:txBody>
                    <a:bodyPr/>
                    <a:lstStyle/>
                    <a:p>
                      <a:r>
                        <a:rPr lang="en-US" sz="2000" dirty="0"/>
                        <a:t>Deny</a:t>
                      </a:r>
                    </a:p>
                  </a:txBody>
                  <a:tcPr/>
                </a:tc>
                <a:tc>
                  <a:txBody>
                    <a:bodyPr/>
                    <a:lstStyle/>
                    <a:p>
                      <a:r>
                        <a:rPr lang="en-US" sz="2000" dirty="0"/>
                        <a:t>Denies all traffic, but because everything was “caught” in Rule 100, has no effect in this example</a:t>
                      </a:r>
                    </a:p>
                  </a:txBody>
                  <a:tcPr/>
                </a:tc>
                <a:extLst>
                  <a:ext uri="{0D108BD9-81ED-4DB2-BD59-A6C34878D82A}">
                    <a16:rowId xmlns:a16="http://schemas.microsoft.com/office/drawing/2014/main" val="40271539"/>
                  </a:ext>
                </a:extLst>
              </a:tr>
            </a:tbl>
          </a:graphicData>
        </a:graphic>
      </p:graphicFrame>
      <p:sp>
        <p:nvSpPr>
          <p:cNvPr id="24" name="Arrow: Right 23">
            <a:extLst>
              <a:ext uri="{FF2B5EF4-FFF2-40B4-BE49-F238E27FC236}">
                <a16:creationId xmlns:a16="http://schemas.microsoft.com/office/drawing/2014/main" id="{AD302C21-BAC4-D865-6972-BA36D704349B}"/>
              </a:ext>
            </a:extLst>
          </p:cNvPr>
          <p:cNvSpPr/>
          <p:nvPr/>
        </p:nvSpPr>
        <p:spPr>
          <a:xfrm>
            <a:off x="123290" y="3092521"/>
            <a:ext cx="640274" cy="336479"/>
          </a:xfrm>
          <a:prstGeom prst="right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91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D918-D7B1-C661-CEF0-7C1A0EF40076}"/>
              </a:ext>
            </a:extLst>
          </p:cNvPr>
          <p:cNvSpPr>
            <a:spLocks noGrp="1"/>
          </p:cNvSpPr>
          <p:nvPr>
            <p:ph type="title"/>
          </p:nvPr>
        </p:nvSpPr>
        <p:spPr/>
        <p:txBody>
          <a:bodyPr/>
          <a:lstStyle/>
          <a:p>
            <a:r>
              <a:rPr lang="en-US" dirty="0"/>
              <a:t>Example: </a:t>
            </a:r>
            <a:r>
              <a:rPr lang="en-US" dirty="0">
                <a:solidFill>
                  <a:srgbClr val="FF9900"/>
                </a:solidFill>
              </a:rPr>
              <a:t>How to Block HTTP Traffic on Port 80?</a:t>
            </a:r>
          </a:p>
        </p:txBody>
      </p:sp>
      <p:graphicFrame>
        <p:nvGraphicFramePr>
          <p:cNvPr id="3" name="Table 3">
            <a:extLst>
              <a:ext uri="{FF2B5EF4-FFF2-40B4-BE49-F238E27FC236}">
                <a16:creationId xmlns:a16="http://schemas.microsoft.com/office/drawing/2014/main" id="{D511C02B-B571-627F-DB4D-DD8714028736}"/>
              </a:ext>
            </a:extLst>
          </p:cNvPr>
          <p:cNvGraphicFramePr>
            <a:graphicFrameLocks noGrp="1"/>
          </p:cNvGraphicFramePr>
          <p:nvPr>
            <p:extLst>
              <p:ext uri="{D42A27DB-BD31-4B8C-83A1-F6EECF244321}">
                <p14:modId xmlns:p14="http://schemas.microsoft.com/office/powerpoint/2010/main" val="4008530443"/>
              </p:ext>
            </p:extLst>
          </p:nvPr>
        </p:nvGraphicFramePr>
        <p:xfrm>
          <a:off x="763564" y="2480417"/>
          <a:ext cx="10664872" cy="2865120"/>
        </p:xfrm>
        <a:graphic>
          <a:graphicData uri="http://schemas.openxmlformats.org/drawingml/2006/table">
            <a:tbl>
              <a:tblPr firstRow="1" bandRow="1">
                <a:tableStyleId>{F5AB1C69-6EDB-4FF4-983F-18BD219EF322}</a:tableStyleId>
              </a:tblPr>
              <a:tblGrid>
                <a:gridCol w="1277359">
                  <a:extLst>
                    <a:ext uri="{9D8B030D-6E8A-4147-A177-3AD203B41FA5}">
                      <a16:colId xmlns:a16="http://schemas.microsoft.com/office/drawing/2014/main" val="1773724452"/>
                    </a:ext>
                  </a:extLst>
                </a:gridCol>
                <a:gridCol w="1630852">
                  <a:extLst>
                    <a:ext uri="{9D8B030D-6E8A-4147-A177-3AD203B41FA5}">
                      <a16:colId xmlns:a16="http://schemas.microsoft.com/office/drawing/2014/main" val="3446470839"/>
                    </a:ext>
                  </a:extLst>
                </a:gridCol>
                <a:gridCol w="1235891">
                  <a:extLst>
                    <a:ext uri="{9D8B030D-6E8A-4147-A177-3AD203B41FA5}">
                      <a16:colId xmlns:a16="http://schemas.microsoft.com/office/drawing/2014/main" val="188551098"/>
                    </a:ext>
                  </a:extLst>
                </a:gridCol>
                <a:gridCol w="1267103">
                  <a:extLst>
                    <a:ext uri="{9D8B030D-6E8A-4147-A177-3AD203B41FA5}">
                      <a16:colId xmlns:a16="http://schemas.microsoft.com/office/drawing/2014/main" val="2480057599"/>
                    </a:ext>
                  </a:extLst>
                </a:gridCol>
                <a:gridCol w="1191802">
                  <a:extLst>
                    <a:ext uri="{9D8B030D-6E8A-4147-A177-3AD203B41FA5}">
                      <a16:colId xmlns:a16="http://schemas.microsoft.com/office/drawing/2014/main" val="3968709133"/>
                    </a:ext>
                  </a:extLst>
                </a:gridCol>
                <a:gridCol w="4061865">
                  <a:extLst>
                    <a:ext uri="{9D8B030D-6E8A-4147-A177-3AD203B41FA5}">
                      <a16:colId xmlns:a16="http://schemas.microsoft.com/office/drawing/2014/main" val="3630633666"/>
                    </a:ext>
                  </a:extLst>
                </a:gridCol>
              </a:tblGrid>
              <a:tr h="370840">
                <a:tc>
                  <a:txBody>
                    <a:bodyPr/>
                    <a:lstStyle/>
                    <a:p>
                      <a:r>
                        <a:rPr lang="en-US" sz="2200" dirty="0"/>
                        <a:t>RULE NUMBER</a:t>
                      </a:r>
                    </a:p>
                  </a:txBody>
                  <a:tcPr anchor="b"/>
                </a:tc>
                <a:tc>
                  <a:txBody>
                    <a:bodyPr/>
                    <a:lstStyle/>
                    <a:p>
                      <a:r>
                        <a:rPr lang="en-US" sz="2200" dirty="0"/>
                        <a:t>PROTOCOL</a:t>
                      </a:r>
                    </a:p>
                  </a:txBody>
                  <a:tcPr anchor="b"/>
                </a:tc>
                <a:tc>
                  <a:txBody>
                    <a:bodyPr/>
                    <a:lstStyle/>
                    <a:p>
                      <a:r>
                        <a:rPr lang="en-US" sz="2200" dirty="0"/>
                        <a:t>PORT RANGE</a:t>
                      </a:r>
                    </a:p>
                  </a:txBody>
                  <a:tcPr anchor="b"/>
                </a:tc>
                <a:tc>
                  <a:txBody>
                    <a:bodyPr/>
                    <a:lstStyle/>
                    <a:p>
                      <a:r>
                        <a:rPr lang="en-US" sz="2200" dirty="0"/>
                        <a:t>SOURCE</a:t>
                      </a:r>
                    </a:p>
                  </a:txBody>
                  <a:tcPr anchor="b"/>
                </a:tc>
                <a:tc>
                  <a:txBody>
                    <a:bodyPr/>
                    <a:lstStyle/>
                    <a:p>
                      <a:r>
                        <a:rPr lang="en-US" sz="2200" dirty="0"/>
                        <a:t>ACTION</a:t>
                      </a:r>
                    </a:p>
                  </a:txBody>
                  <a:tcPr anchor="b"/>
                </a:tc>
                <a:tc>
                  <a:txBody>
                    <a:bodyPr/>
                    <a:lstStyle/>
                    <a:p>
                      <a:r>
                        <a:rPr lang="en-US" sz="2200" dirty="0"/>
                        <a:t>WHAT THIS MEANS</a:t>
                      </a:r>
                    </a:p>
                  </a:txBody>
                  <a:tcPr anchor="b"/>
                </a:tc>
                <a:extLst>
                  <a:ext uri="{0D108BD9-81ED-4DB2-BD59-A6C34878D82A}">
                    <a16:rowId xmlns:a16="http://schemas.microsoft.com/office/drawing/2014/main" val="1512887373"/>
                  </a:ext>
                </a:extLst>
              </a:tr>
              <a:tr h="370840">
                <a:tc>
                  <a:txBody>
                    <a:bodyPr/>
                    <a:lstStyle/>
                    <a:p>
                      <a:r>
                        <a:rPr lang="en-US" sz="2000" dirty="0"/>
                        <a:t>90</a:t>
                      </a:r>
                    </a:p>
                  </a:txBody>
                  <a:tcPr/>
                </a:tc>
                <a:tc>
                  <a:txBody>
                    <a:bodyPr/>
                    <a:lstStyle/>
                    <a:p>
                      <a:r>
                        <a:rPr lang="en-US" sz="2000" dirty="0"/>
                        <a:t>TCP</a:t>
                      </a:r>
                    </a:p>
                  </a:txBody>
                  <a:tcPr/>
                </a:tc>
                <a:tc>
                  <a:txBody>
                    <a:bodyPr/>
                    <a:lstStyle/>
                    <a:p>
                      <a:r>
                        <a:rPr lang="en-US" sz="2000" dirty="0"/>
                        <a:t>80</a:t>
                      </a:r>
                    </a:p>
                  </a:txBody>
                  <a:tcPr/>
                </a:tc>
                <a:tc>
                  <a:txBody>
                    <a:bodyPr/>
                    <a:lstStyle/>
                    <a:p>
                      <a:r>
                        <a:rPr lang="en-US" sz="2000" dirty="0"/>
                        <a:t>0.0.0.0/0</a:t>
                      </a:r>
                    </a:p>
                  </a:txBody>
                  <a:tcPr/>
                </a:tc>
                <a:tc>
                  <a:txBody>
                    <a:bodyPr/>
                    <a:lstStyle/>
                    <a:p>
                      <a:r>
                        <a:rPr lang="en-US" sz="2000" dirty="0"/>
                        <a:t>Deny</a:t>
                      </a:r>
                    </a:p>
                  </a:txBody>
                  <a:tcPr/>
                </a:tc>
                <a:tc>
                  <a:txBody>
                    <a:bodyPr/>
                    <a:lstStyle/>
                    <a:p>
                      <a:r>
                        <a:rPr lang="en-US" sz="2000" dirty="0"/>
                        <a:t>Blocks all traffic with a destination of Port 80</a:t>
                      </a:r>
                    </a:p>
                  </a:txBody>
                  <a:tcPr/>
                </a:tc>
                <a:extLst>
                  <a:ext uri="{0D108BD9-81ED-4DB2-BD59-A6C34878D82A}">
                    <a16:rowId xmlns:a16="http://schemas.microsoft.com/office/drawing/2014/main" val="2681844918"/>
                  </a:ext>
                </a:extLst>
              </a:tr>
              <a:tr h="370840">
                <a:tc>
                  <a:txBody>
                    <a:bodyPr/>
                    <a:lstStyle/>
                    <a:p>
                      <a:r>
                        <a:rPr lang="en-US" sz="2000" dirty="0"/>
                        <a:t>100</a:t>
                      </a:r>
                    </a:p>
                  </a:txBody>
                  <a:tcPr/>
                </a:tc>
                <a:tc>
                  <a:txBody>
                    <a:bodyPr/>
                    <a:lstStyle/>
                    <a:p>
                      <a:r>
                        <a:rPr lang="en-US" sz="2000" dirty="0"/>
                        <a:t>All</a:t>
                      </a:r>
                    </a:p>
                  </a:txBody>
                  <a:tcPr/>
                </a:tc>
                <a:tc>
                  <a:txBody>
                    <a:bodyPr/>
                    <a:lstStyle/>
                    <a:p>
                      <a:r>
                        <a:rPr lang="en-US" sz="2000" dirty="0"/>
                        <a:t>All</a:t>
                      </a:r>
                    </a:p>
                  </a:txBody>
                  <a:tcPr/>
                </a:tc>
                <a:tc>
                  <a:txBody>
                    <a:bodyPr/>
                    <a:lstStyle/>
                    <a:p>
                      <a:r>
                        <a:rPr lang="en-US" sz="2000" dirty="0"/>
                        <a:t>0.0.0.0/0</a:t>
                      </a:r>
                    </a:p>
                  </a:txBody>
                  <a:tcPr/>
                </a:tc>
                <a:tc>
                  <a:txBody>
                    <a:bodyPr/>
                    <a:lstStyle/>
                    <a:p>
                      <a:r>
                        <a:rPr lang="en-US" sz="2000" dirty="0"/>
                        <a:t>Allow</a:t>
                      </a:r>
                    </a:p>
                  </a:txBody>
                  <a:tcPr/>
                </a:tc>
                <a:tc>
                  <a:txBody>
                    <a:bodyPr/>
                    <a:lstStyle/>
                    <a:p>
                      <a:r>
                        <a:rPr lang="en-US" sz="2000" dirty="0"/>
                        <a:t>Allows all traffic </a:t>
                      </a:r>
                      <a:r>
                        <a:rPr lang="en-US" sz="2000" b="1" dirty="0"/>
                        <a:t>other than </a:t>
                      </a:r>
                      <a:r>
                        <a:rPr lang="en-US" sz="2000" dirty="0"/>
                        <a:t>that destined to Port 80</a:t>
                      </a:r>
                    </a:p>
                  </a:txBody>
                  <a:tcPr/>
                </a:tc>
                <a:extLst>
                  <a:ext uri="{0D108BD9-81ED-4DB2-BD59-A6C34878D82A}">
                    <a16:rowId xmlns:a16="http://schemas.microsoft.com/office/drawing/2014/main" val="4040412061"/>
                  </a:ext>
                </a:extLst>
              </a:tr>
              <a:tr h="370840">
                <a:tc>
                  <a:txBody>
                    <a:bodyPr/>
                    <a:lstStyle/>
                    <a:p>
                      <a:r>
                        <a:rPr lang="en-US" sz="2000" dirty="0"/>
                        <a:t>*</a:t>
                      </a:r>
                    </a:p>
                  </a:txBody>
                  <a:tcPr/>
                </a:tc>
                <a:tc>
                  <a:txBody>
                    <a:bodyPr/>
                    <a:lstStyle/>
                    <a:p>
                      <a:r>
                        <a:rPr lang="en-US" sz="2000" dirty="0"/>
                        <a:t>All</a:t>
                      </a:r>
                    </a:p>
                  </a:txBody>
                  <a:tcPr/>
                </a:tc>
                <a:tc>
                  <a:txBody>
                    <a:bodyPr/>
                    <a:lstStyle/>
                    <a:p>
                      <a:r>
                        <a:rPr lang="en-US" sz="2000" dirty="0"/>
                        <a:t>All</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2000" dirty="0"/>
                        <a:t>0.0.0.0/0</a:t>
                      </a:r>
                    </a:p>
                  </a:txBody>
                  <a:tcPr/>
                </a:tc>
                <a:tc>
                  <a:txBody>
                    <a:bodyPr/>
                    <a:lstStyle/>
                    <a:p>
                      <a:r>
                        <a:rPr lang="en-US" sz="2000" dirty="0"/>
                        <a:t>Deny</a:t>
                      </a:r>
                    </a:p>
                  </a:txBody>
                  <a:tcPr/>
                </a:tc>
                <a:tc>
                  <a:txBody>
                    <a:bodyPr/>
                    <a:lstStyle/>
                    <a:p>
                      <a:r>
                        <a:rPr lang="en-US" sz="2000" dirty="0"/>
                        <a:t>Denies everything else (again, no effect in this example)</a:t>
                      </a:r>
                    </a:p>
                  </a:txBody>
                  <a:tcPr/>
                </a:tc>
                <a:extLst>
                  <a:ext uri="{0D108BD9-81ED-4DB2-BD59-A6C34878D82A}">
                    <a16:rowId xmlns:a16="http://schemas.microsoft.com/office/drawing/2014/main" val="40271539"/>
                  </a:ext>
                </a:extLst>
              </a:tr>
            </a:tbl>
          </a:graphicData>
        </a:graphic>
      </p:graphicFrame>
      <p:sp>
        <p:nvSpPr>
          <p:cNvPr id="5" name="Rectangle 4">
            <a:extLst>
              <a:ext uri="{FF2B5EF4-FFF2-40B4-BE49-F238E27FC236}">
                <a16:creationId xmlns:a16="http://schemas.microsoft.com/office/drawing/2014/main" id="{D7EC34E0-523E-F66D-BB83-F077FC894F00}"/>
              </a:ext>
            </a:extLst>
          </p:cNvPr>
          <p:cNvSpPr/>
          <p:nvPr/>
        </p:nvSpPr>
        <p:spPr>
          <a:xfrm>
            <a:off x="645581" y="3215811"/>
            <a:ext cx="10902572" cy="780836"/>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3A8184-C923-6DB5-44C7-F75CC7C6950D}"/>
              </a:ext>
            </a:extLst>
          </p:cNvPr>
          <p:cNvSpPr txBox="1"/>
          <p:nvPr/>
        </p:nvSpPr>
        <p:spPr>
          <a:xfrm>
            <a:off x="763565" y="1941816"/>
            <a:ext cx="1228522" cy="37056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US" sz="2000" b="0" i="0" u="none" strike="noStrike" kern="1200" cap="none" spc="0" normalizeH="0" baseline="0" noProof="0" dirty="0">
                <a:ln>
                  <a:noFill/>
                </a:ln>
                <a:solidFill>
                  <a:srgbClr val="FF9900"/>
                </a:solidFill>
                <a:effectLst/>
                <a:uLnTx/>
                <a:uFillTx/>
                <a:latin typeface="+mj-lt"/>
                <a:ea typeface="PS TT Commons" charset="0"/>
                <a:cs typeface="PS TT Commons" charset="0"/>
              </a:rPr>
              <a:t>INBOUND</a:t>
            </a:r>
          </a:p>
        </p:txBody>
      </p:sp>
      <p:sp>
        <p:nvSpPr>
          <p:cNvPr id="7" name="Rectangle 6">
            <a:extLst>
              <a:ext uri="{FF2B5EF4-FFF2-40B4-BE49-F238E27FC236}">
                <a16:creationId xmlns:a16="http://schemas.microsoft.com/office/drawing/2014/main" id="{33D4C27F-2CC9-7CAF-0AA5-FFAB4F0EEA37}"/>
              </a:ext>
            </a:extLst>
          </p:cNvPr>
          <p:cNvSpPr/>
          <p:nvPr/>
        </p:nvSpPr>
        <p:spPr>
          <a:xfrm>
            <a:off x="645581" y="3953103"/>
            <a:ext cx="10902572" cy="1435324"/>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76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 grpId="0"/>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D9FE-D2A4-D46D-7D4F-58244F248535}"/>
              </a:ext>
            </a:extLst>
          </p:cNvPr>
          <p:cNvSpPr>
            <a:spLocks noGrp="1"/>
          </p:cNvSpPr>
          <p:nvPr>
            <p:ph type="title"/>
          </p:nvPr>
        </p:nvSpPr>
        <p:spPr/>
        <p:txBody>
          <a:bodyPr/>
          <a:lstStyle/>
          <a:p>
            <a:r>
              <a:rPr lang="en-US" dirty="0"/>
              <a:t>Ephemeral Ports</a:t>
            </a:r>
          </a:p>
        </p:txBody>
      </p:sp>
      <p:pic>
        <p:nvPicPr>
          <p:cNvPr id="3" name="Picture 2" descr="Shape&#10;&#10;Description automatically generated with low confidence">
            <a:extLst>
              <a:ext uri="{FF2B5EF4-FFF2-40B4-BE49-F238E27FC236}">
                <a16:creationId xmlns:a16="http://schemas.microsoft.com/office/drawing/2014/main" id="{76ADEA10-0074-D741-801B-838E90F32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448" y="2812519"/>
            <a:ext cx="1243304" cy="1243304"/>
          </a:xfrm>
          <a:prstGeom prst="rect">
            <a:avLst/>
          </a:prstGeom>
        </p:spPr>
      </p:pic>
      <p:cxnSp>
        <p:nvCxnSpPr>
          <p:cNvPr id="4" name="Straight Arrow Connector 3">
            <a:extLst>
              <a:ext uri="{FF2B5EF4-FFF2-40B4-BE49-F238E27FC236}">
                <a16:creationId xmlns:a16="http://schemas.microsoft.com/office/drawing/2014/main" id="{7A06B179-521F-004D-74E7-B39282D305C9}"/>
              </a:ext>
            </a:extLst>
          </p:cNvPr>
          <p:cNvCxnSpPr>
            <a:cxnSpLocks/>
          </p:cNvCxnSpPr>
          <p:nvPr/>
        </p:nvCxnSpPr>
        <p:spPr>
          <a:xfrm>
            <a:off x="424881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6F78358-74F3-FFF9-0A46-31B2B4C5F46D}"/>
              </a:ext>
            </a:extLst>
          </p:cNvPr>
          <p:cNvCxnSpPr>
            <a:cxnSpLocks/>
          </p:cNvCxnSpPr>
          <p:nvPr/>
        </p:nvCxnSpPr>
        <p:spPr>
          <a:xfrm>
            <a:off x="430411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E121881-7A68-76BA-8D6D-CBB94AA3304F}"/>
              </a:ext>
            </a:extLst>
          </p:cNvPr>
          <p:cNvSpPr txBox="1"/>
          <p:nvPr/>
        </p:nvSpPr>
        <p:spPr>
          <a:xfrm>
            <a:off x="3446773" y="2567293"/>
            <a:ext cx="802043" cy="31639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a:t>
            </a:r>
          </a:p>
        </p:txBody>
      </p:sp>
      <p:pic>
        <p:nvPicPr>
          <p:cNvPr id="10" name="Picture 9" descr="Shape&#10;&#10;Description automatically generated with low confidence">
            <a:extLst>
              <a:ext uri="{FF2B5EF4-FFF2-40B4-BE49-F238E27FC236}">
                <a16:creationId xmlns:a16="http://schemas.microsoft.com/office/drawing/2014/main" id="{6B187FA4-D665-7CE8-E8A2-DC1289F28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669" y="2864389"/>
            <a:ext cx="1129221" cy="1129221"/>
          </a:xfrm>
          <a:prstGeom prst="rect">
            <a:avLst/>
          </a:prstGeom>
        </p:spPr>
      </p:pic>
      <p:pic>
        <p:nvPicPr>
          <p:cNvPr id="11" name="Picture 10" descr="Icon&#10;&#10;Description automatically generated">
            <a:extLst>
              <a:ext uri="{FF2B5EF4-FFF2-40B4-BE49-F238E27FC236}">
                <a16:creationId xmlns:a16="http://schemas.microsoft.com/office/drawing/2014/main" id="{6806A712-C893-D4ED-FDFE-BB7F98017E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726" y="2812519"/>
            <a:ext cx="587358" cy="587358"/>
          </a:xfrm>
          <a:prstGeom prst="rect">
            <a:avLst/>
          </a:prstGeom>
        </p:spPr>
      </p:pic>
      <p:sp>
        <p:nvSpPr>
          <p:cNvPr id="22" name="TextBox 21">
            <a:extLst>
              <a:ext uri="{FF2B5EF4-FFF2-40B4-BE49-F238E27FC236}">
                <a16:creationId xmlns:a16="http://schemas.microsoft.com/office/drawing/2014/main" id="{A6A0F728-0454-9644-FC04-D18DBDB7305F}"/>
              </a:ext>
            </a:extLst>
          </p:cNvPr>
          <p:cNvSpPr txBox="1"/>
          <p:nvPr/>
        </p:nvSpPr>
        <p:spPr>
          <a:xfrm>
            <a:off x="2680257" y="4070963"/>
            <a:ext cx="802043" cy="251083"/>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Client</a:t>
            </a:r>
          </a:p>
        </p:txBody>
      </p:sp>
      <p:sp>
        <p:nvSpPr>
          <p:cNvPr id="23" name="TextBox 22">
            <a:extLst>
              <a:ext uri="{FF2B5EF4-FFF2-40B4-BE49-F238E27FC236}">
                <a16:creationId xmlns:a16="http://schemas.microsoft.com/office/drawing/2014/main" id="{C554B77D-EF8C-82A5-FBC5-8E7B252D2A7E}"/>
              </a:ext>
            </a:extLst>
          </p:cNvPr>
          <p:cNvSpPr txBox="1"/>
          <p:nvPr/>
        </p:nvSpPr>
        <p:spPr>
          <a:xfrm>
            <a:off x="7839921" y="4070963"/>
            <a:ext cx="1472357" cy="478086"/>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Server</a:t>
            </a:r>
          </a:p>
        </p:txBody>
      </p:sp>
      <p:sp>
        <p:nvSpPr>
          <p:cNvPr id="24" name="TextBox 23">
            <a:extLst>
              <a:ext uri="{FF2B5EF4-FFF2-40B4-BE49-F238E27FC236}">
                <a16:creationId xmlns:a16="http://schemas.microsoft.com/office/drawing/2014/main" id="{6B76E6BE-CAFC-D85A-50F1-2C41E1560560}"/>
              </a:ext>
            </a:extLst>
          </p:cNvPr>
          <p:cNvSpPr txBox="1"/>
          <p:nvPr/>
        </p:nvSpPr>
        <p:spPr>
          <a:xfrm>
            <a:off x="7625344" y="2437270"/>
            <a:ext cx="802044" cy="28375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200" b="1" dirty="0">
                <a:solidFill>
                  <a:srgbClr val="FF9900"/>
                </a:solidFill>
                <a:latin typeface="Trebuchet MS" panose="020B0603020202020204"/>
                <a:ea typeface="PS TT Commons" charset="0"/>
                <a:cs typeface="PS TT Commons" charset="0"/>
              </a:rPr>
              <a:t>Port 80</a:t>
            </a:r>
            <a:endParaRPr kumimoji="0" lang="en-US" sz="12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25" name="Rectangle 24">
            <a:extLst>
              <a:ext uri="{FF2B5EF4-FFF2-40B4-BE49-F238E27FC236}">
                <a16:creationId xmlns:a16="http://schemas.microsoft.com/office/drawing/2014/main" id="{C31D7153-5005-E36B-F4E5-C79B58FD3519}"/>
              </a:ext>
            </a:extLst>
          </p:cNvPr>
          <p:cNvSpPr/>
          <p:nvPr/>
        </p:nvSpPr>
        <p:spPr>
          <a:xfrm>
            <a:off x="8002513" y="2736163"/>
            <a:ext cx="45719" cy="31639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43E4875-396C-7567-5E6E-894A3ACB7365}"/>
              </a:ext>
            </a:extLst>
          </p:cNvPr>
          <p:cNvSpPr txBox="1"/>
          <p:nvPr/>
        </p:nvSpPr>
        <p:spPr>
          <a:xfrm>
            <a:off x="3759966" y="4407172"/>
            <a:ext cx="900632" cy="28375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200" b="1" dirty="0">
                <a:solidFill>
                  <a:srgbClr val="FF9900"/>
                </a:solidFill>
                <a:latin typeface="Trebuchet MS" panose="020B0603020202020204"/>
                <a:ea typeface="PS TT Commons" charset="0"/>
                <a:cs typeface="PS TT Commons" charset="0"/>
              </a:rPr>
              <a:t>No defined port for response</a:t>
            </a:r>
            <a:endParaRPr kumimoji="0" lang="en-US" sz="12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27" name="Rectangle 26">
            <a:extLst>
              <a:ext uri="{FF2B5EF4-FFF2-40B4-BE49-F238E27FC236}">
                <a16:creationId xmlns:a16="http://schemas.microsoft.com/office/drawing/2014/main" id="{AE909808-8FAD-E85A-3F3C-D51FEFF4271B}"/>
              </a:ext>
            </a:extLst>
          </p:cNvPr>
          <p:cNvSpPr/>
          <p:nvPr/>
        </p:nvSpPr>
        <p:spPr>
          <a:xfrm>
            <a:off x="4187423" y="3764578"/>
            <a:ext cx="45719" cy="31639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31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25" grpId="0" animBg="1"/>
      <p:bldP spid="26" grpId="0" animBg="1"/>
      <p:bldP spid="2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D9FE-D2A4-D46D-7D4F-58244F248535}"/>
              </a:ext>
            </a:extLst>
          </p:cNvPr>
          <p:cNvSpPr>
            <a:spLocks noGrp="1"/>
          </p:cNvSpPr>
          <p:nvPr>
            <p:ph type="title"/>
          </p:nvPr>
        </p:nvSpPr>
        <p:spPr/>
        <p:txBody>
          <a:bodyPr/>
          <a:lstStyle/>
          <a:p>
            <a:r>
              <a:rPr lang="en-US" dirty="0"/>
              <a:t>Ephemeral Ports</a:t>
            </a:r>
          </a:p>
        </p:txBody>
      </p:sp>
      <p:pic>
        <p:nvPicPr>
          <p:cNvPr id="3" name="Picture 2" descr="Shape&#10;&#10;Description automatically generated with low confidence">
            <a:extLst>
              <a:ext uri="{FF2B5EF4-FFF2-40B4-BE49-F238E27FC236}">
                <a16:creationId xmlns:a16="http://schemas.microsoft.com/office/drawing/2014/main" id="{76ADEA10-0074-D741-801B-838E90F32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448" y="2812519"/>
            <a:ext cx="1243304" cy="1243304"/>
          </a:xfrm>
          <a:prstGeom prst="rect">
            <a:avLst/>
          </a:prstGeom>
        </p:spPr>
      </p:pic>
      <p:cxnSp>
        <p:nvCxnSpPr>
          <p:cNvPr id="4" name="Straight Arrow Connector 3">
            <a:extLst>
              <a:ext uri="{FF2B5EF4-FFF2-40B4-BE49-F238E27FC236}">
                <a16:creationId xmlns:a16="http://schemas.microsoft.com/office/drawing/2014/main" id="{7A06B179-521F-004D-74E7-B39282D305C9}"/>
              </a:ext>
            </a:extLst>
          </p:cNvPr>
          <p:cNvCxnSpPr>
            <a:cxnSpLocks/>
          </p:cNvCxnSpPr>
          <p:nvPr/>
        </p:nvCxnSpPr>
        <p:spPr>
          <a:xfrm>
            <a:off x="424881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6F78358-74F3-FFF9-0A46-31B2B4C5F46D}"/>
              </a:ext>
            </a:extLst>
          </p:cNvPr>
          <p:cNvCxnSpPr>
            <a:cxnSpLocks/>
          </p:cNvCxnSpPr>
          <p:nvPr/>
        </p:nvCxnSpPr>
        <p:spPr>
          <a:xfrm>
            <a:off x="430411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E121881-7A68-76BA-8D6D-CBB94AA3304F}"/>
              </a:ext>
            </a:extLst>
          </p:cNvPr>
          <p:cNvSpPr txBox="1"/>
          <p:nvPr/>
        </p:nvSpPr>
        <p:spPr>
          <a:xfrm>
            <a:off x="3438657" y="2566192"/>
            <a:ext cx="802043" cy="31639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a:t>
            </a:r>
          </a:p>
        </p:txBody>
      </p:sp>
      <p:pic>
        <p:nvPicPr>
          <p:cNvPr id="10" name="Picture 9" descr="Shape&#10;&#10;Description automatically generated with low confidence">
            <a:extLst>
              <a:ext uri="{FF2B5EF4-FFF2-40B4-BE49-F238E27FC236}">
                <a16:creationId xmlns:a16="http://schemas.microsoft.com/office/drawing/2014/main" id="{6B187FA4-D665-7CE8-E8A2-DC1289F28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669" y="2864389"/>
            <a:ext cx="1129221" cy="1129221"/>
          </a:xfrm>
          <a:prstGeom prst="rect">
            <a:avLst/>
          </a:prstGeom>
        </p:spPr>
      </p:pic>
      <p:pic>
        <p:nvPicPr>
          <p:cNvPr id="11" name="Picture 10" descr="Icon&#10;&#10;Description automatically generated">
            <a:extLst>
              <a:ext uri="{FF2B5EF4-FFF2-40B4-BE49-F238E27FC236}">
                <a16:creationId xmlns:a16="http://schemas.microsoft.com/office/drawing/2014/main" id="{6806A712-C893-D4ED-FDFE-BB7F98017E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726" y="2812519"/>
            <a:ext cx="587358" cy="587358"/>
          </a:xfrm>
          <a:prstGeom prst="rect">
            <a:avLst/>
          </a:prstGeom>
        </p:spPr>
      </p:pic>
      <p:sp>
        <p:nvSpPr>
          <p:cNvPr id="22" name="TextBox 21">
            <a:extLst>
              <a:ext uri="{FF2B5EF4-FFF2-40B4-BE49-F238E27FC236}">
                <a16:creationId xmlns:a16="http://schemas.microsoft.com/office/drawing/2014/main" id="{A6A0F728-0454-9644-FC04-D18DBDB7305F}"/>
              </a:ext>
            </a:extLst>
          </p:cNvPr>
          <p:cNvSpPr txBox="1"/>
          <p:nvPr/>
        </p:nvSpPr>
        <p:spPr>
          <a:xfrm>
            <a:off x="2680257" y="4070963"/>
            <a:ext cx="802043" cy="251083"/>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Client</a:t>
            </a:r>
          </a:p>
        </p:txBody>
      </p:sp>
      <p:sp>
        <p:nvSpPr>
          <p:cNvPr id="23" name="TextBox 22">
            <a:extLst>
              <a:ext uri="{FF2B5EF4-FFF2-40B4-BE49-F238E27FC236}">
                <a16:creationId xmlns:a16="http://schemas.microsoft.com/office/drawing/2014/main" id="{C554B77D-EF8C-82A5-FBC5-8E7B252D2A7E}"/>
              </a:ext>
            </a:extLst>
          </p:cNvPr>
          <p:cNvSpPr txBox="1"/>
          <p:nvPr/>
        </p:nvSpPr>
        <p:spPr>
          <a:xfrm>
            <a:off x="7839921" y="4070963"/>
            <a:ext cx="1472357" cy="478086"/>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Server</a:t>
            </a:r>
          </a:p>
        </p:txBody>
      </p:sp>
      <p:sp>
        <p:nvSpPr>
          <p:cNvPr id="24" name="TextBox 23">
            <a:extLst>
              <a:ext uri="{FF2B5EF4-FFF2-40B4-BE49-F238E27FC236}">
                <a16:creationId xmlns:a16="http://schemas.microsoft.com/office/drawing/2014/main" id="{6B76E6BE-CAFC-D85A-50F1-2C41E1560560}"/>
              </a:ext>
            </a:extLst>
          </p:cNvPr>
          <p:cNvSpPr txBox="1"/>
          <p:nvPr/>
        </p:nvSpPr>
        <p:spPr>
          <a:xfrm>
            <a:off x="7625344" y="2437270"/>
            <a:ext cx="802044" cy="28375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200" b="1" dirty="0">
                <a:solidFill>
                  <a:srgbClr val="FF9900"/>
                </a:solidFill>
                <a:latin typeface="Trebuchet MS" panose="020B0603020202020204"/>
                <a:ea typeface="PS TT Commons" charset="0"/>
                <a:cs typeface="PS TT Commons" charset="0"/>
              </a:rPr>
              <a:t>Port 80</a:t>
            </a:r>
            <a:endParaRPr kumimoji="0" lang="en-US" sz="12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25" name="Rectangle 24">
            <a:extLst>
              <a:ext uri="{FF2B5EF4-FFF2-40B4-BE49-F238E27FC236}">
                <a16:creationId xmlns:a16="http://schemas.microsoft.com/office/drawing/2014/main" id="{C31D7153-5005-E36B-F4E5-C79B58FD3519}"/>
              </a:ext>
            </a:extLst>
          </p:cNvPr>
          <p:cNvSpPr/>
          <p:nvPr/>
        </p:nvSpPr>
        <p:spPr>
          <a:xfrm>
            <a:off x="8002513" y="2736163"/>
            <a:ext cx="45719" cy="31639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43E4875-396C-7567-5E6E-894A3ACB7365}"/>
              </a:ext>
            </a:extLst>
          </p:cNvPr>
          <p:cNvSpPr txBox="1"/>
          <p:nvPr/>
        </p:nvSpPr>
        <p:spPr>
          <a:xfrm>
            <a:off x="3515331" y="4232619"/>
            <a:ext cx="1860136" cy="54383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200" b="1" dirty="0">
                <a:solidFill>
                  <a:srgbClr val="FF9900"/>
                </a:solidFill>
                <a:latin typeface="Trebuchet MS" panose="020B0603020202020204"/>
                <a:ea typeface="PS TT Commons" charset="0"/>
                <a:cs typeface="PS TT Commons" charset="0"/>
              </a:rPr>
              <a:t>Opens an ephemeral port that’s active for the life of the connection (e.g., 38406)</a:t>
            </a:r>
            <a:endParaRPr kumimoji="0" lang="en-US" sz="12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27" name="Rectangle 26">
            <a:extLst>
              <a:ext uri="{FF2B5EF4-FFF2-40B4-BE49-F238E27FC236}">
                <a16:creationId xmlns:a16="http://schemas.microsoft.com/office/drawing/2014/main" id="{AE909808-8FAD-E85A-3F3C-D51FEFF4271B}"/>
              </a:ext>
            </a:extLst>
          </p:cNvPr>
          <p:cNvSpPr/>
          <p:nvPr/>
        </p:nvSpPr>
        <p:spPr>
          <a:xfrm>
            <a:off x="4187423" y="3764578"/>
            <a:ext cx="45719" cy="31639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4B3CB632-6447-A411-41F2-B0D6162CAB15}"/>
              </a:ext>
            </a:extLst>
          </p:cNvPr>
          <p:cNvSpPr/>
          <p:nvPr/>
        </p:nvSpPr>
        <p:spPr>
          <a:xfrm>
            <a:off x="838200" y="5289719"/>
            <a:ext cx="4551249" cy="1129217"/>
          </a:xfrm>
          <a:prstGeom prst="wedgeRoundRectCallout">
            <a:avLst>
              <a:gd name="adj1" fmla="val 22310"/>
              <a:gd name="adj2" fmla="val -81260"/>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Trebuchet MS" panose="020B0603020202020204"/>
              </a:rPr>
              <a:t>Port ranges vary by operating system</a:t>
            </a:r>
          </a:p>
          <a:p>
            <a:pPr marL="285750" indent="-285750">
              <a:buFont typeface="Arial" panose="020B0604020202020204" pitchFamily="34" charset="0"/>
              <a:buChar char="•"/>
              <a:defRPr/>
            </a:pPr>
            <a:r>
              <a:rPr lang="en-US" dirty="0">
                <a:solidFill>
                  <a:prstClr val="white"/>
                </a:solidFill>
              </a:rPr>
              <a:t>Linux: 32768-61000</a:t>
            </a:r>
            <a:endParaRPr lang="en-US" dirty="0">
              <a:solidFill>
                <a:srgbClr val="FFFF00"/>
              </a:solidFill>
            </a:endParaRPr>
          </a:p>
          <a:p>
            <a:pPr marL="285750" lvl="0" indent="-285750">
              <a:buFont typeface="Arial" panose="020B0604020202020204" pitchFamily="34" charset="0"/>
              <a:buChar char="•"/>
              <a:defRPr/>
            </a:pPr>
            <a:r>
              <a:rPr lang="en-US" dirty="0">
                <a:solidFill>
                  <a:prstClr val="white"/>
                </a:solidFill>
              </a:rPr>
              <a:t>Windows (later versions): 49152-65535</a:t>
            </a:r>
          </a:p>
        </p:txBody>
      </p:sp>
    </p:spTree>
    <p:extLst>
      <p:ext uri="{BB962C8B-B14F-4D97-AF65-F5344CB8AC3E}">
        <p14:creationId xmlns:p14="http://schemas.microsoft.com/office/powerpoint/2010/main" val="39811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D9FE-D2A4-D46D-7D4F-58244F248535}"/>
              </a:ext>
            </a:extLst>
          </p:cNvPr>
          <p:cNvSpPr>
            <a:spLocks noGrp="1"/>
          </p:cNvSpPr>
          <p:nvPr>
            <p:ph type="title"/>
          </p:nvPr>
        </p:nvSpPr>
        <p:spPr/>
        <p:txBody>
          <a:bodyPr/>
          <a:lstStyle/>
          <a:p>
            <a:r>
              <a:rPr lang="en-US" dirty="0"/>
              <a:t>Ephemeral Ports and </a:t>
            </a:r>
            <a:r>
              <a:rPr lang="en-US" dirty="0" err="1"/>
              <a:t>NACLs</a:t>
            </a:r>
            <a:endParaRPr lang="en-US" dirty="0"/>
          </a:p>
        </p:txBody>
      </p:sp>
      <p:pic>
        <p:nvPicPr>
          <p:cNvPr id="3" name="Picture 2" descr="Shape&#10;&#10;Description automatically generated with low confidence">
            <a:extLst>
              <a:ext uri="{FF2B5EF4-FFF2-40B4-BE49-F238E27FC236}">
                <a16:creationId xmlns:a16="http://schemas.microsoft.com/office/drawing/2014/main" id="{76ADEA10-0074-D741-801B-838E90F32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448" y="2812519"/>
            <a:ext cx="1243304" cy="1243304"/>
          </a:xfrm>
          <a:prstGeom prst="rect">
            <a:avLst/>
          </a:prstGeom>
        </p:spPr>
      </p:pic>
      <p:cxnSp>
        <p:nvCxnSpPr>
          <p:cNvPr id="4" name="Straight Arrow Connector 3">
            <a:extLst>
              <a:ext uri="{FF2B5EF4-FFF2-40B4-BE49-F238E27FC236}">
                <a16:creationId xmlns:a16="http://schemas.microsoft.com/office/drawing/2014/main" id="{7A06B179-521F-004D-74E7-B39282D305C9}"/>
              </a:ext>
            </a:extLst>
          </p:cNvPr>
          <p:cNvCxnSpPr>
            <a:cxnSpLocks/>
          </p:cNvCxnSpPr>
          <p:nvPr/>
        </p:nvCxnSpPr>
        <p:spPr>
          <a:xfrm>
            <a:off x="424881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6F78358-74F3-FFF9-0A46-31B2B4C5F46D}"/>
              </a:ext>
            </a:extLst>
          </p:cNvPr>
          <p:cNvCxnSpPr>
            <a:cxnSpLocks/>
          </p:cNvCxnSpPr>
          <p:nvPr/>
        </p:nvCxnSpPr>
        <p:spPr>
          <a:xfrm>
            <a:off x="430411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E121881-7A68-76BA-8D6D-CBB94AA3304F}"/>
              </a:ext>
            </a:extLst>
          </p:cNvPr>
          <p:cNvSpPr txBox="1"/>
          <p:nvPr/>
        </p:nvSpPr>
        <p:spPr>
          <a:xfrm>
            <a:off x="3438657" y="2566192"/>
            <a:ext cx="802043" cy="31639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a:t>
            </a:r>
          </a:p>
        </p:txBody>
      </p:sp>
      <p:pic>
        <p:nvPicPr>
          <p:cNvPr id="10" name="Picture 9" descr="Shape&#10;&#10;Description automatically generated with low confidence">
            <a:extLst>
              <a:ext uri="{FF2B5EF4-FFF2-40B4-BE49-F238E27FC236}">
                <a16:creationId xmlns:a16="http://schemas.microsoft.com/office/drawing/2014/main" id="{6B187FA4-D665-7CE8-E8A2-DC1289F28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669" y="2864389"/>
            <a:ext cx="1129221" cy="1129221"/>
          </a:xfrm>
          <a:prstGeom prst="rect">
            <a:avLst/>
          </a:prstGeom>
        </p:spPr>
      </p:pic>
      <p:pic>
        <p:nvPicPr>
          <p:cNvPr id="11" name="Picture 10" descr="Icon&#10;&#10;Description automatically generated">
            <a:extLst>
              <a:ext uri="{FF2B5EF4-FFF2-40B4-BE49-F238E27FC236}">
                <a16:creationId xmlns:a16="http://schemas.microsoft.com/office/drawing/2014/main" id="{6806A712-C893-D4ED-FDFE-BB7F98017E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726" y="2812519"/>
            <a:ext cx="587358" cy="587358"/>
          </a:xfrm>
          <a:prstGeom prst="rect">
            <a:avLst/>
          </a:prstGeom>
        </p:spPr>
      </p:pic>
      <p:sp>
        <p:nvSpPr>
          <p:cNvPr id="22" name="TextBox 21">
            <a:extLst>
              <a:ext uri="{FF2B5EF4-FFF2-40B4-BE49-F238E27FC236}">
                <a16:creationId xmlns:a16="http://schemas.microsoft.com/office/drawing/2014/main" id="{A6A0F728-0454-9644-FC04-D18DBDB7305F}"/>
              </a:ext>
            </a:extLst>
          </p:cNvPr>
          <p:cNvSpPr txBox="1"/>
          <p:nvPr/>
        </p:nvSpPr>
        <p:spPr>
          <a:xfrm>
            <a:off x="2680257" y="4070963"/>
            <a:ext cx="802043" cy="251083"/>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Client</a:t>
            </a:r>
          </a:p>
        </p:txBody>
      </p:sp>
      <p:sp>
        <p:nvSpPr>
          <p:cNvPr id="23" name="TextBox 22">
            <a:extLst>
              <a:ext uri="{FF2B5EF4-FFF2-40B4-BE49-F238E27FC236}">
                <a16:creationId xmlns:a16="http://schemas.microsoft.com/office/drawing/2014/main" id="{C554B77D-EF8C-82A5-FBC5-8E7B252D2A7E}"/>
              </a:ext>
            </a:extLst>
          </p:cNvPr>
          <p:cNvSpPr txBox="1"/>
          <p:nvPr/>
        </p:nvSpPr>
        <p:spPr>
          <a:xfrm>
            <a:off x="7839921" y="4070963"/>
            <a:ext cx="1472357" cy="478086"/>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Server</a:t>
            </a:r>
          </a:p>
        </p:txBody>
      </p:sp>
      <p:sp>
        <p:nvSpPr>
          <p:cNvPr id="24" name="TextBox 23">
            <a:extLst>
              <a:ext uri="{FF2B5EF4-FFF2-40B4-BE49-F238E27FC236}">
                <a16:creationId xmlns:a16="http://schemas.microsoft.com/office/drawing/2014/main" id="{6B76E6BE-CAFC-D85A-50F1-2C41E1560560}"/>
              </a:ext>
            </a:extLst>
          </p:cNvPr>
          <p:cNvSpPr txBox="1"/>
          <p:nvPr/>
        </p:nvSpPr>
        <p:spPr>
          <a:xfrm>
            <a:off x="7625344" y="2437270"/>
            <a:ext cx="802044" cy="28375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200" b="1" dirty="0">
                <a:solidFill>
                  <a:srgbClr val="FF9900"/>
                </a:solidFill>
                <a:latin typeface="Trebuchet MS" panose="020B0603020202020204"/>
                <a:ea typeface="PS TT Commons" charset="0"/>
                <a:cs typeface="PS TT Commons" charset="0"/>
              </a:rPr>
              <a:t>Port 80</a:t>
            </a:r>
            <a:endParaRPr kumimoji="0" lang="en-US" sz="12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25" name="Rectangle 24">
            <a:extLst>
              <a:ext uri="{FF2B5EF4-FFF2-40B4-BE49-F238E27FC236}">
                <a16:creationId xmlns:a16="http://schemas.microsoft.com/office/drawing/2014/main" id="{C31D7153-5005-E36B-F4E5-C79B58FD3519}"/>
              </a:ext>
            </a:extLst>
          </p:cNvPr>
          <p:cNvSpPr/>
          <p:nvPr/>
        </p:nvSpPr>
        <p:spPr>
          <a:xfrm>
            <a:off x="8002513" y="2736163"/>
            <a:ext cx="45719" cy="31639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909808-8FAD-E85A-3F3C-D51FEFF4271B}"/>
              </a:ext>
            </a:extLst>
          </p:cNvPr>
          <p:cNvSpPr/>
          <p:nvPr/>
        </p:nvSpPr>
        <p:spPr>
          <a:xfrm>
            <a:off x="4187423" y="3764578"/>
            <a:ext cx="45719" cy="31639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4B3CB632-6447-A411-41F2-B0D6162CAB15}"/>
              </a:ext>
            </a:extLst>
          </p:cNvPr>
          <p:cNvSpPr/>
          <p:nvPr/>
        </p:nvSpPr>
        <p:spPr>
          <a:xfrm>
            <a:off x="5375467" y="4818414"/>
            <a:ext cx="3516879" cy="1636813"/>
          </a:xfrm>
          <a:prstGeom prst="wedgeRoundRectCallout">
            <a:avLst>
              <a:gd name="adj1" fmla="val 25386"/>
              <a:gd name="adj2" fmla="val -86273"/>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0">
              <a:defRPr/>
            </a:pPr>
            <a:r>
              <a:rPr kumimoji="0" lang="en-US" b="0" i="0" u="none" strike="noStrike" kern="1200" cap="none" spc="0" normalizeH="0" baseline="0" noProof="0" dirty="0">
                <a:ln>
                  <a:noFill/>
                </a:ln>
                <a:solidFill>
                  <a:prstClr val="white"/>
                </a:solidFill>
                <a:effectLst/>
                <a:uLnTx/>
                <a:uFillTx/>
                <a:latin typeface="Trebuchet MS" panose="020B0603020202020204"/>
              </a:rPr>
              <a:t>NACL must allow traffic out of the subnet on the possible range of ephemeral ports (e.g</a:t>
            </a:r>
            <a:r>
              <a:rPr lang="en-US" dirty="0">
                <a:solidFill>
                  <a:prstClr val="white"/>
                </a:solidFill>
              </a:rPr>
              <a:t>., 1024-65535 </a:t>
            </a:r>
            <a:r>
              <a:rPr lang="en-US" dirty="0">
                <a:solidFill>
                  <a:prstClr val="white"/>
                </a:solidFill>
                <a:latin typeface="Trebuchet MS" panose="020B0603020202020204"/>
              </a:rPr>
              <a:t>to cover the different types of clients</a:t>
            </a:r>
            <a:r>
              <a:rPr kumimoji="0" lang="en-US" b="0" i="0" u="none" strike="noStrike" kern="1200" cap="none" spc="0" normalizeH="0" baseline="0" noProof="0" dirty="0">
                <a:ln>
                  <a:noFill/>
                </a:ln>
                <a:solidFill>
                  <a:prstClr val="white"/>
                </a:solidFill>
                <a:effectLst/>
                <a:uLnTx/>
                <a:uFillTx/>
                <a:latin typeface="Trebuchet MS" panose="020B0603020202020204"/>
              </a:rPr>
              <a:t>)</a:t>
            </a:r>
            <a:endParaRPr kumimoji="0" lang="en-US" b="0" i="0" u="none" strike="noStrike" kern="1200" cap="none" spc="0" normalizeH="0" baseline="0" noProof="0" dirty="0">
              <a:ln>
                <a:noFill/>
              </a:ln>
              <a:solidFill>
                <a:srgbClr val="FFFF00"/>
              </a:solidFill>
              <a:effectLst/>
              <a:uLnTx/>
              <a:uFillTx/>
              <a:latin typeface="Trebuchet MS" panose="020B0603020202020204"/>
            </a:endParaRPr>
          </a:p>
        </p:txBody>
      </p:sp>
      <p:sp>
        <p:nvSpPr>
          <p:cNvPr id="17" name="Rectangle 16">
            <a:extLst>
              <a:ext uri="{FF2B5EF4-FFF2-40B4-BE49-F238E27FC236}">
                <a16:creationId xmlns:a16="http://schemas.microsoft.com/office/drawing/2014/main" id="{C72DD95E-DD65-2FA8-7E97-0C8C5BED2694}"/>
              </a:ext>
            </a:extLst>
          </p:cNvPr>
          <p:cNvSpPr/>
          <p:nvPr/>
        </p:nvSpPr>
        <p:spPr>
          <a:xfrm>
            <a:off x="7999691" y="3754567"/>
            <a:ext cx="45719" cy="31639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F962902-8557-6150-90A5-C5B4882F720F}"/>
              </a:ext>
            </a:extLst>
          </p:cNvPr>
          <p:cNvSpPr txBox="1"/>
          <p:nvPr/>
        </p:nvSpPr>
        <p:spPr>
          <a:xfrm>
            <a:off x="3515331" y="4232619"/>
            <a:ext cx="1860136" cy="54383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1200" b="1" dirty="0">
                <a:solidFill>
                  <a:srgbClr val="FF9900"/>
                </a:solidFill>
                <a:latin typeface="Trebuchet MS" panose="020B0603020202020204"/>
                <a:ea typeface="PS TT Commons" charset="0"/>
                <a:cs typeface="PS TT Commons" charset="0"/>
              </a:rPr>
              <a:t>Opens an ephemeral port that’s active for the life of the connection (e.g., 38406)</a:t>
            </a:r>
            <a:endParaRPr kumimoji="0" lang="en-US" sz="12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4882252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084124-B1D8-BB38-E6CB-F8BA2C355D5C}"/>
              </a:ext>
            </a:extLst>
          </p:cNvPr>
          <p:cNvSpPr>
            <a:spLocks noGrp="1"/>
          </p:cNvSpPr>
          <p:nvPr>
            <p:ph type="body" sz="quarter" idx="10"/>
          </p:nvPr>
        </p:nvSpPr>
        <p:spPr/>
        <p:txBody>
          <a:bodyPr/>
          <a:lstStyle/>
          <a:p>
            <a:r>
              <a:rPr lang="en-US" sz="2800" dirty="0">
                <a:latin typeface="+mj-lt"/>
              </a:rPr>
              <a:t>Common use case: block traffic from a specific IP address (not possible with a security group)</a:t>
            </a:r>
          </a:p>
          <a:p>
            <a:r>
              <a:rPr lang="en-US" sz="2800" dirty="0">
                <a:latin typeface="+mj-lt"/>
              </a:rPr>
              <a:t>Stateless</a:t>
            </a:r>
          </a:p>
          <a:p>
            <a:pPr lvl="1"/>
            <a:r>
              <a:rPr lang="en-US" sz="2200" dirty="0">
                <a:latin typeface="+mj-lt"/>
              </a:rPr>
              <a:t>When traffic is allowed in one direction, the return direction is NOT automatically allowed (unlike with </a:t>
            </a:r>
            <a:r>
              <a:rPr lang="en-US" sz="2200" dirty="0" err="1">
                <a:latin typeface="+mj-lt"/>
              </a:rPr>
              <a:t>stateFUL</a:t>
            </a:r>
            <a:r>
              <a:rPr lang="en-US" sz="2200" dirty="0">
                <a:latin typeface="+mj-lt"/>
              </a:rPr>
              <a:t> security groups)</a:t>
            </a:r>
          </a:p>
          <a:p>
            <a:pPr lvl="2"/>
            <a:r>
              <a:rPr lang="en-US" sz="1800" dirty="0">
                <a:latin typeface="+mj-lt"/>
              </a:rPr>
              <a:t>Must explicitly permit return traffic</a:t>
            </a:r>
          </a:p>
          <a:p>
            <a:r>
              <a:rPr lang="en-US" sz="2800" dirty="0">
                <a:latin typeface="+mj-lt"/>
              </a:rPr>
              <a:t>New </a:t>
            </a:r>
            <a:r>
              <a:rPr lang="en-US" sz="2800" dirty="0" err="1">
                <a:latin typeface="+mj-lt"/>
              </a:rPr>
              <a:t>NACLs</a:t>
            </a:r>
            <a:r>
              <a:rPr lang="en-US" sz="2800" dirty="0">
                <a:latin typeface="+mj-lt"/>
              </a:rPr>
              <a:t> will automatically deny everything</a:t>
            </a:r>
          </a:p>
          <a:p>
            <a:pPr lvl="1"/>
            <a:r>
              <a:rPr lang="en-US" sz="2200" dirty="0">
                <a:latin typeface="+mj-lt"/>
              </a:rPr>
              <a:t>vs. the Default NACL, which allows everything</a:t>
            </a:r>
          </a:p>
        </p:txBody>
      </p:sp>
      <p:sp>
        <p:nvSpPr>
          <p:cNvPr id="3" name="Content Placeholder 2">
            <a:extLst>
              <a:ext uri="{FF2B5EF4-FFF2-40B4-BE49-F238E27FC236}">
                <a16:creationId xmlns:a16="http://schemas.microsoft.com/office/drawing/2014/main" id="{D3548BFF-4019-FD7A-22D9-7324389F34CC}"/>
              </a:ext>
            </a:extLst>
          </p:cNvPr>
          <p:cNvSpPr>
            <a:spLocks noGrp="1"/>
          </p:cNvSpPr>
          <p:nvPr>
            <p:ph sz="quarter" idx="14"/>
          </p:nvPr>
        </p:nvSpPr>
        <p:spPr/>
        <p:txBody>
          <a:bodyPr/>
          <a:lstStyle/>
          <a:p>
            <a:r>
              <a:rPr lang="en-US" dirty="0"/>
              <a:t>Other Notes About </a:t>
            </a:r>
            <a:r>
              <a:rPr lang="en-US" dirty="0" err="1"/>
              <a:t>NACLs</a:t>
            </a:r>
            <a:endParaRPr lang="en-US" dirty="0"/>
          </a:p>
        </p:txBody>
      </p:sp>
    </p:spTree>
    <p:extLst>
      <p:ext uri="{BB962C8B-B14F-4D97-AF65-F5344CB8AC3E}">
        <p14:creationId xmlns:p14="http://schemas.microsoft.com/office/powerpoint/2010/main" val="150577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7CEC2B1-CDB2-47B3-8B43-77CD4AFA7FDC}"/>
              </a:ext>
            </a:extLst>
          </p:cNvPr>
          <p:cNvSpPr/>
          <p:nvPr/>
        </p:nvSpPr>
        <p:spPr>
          <a:xfrm>
            <a:off x="2125307" y="2457667"/>
            <a:ext cx="2351282" cy="296867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Web Subnet (Public)</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309" y="2456080"/>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16AF5390-99F8-4431-9BB6-3DF4E7056606}"/>
              </a:ext>
            </a:extLst>
          </p:cNvPr>
          <p:cNvSpPr/>
          <p:nvPr/>
        </p:nvSpPr>
        <p:spPr>
          <a:xfrm>
            <a:off x="7725689" y="2456080"/>
            <a:ext cx="2351282" cy="296867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Database Subnet (Public)</a:t>
            </a: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5689" y="2456080"/>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D1F73408-4739-7A37-7DFF-2ADC796D7B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865" y="344057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013CF732-C573-7D6B-AA6D-8AE50BC8CF2F}"/>
              </a:ext>
            </a:extLst>
          </p:cNvPr>
          <p:cNvSpPr>
            <a:spLocks noGrp="1"/>
          </p:cNvSpPr>
          <p:nvPr>
            <p:ph type="title"/>
          </p:nvPr>
        </p:nvSpPr>
        <p:spPr/>
        <p:txBody>
          <a:bodyPr/>
          <a:lstStyle/>
          <a:p>
            <a:r>
              <a:rPr lang="en-US" dirty="0"/>
              <a:t>Another Example</a:t>
            </a:r>
          </a:p>
        </p:txBody>
      </p:sp>
      <p:sp>
        <p:nvSpPr>
          <p:cNvPr id="29" name="TextBox 8">
            <a:extLst>
              <a:ext uri="{FF2B5EF4-FFF2-40B4-BE49-F238E27FC236}">
                <a16:creationId xmlns:a16="http://schemas.microsoft.com/office/drawing/2014/main" id="{C0518B54-7181-8204-EC29-E8EF3D99DB20}"/>
              </a:ext>
            </a:extLst>
          </p:cNvPr>
          <p:cNvSpPr txBox="1">
            <a:spLocks noChangeArrowheads="1"/>
          </p:cNvSpPr>
          <p:nvPr/>
        </p:nvSpPr>
        <p:spPr bwMode="auto">
          <a:xfrm>
            <a:off x="8120616" y="386798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mj-lt"/>
                <a:ea typeface="Amazon Ember" panose="020B0603020204020204" pitchFamily="34" charset="0"/>
                <a:cs typeface="Arial" panose="020B0604020202020204" pitchFamily="34" charset="0"/>
              </a:rPr>
              <a:t>MySQL Instance (Port 3306)</a:t>
            </a:r>
          </a:p>
        </p:txBody>
      </p:sp>
      <p:pic>
        <p:nvPicPr>
          <p:cNvPr id="34" name="Graphic 53">
            <a:extLst>
              <a:ext uri="{FF2B5EF4-FFF2-40B4-BE49-F238E27FC236}">
                <a16:creationId xmlns:a16="http://schemas.microsoft.com/office/drawing/2014/main" id="{D1C5265C-51F6-DAEF-DFC4-DC47A75AC6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7509" y="34107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8">
            <a:extLst>
              <a:ext uri="{FF2B5EF4-FFF2-40B4-BE49-F238E27FC236}">
                <a16:creationId xmlns:a16="http://schemas.microsoft.com/office/drawing/2014/main" id="{C5DBEA81-D2A6-BD03-5336-D694849114DE}"/>
              </a:ext>
            </a:extLst>
          </p:cNvPr>
          <p:cNvSpPr txBox="1">
            <a:spLocks noChangeArrowheads="1"/>
          </p:cNvSpPr>
          <p:nvPr/>
        </p:nvSpPr>
        <p:spPr bwMode="auto">
          <a:xfrm>
            <a:off x="2577546" y="386798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mj-lt"/>
                <a:ea typeface="Amazon Ember" panose="020B0603020204020204" pitchFamily="34" charset="0"/>
                <a:cs typeface="Arial" panose="020B0604020202020204" pitchFamily="34" charset="0"/>
              </a:rPr>
              <a:t>EC2 Instance</a:t>
            </a:r>
          </a:p>
          <a:p>
            <a:pPr algn="ctr" eaLnBrk="1" hangingPunct="1"/>
            <a:r>
              <a:rPr lang="en-US" altLang="en-US" sz="1100" dirty="0">
                <a:latin typeface="+mj-lt"/>
                <a:ea typeface="Amazon Ember" panose="020B0603020204020204" pitchFamily="34" charset="0"/>
                <a:cs typeface="Arial" panose="020B0604020202020204" pitchFamily="34" charset="0"/>
              </a:rPr>
              <a:t>(Ephemeral Port)</a:t>
            </a:r>
          </a:p>
        </p:txBody>
      </p:sp>
      <p:cxnSp>
        <p:nvCxnSpPr>
          <p:cNvPr id="36" name="Straight Arrow Connector 35">
            <a:extLst>
              <a:ext uri="{FF2B5EF4-FFF2-40B4-BE49-F238E27FC236}">
                <a16:creationId xmlns:a16="http://schemas.microsoft.com/office/drawing/2014/main" id="{1F471E2F-46D9-3674-42A6-80DBDB675B6B}"/>
              </a:ext>
            </a:extLst>
          </p:cNvPr>
          <p:cNvCxnSpPr>
            <a:cxnSpLocks/>
          </p:cNvCxnSpPr>
          <p:nvPr/>
        </p:nvCxnSpPr>
        <p:spPr>
          <a:xfrm>
            <a:off x="424881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AB83247-A851-5608-4707-73608E5081E2}"/>
              </a:ext>
            </a:extLst>
          </p:cNvPr>
          <p:cNvSpPr txBox="1"/>
          <p:nvPr/>
        </p:nvSpPr>
        <p:spPr>
          <a:xfrm>
            <a:off x="4363097" y="2194022"/>
            <a:ext cx="523915" cy="283199"/>
          </a:xfrm>
          <a:prstGeom prst="rect">
            <a:avLst/>
          </a:prstGeom>
          <a:no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NACL</a:t>
            </a:r>
          </a:p>
        </p:txBody>
      </p:sp>
      <p:sp>
        <p:nvSpPr>
          <p:cNvPr id="4" name="Rectangle 3">
            <a:extLst>
              <a:ext uri="{FF2B5EF4-FFF2-40B4-BE49-F238E27FC236}">
                <a16:creationId xmlns:a16="http://schemas.microsoft.com/office/drawing/2014/main" id="{8CC4FA42-FF0F-FCD8-91DA-13AAD55999B1}"/>
              </a:ext>
            </a:extLst>
          </p:cNvPr>
          <p:cNvSpPr/>
          <p:nvPr/>
        </p:nvSpPr>
        <p:spPr>
          <a:xfrm>
            <a:off x="4571129" y="2456080"/>
            <a:ext cx="77582" cy="2968674"/>
          </a:xfrm>
          <a:prstGeom prst="rect">
            <a:avLst/>
          </a:prstGeom>
          <a:solidFill>
            <a:srgbClr val="512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peech Bubble: Rectangle with Corners Rounded 38">
            <a:extLst>
              <a:ext uri="{FF2B5EF4-FFF2-40B4-BE49-F238E27FC236}">
                <a16:creationId xmlns:a16="http://schemas.microsoft.com/office/drawing/2014/main" id="{504C6888-44AA-FEFC-7209-06137A7F87F3}"/>
              </a:ext>
            </a:extLst>
          </p:cNvPr>
          <p:cNvSpPr/>
          <p:nvPr/>
        </p:nvSpPr>
        <p:spPr>
          <a:xfrm>
            <a:off x="4885226" y="2011057"/>
            <a:ext cx="2080217" cy="649128"/>
          </a:xfrm>
          <a:prstGeom prst="wedgeRoundRectCallout">
            <a:avLst>
              <a:gd name="adj1" fmla="val -60366"/>
              <a:gd name="adj2" fmla="val 78742"/>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00"/>
                </a:solidFill>
                <a:effectLst/>
                <a:uLnTx/>
                <a:uFillTx/>
                <a:latin typeface="Trebuchet MS" panose="020B0603020202020204"/>
              </a:rPr>
              <a:t>OUTBOUND</a:t>
            </a:r>
            <a:r>
              <a:rPr kumimoji="0" lang="en-US" sz="1400" b="0" i="0" u="none" strike="noStrike" kern="1200" cap="none" spc="0" normalizeH="0" baseline="0" noProof="0" dirty="0">
                <a:ln>
                  <a:noFill/>
                </a:ln>
                <a:solidFill>
                  <a:prstClr val="white"/>
                </a:solidFill>
                <a:effectLst/>
                <a:uLnTx/>
                <a:uFillTx/>
                <a:latin typeface="Trebuchet MS" panose="020B060302020202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Trebuchet MS" panose="020B0603020202020204"/>
              </a:rPr>
              <a:t>Allow </a:t>
            </a:r>
            <a:r>
              <a:rPr kumimoji="0" lang="en-US" sz="1200" b="0" i="0" u="none" strike="noStrike" kern="1200" cap="none" spc="0" normalizeH="0" baseline="0" noProof="0" dirty="0" err="1">
                <a:ln>
                  <a:noFill/>
                </a:ln>
                <a:solidFill>
                  <a:prstClr val="white"/>
                </a:solidFill>
                <a:effectLst/>
                <a:uLnTx/>
                <a:uFillTx/>
                <a:latin typeface="Trebuchet MS" panose="020B0603020202020204"/>
              </a:rPr>
              <a:t>TPC</a:t>
            </a:r>
            <a:r>
              <a:rPr kumimoji="0" lang="en-US" sz="1200" b="0" i="0" u="none" strike="noStrike" kern="1200" cap="none" spc="0" normalizeH="0" baseline="0" noProof="0" dirty="0">
                <a:ln>
                  <a:noFill/>
                </a:ln>
                <a:solidFill>
                  <a:prstClr val="white"/>
                </a:solidFill>
                <a:effectLst/>
                <a:uLnTx/>
                <a:uFillTx/>
                <a:latin typeface="Trebuchet MS" panose="020B0603020202020204"/>
              </a:rPr>
              <a:t>, </a:t>
            </a:r>
            <a:r>
              <a:rPr kumimoji="0" lang="en-US" sz="1200" b="0" i="0" u="none" strike="noStrike" kern="1200" cap="none" spc="0" normalizeH="0" baseline="0" noProof="0" dirty="0">
                <a:ln>
                  <a:noFill/>
                </a:ln>
                <a:solidFill>
                  <a:srgbClr val="FFFF00"/>
                </a:solidFill>
                <a:effectLst/>
                <a:uLnTx/>
                <a:uFillTx/>
                <a:latin typeface="Trebuchet MS" panose="020B0603020202020204"/>
              </a:rPr>
              <a:t>Port 3306</a:t>
            </a:r>
            <a:r>
              <a:rPr kumimoji="0" lang="en-US" sz="1200" b="0" i="0" u="none" strike="noStrike" kern="1200" cap="none" spc="0" normalizeH="0" baseline="0" noProof="0" dirty="0">
                <a:ln>
                  <a:noFill/>
                </a:ln>
                <a:solidFill>
                  <a:prstClr val="white"/>
                </a:solidFill>
                <a:effectLst/>
                <a:uLnTx/>
                <a:uFillTx/>
                <a:latin typeface="Trebuchet MS" panose="020B0603020202020204"/>
              </a:rPr>
              <a:t>, to Database Subnet CIDR</a:t>
            </a:r>
            <a:endParaRPr kumimoji="0" lang="en-US" sz="1200" b="0" i="0" u="none" strike="noStrike" kern="1200" cap="none" spc="0" normalizeH="0" baseline="0" noProof="0" dirty="0">
              <a:ln>
                <a:noFill/>
              </a:ln>
              <a:solidFill>
                <a:srgbClr val="FFFF00"/>
              </a:solidFill>
              <a:effectLst/>
              <a:uLnTx/>
              <a:uFillTx/>
              <a:latin typeface="Trebuchet MS" panose="020B0603020202020204"/>
            </a:endParaRPr>
          </a:p>
        </p:txBody>
      </p:sp>
      <p:sp>
        <p:nvSpPr>
          <p:cNvPr id="40" name="Speech Bubble: Rectangle with Corners Rounded 39">
            <a:extLst>
              <a:ext uri="{FF2B5EF4-FFF2-40B4-BE49-F238E27FC236}">
                <a16:creationId xmlns:a16="http://schemas.microsoft.com/office/drawing/2014/main" id="{D99429E8-1484-4C50-A943-EE2B86820A60}"/>
              </a:ext>
            </a:extLst>
          </p:cNvPr>
          <p:cNvSpPr/>
          <p:nvPr/>
        </p:nvSpPr>
        <p:spPr>
          <a:xfrm>
            <a:off x="5097211" y="3072722"/>
            <a:ext cx="2287432" cy="712556"/>
          </a:xfrm>
          <a:prstGeom prst="wedgeRoundRectCallout">
            <a:avLst>
              <a:gd name="adj1" fmla="val 58561"/>
              <a:gd name="adj2" fmla="val -72048"/>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00"/>
                </a:solidFill>
                <a:effectLst/>
                <a:uLnTx/>
                <a:uFillTx/>
                <a:latin typeface="Trebuchet MS" panose="020B0603020202020204"/>
              </a:rPr>
              <a:t>INBOUND</a:t>
            </a:r>
            <a:r>
              <a:rPr kumimoji="0" lang="en-US" sz="1400" b="0" i="0" u="none" strike="noStrike" kern="1200" cap="none" spc="0" normalizeH="0" baseline="0" noProof="0" dirty="0">
                <a:ln>
                  <a:noFill/>
                </a:ln>
                <a:solidFill>
                  <a:prstClr val="white"/>
                </a:solidFill>
                <a:effectLst/>
                <a:uLnTx/>
                <a:uFillTx/>
                <a:latin typeface="Trebuchet MS" panose="020B060302020202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Trebuchet MS" panose="020B0603020202020204"/>
              </a:rPr>
              <a:t>Allow </a:t>
            </a:r>
            <a:r>
              <a:rPr kumimoji="0" lang="en-US" sz="1200" b="0" i="0" u="none" strike="noStrike" kern="1200" cap="none" spc="0" normalizeH="0" baseline="0" noProof="0" dirty="0" err="1">
                <a:ln>
                  <a:noFill/>
                </a:ln>
                <a:solidFill>
                  <a:prstClr val="white"/>
                </a:solidFill>
                <a:effectLst/>
                <a:uLnTx/>
                <a:uFillTx/>
                <a:latin typeface="Trebuchet MS" panose="020B0603020202020204"/>
              </a:rPr>
              <a:t>TPC</a:t>
            </a:r>
            <a:r>
              <a:rPr kumimoji="0" lang="en-US" sz="1200" b="0" i="0" u="none" strike="noStrike" kern="1200" cap="none" spc="0" normalizeH="0" baseline="0" noProof="0" dirty="0">
                <a:ln>
                  <a:noFill/>
                </a:ln>
                <a:solidFill>
                  <a:prstClr val="white"/>
                </a:solidFill>
                <a:effectLst/>
                <a:uLnTx/>
                <a:uFillTx/>
                <a:latin typeface="Trebuchet MS" panose="020B0603020202020204"/>
              </a:rPr>
              <a:t>, </a:t>
            </a:r>
            <a:r>
              <a:rPr kumimoji="0" lang="en-US" sz="1200" b="0" i="0" u="none" strike="noStrike" kern="1200" cap="none" spc="0" normalizeH="0" baseline="0" noProof="0" dirty="0">
                <a:ln>
                  <a:noFill/>
                </a:ln>
                <a:solidFill>
                  <a:srgbClr val="FFFF00"/>
                </a:solidFill>
                <a:effectLst/>
                <a:uLnTx/>
                <a:uFillTx/>
                <a:latin typeface="Trebuchet MS" panose="020B0603020202020204"/>
              </a:rPr>
              <a:t>Port 3306</a:t>
            </a:r>
            <a:r>
              <a:rPr kumimoji="0" lang="en-US" sz="1200" b="0" i="0" u="none" strike="noStrike" kern="1200" cap="none" spc="0" normalizeH="0" baseline="0" noProof="0" dirty="0">
                <a:ln>
                  <a:noFill/>
                </a:ln>
                <a:solidFill>
                  <a:prstClr val="white"/>
                </a:solidFill>
                <a:effectLst/>
                <a:uLnTx/>
                <a:uFillTx/>
                <a:latin typeface="Trebuchet MS" panose="020B0603020202020204"/>
              </a:rPr>
              <a:t>, from Web Subnet CIDR</a:t>
            </a:r>
            <a:endParaRPr kumimoji="0" lang="en-US" sz="1200" b="0" i="0" u="none" strike="noStrike" kern="1200" cap="none" spc="0" normalizeH="0" baseline="0" noProof="0" dirty="0">
              <a:ln>
                <a:noFill/>
              </a:ln>
              <a:solidFill>
                <a:srgbClr val="FFFF00"/>
              </a:solidFill>
              <a:effectLst/>
              <a:uLnTx/>
              <a:uFillTx/>
              <a:latin typeface="Trebuchet MS" panose="020B0603020202020204"/>
            </a:endParaRPr>
          </a:p>
        </p:txBody>
      </p:sp>
      <p:sp>
        <p:nvSpPr>
          <p:cNvPr id="41" name="TextBox 40">
            <a:extLst>
              <a:ext uri="{FF2B5EF4-FFF2-40B4-BE49-F238E27FC236}">
                <a16:creationId xmlns:a16="http://schemas.microsoft.com/office/drawing/2014/main" id="{C93A980B-195B-0FBA-57CD-29B4D298DF01}"/>
              </a:ext>
            </a:extLst>
          </p:cNvPr>
          <p:cNvSpPr txBox="1"/>
          <p:nvPr/>
        </p:nvSpPr>
        <p:spPr>
          <a:xfrm>
            <a:off x="7384643" y="2194022"/>
            <a:ext cx="523915" cy="283199"/>
          </a:xfrm>
          <a:prstGeom prst="rect">
            <a:avLst/>
          </a:prstGeom>
          <a:no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NACL</a:t>
            </a:r>
          </a:p>
        </p:txBody>
      </p:sp>
      <p:sp>
        <p:nvSpPr>
          <p:cNvPr id="42" name="Rectangle 41">
            <a:extLst>
              <a:ext uri="{FF2B5EF4-FFF2-40B4-BE49-F238E27FC236}">
                <a16:creationId xmlns:a16="http://schemas.microsoft.com/office/drawing/2014/main" id="{C4C37A90-4EEA-87DA-0B87-F58F3AAAC9E4}"/>
              </a:ext>
            </a:extLst>
          </p:cNvPr>
          <p:cNvSpPr/>
          <p:nvPr/>
        </p:nvSpPr>
        <p:spPr>
          <a:xfrm>
            <a:off x="7592675" y="2456080"/>
            <a:ext cx="77582" cy="2968674"/>
          </a:xfrm>
          <a:prstGeom prst="rect">
            <a:avLst/>
          </a:prstGeom>
          <a:solidFill>
            <a:srgbClr val="512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70C6C2EC-1947-9295-489A-6809379AADB1}"/>
              </a:ext>
            </a:extLst>
          </p:cNvPr>
          <p:cNvCxnSpPr>
            <a:cxnSpLocks/>
          </p:cNvCxnSpPr>
          <p:nvPr/>
        </p:nvCxnSpPr>
        <p:spPr>
          <a:xfrm>
            <a:off x="4238402" y="4762723"/>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44" name="Speech Bubble: Rectangle with Corners Rounded 43">
            <a:extLst>
              <a:ext uri="{FF2B5EF4-FFF2-40B4-BE49-F238E27FC236}">
                <a16:creationId xmlns:a16="http://schemas.microsoft.com/office/drawing/2014/main" id="{DE509F81-C7A1-FB9D-DFF1-29698CBA7F03}"/>
              </a:ext>
            </a:extLst>
          </p:cNvPr>
          <p:cNvSpPr/>
          <p:nvPr/>
        </p:nvSpPr>
        <p:spPr>
          <a:xfrm>
            <a:off x="5103821" y="3974309"/>
            <a:ext cx="2201129" cy="649128"/>
          </a:xfrm>
          <a:prstGeom prst="wedgeRoundRectCallout">
            <a:avLst>
              <a:gd name="adj1" fmla="val 61133"/>
              <a:gd name="adj2" fmla="val 6449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00"/>
                </a:solidFill>
                <a:effectLst/>
                <a:uLnTx/>
                <a:uFillTx/>
                <a:latin typeface="Trebuchet MS" panose="020B0603020202020204"/>
              </a:rPr>
              <a:t>OUTBOUND</a:t>
            </a:r>
            <a:r>
              <a:rPr kumimoji="0" lang="en-US" sz="1400" b="0" i="0" u="none" strike="noStrike" kern="1200" cap="none" spc="0" normalizeH="0" baseline="0" noProof="0" dirty="0">
                <a:ln>
                  <a:noFill/>
                </a:ln>
                <a:solidFill>
                  <a:prstClr val="white"/>
                </a:solidFill>
                <a:effectLst/>
                <a:uLnTx/>
                <a:uFillTx/>
                <a:latin typeface="Trebuchet MS" panose="020B060302020202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Trebuchet MS" panose="020B0603020202020204"/>
              </a:rPr>
              <a:t>Allow </a:t>
            </a:r>
            <a:r>
              <a:rPr kumimoji="0" lang="en-US" sz="1200" b="0" i="0" u="none" strike="noStrike" kern="1200" cap="none" spc="0" normalizeH="0" baseline="0" noProof="0" dirty="0" err="1">
                <a:ln>
                  <a:noFill/>
                </a:ln>
                <a:solidFill>
                  <a:prstClr val="white"/>
                </a:solidFill>
                <a:effectLst/>
                <a:uLnTx/>
                <a:uFillTx/>
                <a:latin typeface="Trebuchet MS" panose="020B0603020202020204"/>
              </a:rPr>
              <a:t>TPC</a:t>
            </a:r>
            <a:r>
              <a:rPr kumimoji="0" lang="en-US" sz="1200" b="0" i="0" u="none" strike="noStrike" kern="1200" cap="none" spc="0" normalizeH="0" baseline="0" noProof="0" dirty="0">
                <a:ln>
                  <a:noFill/>
                </a:ln>
                <a:solidFill>
                  <a:prstClr val="white"/>
                </a:solidFill>
                <a:effectLst/>
                <a:uLnTx/>
                <a:uFillTx/>
                <a:latin typeface="Trebuchet MS" panose="020B0603020202020204"/>
              </a:rPr>
              <a:t>, </a:t>
            </a:r>
            <a:r>
              <a:rPr kumimoji="0" lang="en-US" sz="1200" b="0" i="0" u="none" strike="noStrike" kern="1200" cap="none" spc="0" normalizeH="0" baseline="0" noProof="0" dirty="0">
                <a:ln>
                  <a:noFill/>
                </a:ln>
                <a:solidFill>
                  <a:srgbClr val="FFFF00"/>
                </a:solidFill>
                <a:effectLst/>
                <a:uLnTx/>
                <a:uFillTx/>
                <a:latin typeface="Trebuchet MS" panose="020B0603020202020204"/>
              </a:rPr>
              <a:t>Ports 1024-65535</a:t>
            </a:r>
            <a:r>
              <a:rPr kumimoji="0" lang="en-US" sz="1200" b="0" i="0" u="none" strike="noStrike" kern="1200" cap="none" spc="0" normalizeH="0" baseline="0" noProof="0" dirty="0">
                <a:ln>
                  <a:noFill/>
                </a:ln>
                <a:solidFill>
                  <a:prstClr val="white"/>
                </a:solidFill>
                <a:effectLst/>
                <a:uLnTx/>
                <a:uFillTx/>
                <a:latin typeface="Trebuchet MS" panose="020B0603020202020204"/>
              </a:rPr>
              <a:t>, to Web Subnet CIDR</a:t>
            </a:r>
            <a:endParaRPr kumimoji="0" lang="en-US" sz="1200" b="0" i="0" u="none" strike="noStrike" kern="1200" cap="none" spc="0" normalizeH="0" baseline="0" noProof="0" dirty="0">
              <a:ln>
                <a:noFill/>
              </a:ln>
              <a:solidFill>
                <a:srgbClr val="FFFF00"/>
              </a:solidFill>
              <a:effectLst/>
              <a:uLnTx/>
              <a:uFillTx/>
              <a:latin typeface="Trebuchet MS" panose="020B0603020202020204"/>
            </a:endParaRPr>
          </a:p>
        </p:txBody>
      </p:sp>
      <p:sp>
        <p:nvSpPr>
          <p:cNvPr id="45" name="Speech Bubble: Rectangle with Corners Rounded 44">
            <a:extLst>
              <a:ext uri="{FF2B5EF4-FFF2-40B4-BE49-F238E27FC236}">
                <a16:creationId xmlns:a16="http://schemas.microsoft.com/office/drawing/2014/main" id="{80DBA57E-4101-8B56-21E5-FA03DE3140BF}"/>
              </a:ext>
            </a:extLst>
          </p:cNvPr>
          <p:cNvSpPr/>
          <p:nvPr/>
        </p:nvSpPr>
        <p:spPr>
          <a:xfrm>
            <a:off x="4925498" y="5055580"/>
            <a:ext cx="2351282" cy="738347"/>
          </a:xfrm>
          <a:prstGeom prst="wedgeRoundRectCallout">
            <a:avLst>
              <a:gd name="adj1" fmla="val -60227"/>
              <a:gd name="adj2" fmla="val -8111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00"/>
                </a:solidFill>
                <a:effectLst/>
                <a:uLnTx/>
                <a:uFillTx/>
                <a:latin typeface="Trebuchet MS" panose="020B0603020202020204"/>
              </a:rPr>
              <a:t>INBOUND</a:t>
            </a:r>
            <a:r>
              <a:rPr kumimoji="0" lang="en-US" sz="1400" b="0" i="0" u="none" strike="noStrike" kern="1200" cap="none" spc="0" normalizeH="0" baseline="0" noProof="0" dirty="0">
                <a:ln>
                  <a:noFill/>
                </a:ln>
                <a:solidFill>
                  <a:prstClr val="white"/>
                </a:solidFill>
                <a:effectLst/>
                <a:uLnTx/>
                <a:uFillTx/>
                <a:latin typeface="Trebuchet MS" panose="020B0603020202020204"/>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Trebuchet MS" panose="020B0603020202020204"/>
              </a:rPr>
              <a:t>Allow </a:t>
            </a:r>
            <a:r>
              <a:rPr kumimoji="0" lang="en-US" sz="1200" b="0" i="0" u="none" strike="noStrike" kern="1200" cap="none" spc="0" normalizeH="0" baseline="0" noProof="0" dirty="0" err="1">
                <a:ln>
                  <a:noFill/>
                </a:ln>
                <a:solidFill>
                  <a:prstClr val="white"/>
                </a:solidFill>
                <a:effectLst/>
                <a:uLnTx/>
                <a:uFillTx/>
                <a:latin typeface="Trebuchet MS" panose="020B0603020202020204"/>
              </a:rPr>
              <a:t>TPC</a:t>
            </a:r>
            <a:r>
              <a:rPr kumimoji="0" lang="en-US" sz="1200" b="0" i="0" u="none" strike="noStrike" kern="1200" cap="none" spc="0" normalizeH="0" baseline="0" noProof="0" dirty="0">
                <a:ln>
                  <a:noFill/>
                </a:ln>
                <a:solidFill>
                  <a:prstClr val="white"/>
                </a:solidFill>
                <a:effectLst/>
                <a:uLnTx/>
                <a:uFillTx/>
                <a:latin typeface="Trebuchet MS" panose="020B0603020202020204"/>
              </a:rPr>
              <a:t>, </a:t>
            </a:r>
            <a:r>
              <a:rPr kumimoji="0" lang="en-US" sz="1200" b="0" i="0" u="none" strike="noStrike" kern="1200" cap="none" spc="0" normalizeH="0" baseline="0" noProof="0" dirty="0">
                <a:ln>
                  <a:noFill/>
                </a:ln>
                <a:solidFill>
                  <a:srgbClr val="FFFF00"/>
                </a:solidFill>
                <a:effectLst/>
                <a:uLnTx/>
                <a:uFillTx/>
                <a:latin typeface="Trebuchet MS" panose="020B0603020202020204"/>
              </a:rPr>
              <a:t>Ports 1024-65535</a:t>
            </a:r>
            <a:r>
              <a:rPr kumimoji="0" lang="en-US" sz="1200" b="0" i="0" u="none" strike="noStrike" kern="1200" cap="none" spc="0" normalizeH="0" baseline="0" noProof="0" dirty="0">
                <a:ln>
                  <a:noFill/>
                </a:ln>
                <a:solidFill>
                  <a:prstClr val="white"/>
                </a:solidFill>
                <a:effectLst/>
                <a:uLnTx/>
                <a:uFillTx/>
                <a:latin typeface="Trebuchet MS" panose="020B0603020202020204"/>
              </a:rPr>
              <a:t>, from Database Subnet CIDR</a:t>
            </a:r>
            <a:endParaRPr kumimoji="0" lang="en-US" sz="1200" b="0" i="0" u="none" strike="noStrike" kern="1200" cap="none" spc="0" normalizeH="0" baseline="0" noProof="0" dirty="0">
              <a:ln>
                <a:noFill/>
              </a:ln>
              <a:solidFill>
                <a:srgbClr val="FFFF00"/>
              </a:solidFill>
              <a:effectLst/>
              <a:uLnTx/>
              <a:uFillTx/>
              <a:latin typeface="Trebuchet MS" panose="020B0603020202020204"/>
            </a:endParaRPr>
          </a:p>
        </p:txBody>
      </p:sp>
    </p:spTree>
    <p:extLst>
      <p:ext uri="{BB962C8B-B14F-4D97-AF65-F5344CB8AC3E}">
        <p14:creationId xmlns:p14="http://schemas.microsoft.com/office/powerpoint/2010/main" val="29673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 grpId="0" animBg="1"/>
      <p:bldP spid="39" grpId="0" animBg="1"/>
      <p:bldP spid="40" grpId="0" animBg="1"/>
      <p:bldP spid="41" grpId="0"/>
      <p:bldP spid="42" grpId="0" animBg="1"/>
      <p:bldP spid="44" grpId="0" animBg="1"/>
      <p:bldP spid="4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444580"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Network Access Control Lists (</a:t>
            </a:r>
            <a:r>
              <a:rPr kumimoji="0" lang="en-US" sz="36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NACLs</a:t>
            </a: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t>
            </a:r>
          </a:p>
        </p:txBody>
      </p:sp>
      <p:pic>
        <p:nvPicPr>
          <p:cNvPr id="7" name="Picture 6" descr="A blue sign with white text&#10;&#10;Description automatically generated with medium confidence">
            <a:extLst>
              <a:ext uri="{FF2B5EF4-FFF2-40B4-BE49-F238E27FC236}">
                <a16:creationId xmlns:a16="http://schemas.microsoft.com/office/drawing/2014/main" id="{77D3BA74-D3FE-6211-2EF7-854C10B9E5F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620009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Network ACLs and Security Groups</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2719139" y="1582155"/>
            <a:ext cx="310414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NETWORK ACLs</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6" y="1582155"/>
            <a:ext cx="310414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SECURITY GROUPS</a:t>
            </a:r>
          </a:p>
        </p:txBody>
      </p:sp>
      <p:sp>
        <p:nvSpPr>
          <p:cNvPr id="10" name="TextBox 9">
            <a:extLst>
              <a:ext uri="{FF2B5EF4-FFF2-40B4-BE49-F238E27FC236}">
                <a16:creationId xmlns:a16="http://schemas.microsoft.com/office/drawing/2014/main" id="{B8C0DA1E-1D85-4FF7-BE86-93ACE7684235}"/>
              </a:ext>
            </a:extLst>
          </p:cNvPr>
          <p:cNvSpPr txBox="1"/>
          <p:nvPr/>
        </p:nvSpPr>
        <p:spPr>
          <a:xfrm>
            <a:off x="1918341" y="2139845"/>
            <a:ext cx="3910301" cy="1830573"/>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Firewall that controls traffic in/out of a </a:t>
            </a:r>
            <a:r>
              <a:rPr kumimoji="0" lang="en-US" sz="2000" b="1" i="1"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subnet</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Rules for </a:t>
            </a:r>
            <a:r>
              <a:rPr kumimoji="0" lang="en-US" sz="2000" b="1" i="1"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Allow</a:t>
            </a: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 and </a:t>
            </a:r>
            <a:r>
              <a:rPr kumimoji="0" lang="en-US" sz="2000" b="1" i="1"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Deny</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rPr>
              <a:t>Rules include IP addresses/</a:t>
            </a:r>
            <a:br>
              <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rPr>
              <a:t>CIDRs (only)</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spc="-20" dirty="0">
                <a:solidFill>
                  <a:srgbClr val="404040"/>
                </a:solidFill>
                <a:latin typeface="Trebuchet MS" panose="020B0603020202020204"/>
                <a:ea typeface="PS TT Commons" charset="0"/>
                <a:cs typeface="PS TT Commons" charset="0"/>
              </a:rPr>
              <a:t>Stateless (return traffic must </a:t>
            </a:r>
            <a:br>
              <a:rPr lang="en-US" sz="2000" spc="-20" dirty="0">
                <a:solidFill>
                  <a:srgbClr val="404040"/>
                </a:solidFill>
                <a:latin typeface="Trebuchet MS" panose="020B0603020202020204"/>
                <a:ea typeface="PS TT Commons" charset="0"/>
                <a:cs typeface="PS TT Commons" charset="0"/>
              </a:rPr>
            </a:br>
            <a:r>
              <a:rPr lang="en-US" sz="2000" spc="-20" dirty="0">
                <a:solidFill>
                  <a:srgbClr val="404040"/>
                </a:solidFill>
                <a:latin typeface="Trebuchet MS" panose="020B0603020202020204"/>
                <a:ea typeface="PS TT Commons" charset="0"/>
                <a:cs typeface="PS TT Commons" charset="0"/>
              </a:rPr>
              <a:t>be explicitly allowed)</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7" y="2139846"/>
            <a:ext cx="3723972"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Firewall that controls traffic in/out of an </a:t>
            </a:r>
            <a:r>
              <a:rPr kumimoji="0" lang="en-US" sz="2000" b="1" i="1"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EC2 instance</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Rules for </a:t>
            </a:r>
            <a:r>
              <a:rPr kumimoji="0" lang="en-US" sz="2000" b="1" i="1"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Allow</a:t>
            </a: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 (only)</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Rules include IP addresses/</a:t>
            </a:r>
            <a:b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CIDRs </a:t>
            </a:r>
            <a:r>
              <a:rPr kumimoji="0" lang="en-US" sz="2000" b="1" i="1"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AND</a:t>
            </a: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 other security groups</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Stateful (return traffic automatically allowed)</a:t>
            </a: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
        <p:nvSpPr>
          <p:cNvPr id="12" name="Rectangle 11">
            <a:extLst>
              <a:ext uri="{FF2B5EF4-FFF2-40B4-BE49-F238E27FC236}">
                <a16:creationId xmlns:a16="http://schemas.microsoft.com/office/drawing/2014/main" id="{DC458305-DF3E-449F-B0C5-56675B5655E0}"/>
              </a:ext>
            </a:extLst>
          </p:cNvPr>
          <p:cNvSpPr/>
          <p:nvPr/>
        </p:nvSpPr>
        <p:spPr>
          <a:xfrm flipH="1">
            <a:off x="97687" y="3195487"/>
            <a:ext cx="1913990" cy="339962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3" name="Graphic 13">
            <a:extLst>
              <a:ext uri="{FF2B5EF4-FFF2-40B4-BE49-F238E27FC236}">
                <a16:creationId xmlns:a16="http://schemas.microsoft.com/office/drawing/2014/main" id="{09EC24E2-F09F-4030-8BDB-E8C19D614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26" y="3195487"/>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7939F097-8F28-44E2-BF93-7914211FB105}"/>
              </a:ext>
            </a:extLst>
          </p:cNvPr>
          <p:cNvSpPr txBox="1"/>
          <p:nvPr/>
        </p:nvSpPr>
        <p:spPr>
          <a:xfrm>
            <a:off x="496543" y="3213395"/>
            <a:ext cx="1347498"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15" name="Rectangle 14">
            <a:extLst>
              <a:ext uri="{FF2B5EF4-FFF2-40B4-BE49-F238E27FC236}">
                <a16:creationId xmlns:a16="http://schemas.microsoft.com/office/drawing/2014/main" id="{75EF28C2-31D5-4FCF-8432-C6FF8FD1FED5}"/>
              </a:ext>
            </a:extLst>
          </p:cNvPr>
          <p:cNvSpPr/>
          <p:nvPr/>
        </p:nvSpPr>
        <p:spPr>
          <a:xfrm>
            <a:off x="296103" y="3839432"/>
            <a:ext cx="1547938" cy="260183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16" name="Graphic 34">
            <a:extLst>
              <a:ext uri="{FF2B5EF4-FFF2-40B4-BE49-F238E27FC236}">
                <a16:creationId xmlns:a16="http://schemas.microsoft.com/office/drawing/2014/main" id="{922716D2-1482-48C9-8F3E-9E02F0613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104" y="3837845"/>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60">
            <a:extLst>
              <a:ext uri="{FF2B5EF4-FFF2-40B4-BE49-F238E27FC236}">
                <a16:creationId xmlns:a16="http://schemas.microsoft.com/office/drawing/2014/main" id="{B44420AA-A320-4E1E-88AA-60B9F21505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472" y="540765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41">
            <a:extLst>
              <a:ext uri="{FF2B5EF4-FFF2-40B4-BE49-F238E27FC236}">
                <a16:creationId xmlns:a16="http://schemas.microsoft.com/office/drawing/2014/main" id="{F4456C59-102B-46FA-BC69-D415284253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472" y="42692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a:extLst>
              <a:ext uri="{FF2B5EF4-FFF2-40B4-BE49-F238E27FC236}">
                <a16:creationId xmlns:a16="http://schemas.microsoft.com/office/drawing/2014/main" id="{4F8354AF-9366-4E03-AF7E-ECBB2C4669E9}"/>
              </a:ext>
            </a:extLst>
          </p:cNvPr>
          <p:cNvCxnSpPr>
            <a:cxnSpLocks/>
          </p:cNvCxnSpPr>
          <p:nvPr/>
        </p:nvCxnSpPr>
        <p:spPr>
          <a:xfrm flipV="1">
            <a:off x="980904" y="2857500"/>
            <a:ext cx="0" cy="135834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F4FB2A8-DEF8-41B6-8C6F-DFB611490CD1}"/>
              </a:ext>
            </a:extLst>
          </p:cNvPr>
          <p:cNvCxnSpPr>
            <a:cxnSpLocks/>
          </p:cNvCxnSpPr>
          <p:nvPr/>
        </p:nvCxnSpPr>
        <p:spPr>
          <a:xfrm flipV="1">
            <a:off x="1161823" y="2868173"/>
            <a:ext cx="0" cy="1358340"/>
          </a:xfrm>
          <a:prstGeom prst="straightConnector1">
            <a:avLst/>
          </a:prstGeom>
          <a:ln>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E3A3CF-87F5-40D5-A3F5-19F4E5E3316A}"/>
              </a:ext>
            </a:extLst>
          </p:cNvPr>
          <p:cNvSpPr txBox="1"/>
          <p:nvPr/>
        </p:nvSpPr>
        <p:spPr>
          <a:xfrm>
            <a:off x="770718" y="4702580"/>
            <a:ext cx="5987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27AA"/>
                </a:solidFill>
                <a:effectLst/>
                <a:uLnTx/>
                <a:uFillTx/>
                <a:latin typeface="Trebuchet MS" panose="020B0603020202020204"/>
                <a:ea typeface="+mn-ea"/>
                <a:cs typeface="+mn-cs"/>
              </a:rPr>
              <a:t>NACL</a:t>
            </a:r>
            <a:endParaRPr kumimoji="0" lang="en-US" sz="1000" b="0" i="0" u="none" strike="noStrike" kern="1200" cap="none" spc="0" normalizeH="0" baseline="0" noProof="0" dirty="0">
              <a:ln>
                <a:noFill/>
              </a:ln>
              <a:solidFill>
                <a:srgbClr val="4D27AA"/>
              </a:solidFill>
              <a:effectLst/>
              <a:uLnTx/>
              <a:uFillTx/>
              <a:latin typeface="Trebuchet MS" panose="020B0603020202020204"/>
              <a:ea typeface="+mn-ea"/>
              <a:cs typeface="+mn-cs"/>
            </a:endParaRPr>
          </a:p>
        </p:txBody>
      </p:sp>
      <p:sp>
        <p:nvSpPr>
          <p:cNvPr id="24" name="Rectangle 23">
            <a:extLst>
              <a:ext uri="{FF2B5EF4-FFF2-40B4-BE49-F238E27FC236}">
                <a16:creationId xmlns:a16="http://schemas.microsoft.com/office/drawing/2014/main" id="{5B00875D-23A1-4076-AEBD-EC80F8660455}"/>
              </a:ext>
            </a:extLst>
          </p:cNvPr>
          <p:cNvSpPr/>
          <p:nvPr/>
        </p:nvSpPr>
        <p:spPr>
          <a:xfrm>
            <a:off x="770718" y="2720340"/>
            <a:ext cx="572565" cy="22900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5" name="Rectangle 24">
            <a:extLst>
              <a:ext uri="{FF2B5EF4-FFF2-40B4-BE49-F238E27FC236}">
                <a16:creationId xmlns:a16="http://schemas.microsoft.com/office/drawing/2014/main" id="{FC5C20EF-1E97-4FC5-9930-7C83D6E99760}"/>
              </a:ext>
            </a:extLst>
          </p:cNvPr>
          <p:cNvSpPr/>
          <p:nvPr/>
        </p:nvSpPr>
        <p:spPr>
          <a:xfrm flipH="1">
            <a:off x="10166989" y="3193900"/>
            <a:ext cx="1913990" cy="339962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26" name="Graphic 13">
            <a:extLst>
              <a:ext uri="{FF2B5EF4-FFF2-40B4-BE49-F238E27FC236}">
                <a16:creationId xmlns:a16="http://schemas.microsoft.com/office/drawing/2014/main" id="{0B87C0AB-E08F-4727-847E-462AB7E3C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9328" y="3193900"/>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1CD5DC40-6E31-4B28-A1D7-3AF4F265B94F}"/>
              </a:ext>
            </a:extLst>
          </p:cNvPr>
          <p:cNvSpPr txBox="1"/>
          <p:nvPr/>
        </p:nvSpPr>
        <p:spPr>
          <a:xfrm>
            <a:off x="10565845" y="3211808"/>
            <a:ext cx="1347498"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28" name="Rectangle 27">
            <a:extLst>
              <a:ext uri="{FF2B5EF4-FFF2-40B4-BE49-F238E27FC236}">
                <a16:creationId xmlns:a16="http://schemas.microsoft.com/office/drawing/2014/main" id="{78FC254B-8B3A-461A-A645-7FA3995EA57F}"/>
              </a:ext>
            </a:extLst>
          </p:cNvPr>
          <p:cNvSpPr/>
          <p:nvPr/>
        </p:nvSpPr>
        <p:spPr>
          <a:xfrm>
            <a:off x="10365405" y="3837845"/>
            <a:ext cx="1547938" cy="2601831"/>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29" name="Graphic 34">
            <a:extLst>
              <a:ext uri="{FF2B5EF4-FFF2-40B4-BE49-F238E27FC236}">
                <a16:creationId xmlns:a16="http://schemas.microsoft.com/office/drawing/2014/main" id="{6EBF9922-2192-467F-AA75-CABCB10DB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5406" y="3836258"/>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60">
            <a:extLst>
              <a:ext uri="{FF2B5EF4-FFF2-40B4-BE49-F238E27FC236}">
                <a16:creationId xmlns:a16="http://schemas.microsoft.com/office/drawing/2014/main" id="{3CD857B2-38CF-4EB4-BDDE-5EA9AD8EA7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0774" y="54060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1">
            <a:extLst>
              <a:ext uri="{FF2B5EF4-FFF2-40B4-BE49-F238E27FC236}">
                <a16:creationId xmlns:a16="http://schemas.microsoft.com/office/drawing/2014/main" id="{8A2002D8-DB7C-4616-9F00-2294903CFB58}"/>
              </a:ext>
            </a:extLst>
          </p:cNvPr>
          <p:cNvCxnSpPr>
            <a:cxnSpLocks/>
          </p:cNvCxnSpPr>
          <p:nvPr/>
        </p:nvCxnSpPr>
        <p:spPr>
          <a:xfrm flipV="1">
            <a:off x="11087090" y="5053736"/>
            <a:ext cx="0" cy="54864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EF65150-3C50-48BB-B3B5-EE11998A1864}"/>
              </a:ext>
            </a:extLst>
          </p:cNvPr>
          <p:cNvCxnSpPr>
            <a:cxnSpLocks/>
          </p:cNvCxnSpPr>
          <p:nvPr/>
        </p:nvCxnSpPr>
        <p:spPr>
          <a:xfrm flipV="1">
            <a:off x="11214819" y="5052146"/>
            <a:ext cx="0" cy="548640"/>
          </a:xfrm>
          <a:prstGeom prst="straightConnector1">
            <a:avLst/>
          </a:prstGeom>
          <a:ln>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7A7D43B-8A56-42DB-AA73-8367EBCC2014}"/>
              </a:ext>
            </a:extLst>
          </p:cNvPr>
          <p:cNvSpPr/>
          <p:nvPr/>
        </p:nvSpPr>
        <p:spPr>
          <a:xfrm>
            <a:off x="10551434" y="4962291"/>
            <a:ext cx="1175880" cy="13934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6" name="TextBox 35">
            <a:extLst>
              <a:ext uri="{FF2B5EF4-FFF2-40B4-BE49-F238E27FC236}">
                <a16:creationId xmlns:a16="http://schemas.microsoft.com/office/drawing/2014/main" id="{755D1292-B7DC-42A3-BE4B-B423A5C7CCEB}"/>
              </a:ext>
            </a:extLst>
          </p:cNvPr>
          <p:cNvSpPr txBox="1"/>
          <p:nvPr/>
        </p:nvSpPr>
        <p:spPr>
          <a:xfrm>
            <a:off x="10695727" y="5810293"/>
            <a:ext cx="88729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Security Group</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52742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P spid="12" grpId="0" animBg="1"/>
      <p:bldP spid="14" grpId="0" animBg="1"/>
      <p:bldP spid="15" grpId="0" animBg="1"/>
      <p:bldP spid="23" grpId="0"/>
      <p:bldP spid="24" grpId="0" animBg="1"/>
      <p:bldP spid="25" grpId="0" animBg="1"/>
      <p:bldP spid="27" grpId="0" animBg="1"/>
      <p:bldP spid="28" grpId="0" animBg="1"/>
      <p:bldP spid="35" grpId="0" animBg="1"/>
      <p:bldP spid="3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Network Address Translation (NAT)</a:t>
            </a:r>
          </a:p>
        </p:txBody>
      </p:sp>
      <p:sp>
        <p:nvSpPr>
          <p:cNvPr id="50" name="Rectangle 49">
            <a:extLst>
              <a:ext uri="{FF2B5EF4-FFF2-40B4-BE49-F238E27FC236}">
                <a16:creationId xmlns:a16="http://schemas.microsoft.com/office/drawing/2014/main" id="{89281C3A-61F6-B988-3E46-BE7C21D53018}"/>
              </a:ext>
            </a:extLst>
          </p:cNvPr>
          <p:cNvSpPr/>
          <p:nvPr/>
        </p:nvSpPr>
        <p:spPr>
          <a:xfrm flipH="1">
            <a:off x="1866752" y="3487321"/>
            <a:ext cx="8458495" cy="279981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51" name="Graphic 13">
            <a:extLst>
              <a:ext uri="{FF2B5EF4-FFF2-40B4-BE49-F238E27FC236}">
                <a16:creationId xmlns:a16="http://schemas.microsoft.com/office/drawing/2014/main" id="{64B8D45E-2500-4F12-4FD0-32232C038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092" y="3487320"/>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B6D0BFE9-D289-7A5C-AAF4-11A335EE2945}"/>
              </a:ext>
            </a:extLst>
          </p:cNvPr>
          <p:cNvSpPr txBox="1"/>
          <p:nvPr/>
        </p:nvSpPr>
        <p:spPr>
          <a:xfrm>
            <a:off x="2265609" y="3505228"/>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53" name="Rectangle 52">
            <a:extLst>
              <a:ext uri="{FF2B5EF4-FFF2-40B4-BE49-F238E27FC236}">
                <a16:creationId xmlns:a16="http://schemas.microsoft.com/office/drawing/2014/main" id="{7D7E56E8-8E26-D9E7-FFFD-75B791DC00E4}"/>
              </a:ext>
            </a:extLst>
          </p:cNvPr>
          <p:cNvSpPr/>
          <p:nvPr/>
        </p:nvSpPr>
        <p:spPr>
          <a:xfrm>
            <a:off x="2693057" y="4039176"/>
            <a:ext cx="2834640" cy="201766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54" name="Graphic 34">
            <a:extLst>
              <a:ext uri="{FF2B5EF4-FFF2-40B4-BE49-F238E27FC236}">
                <a16:creationId xmlns:a16="http://schemas.microsoft.com/office/drawing/2014/main" id="{F7303502-0257-540D-505D-76F24CABB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59" y="403727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DC33E9A0-4B7F-35B7-D9C8-D35D07B9BE2C}"/>
              </a:ext>
            </a:extLst>
          </p:cNvPr>
          <p:cNvSpPr/>
          <p:nvPr/>
        </p:nvSpPr>
        <p:spPr>
          <a:xfrm>
            <a:off x="6718549" y="4037823"/>
            <a:ext cx="2834640" cy="201901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57" name="Graphic 35">
            <a:extLst>
              <a:ext uri="{FF2B5EF4-FFF2-40B4-BE49-F238E27FC236}">
                <a16:creationId xmlns:a16="http://schemas.microsoft.com/office/drawing/2014/main" id="{AAFB6F51-519A-4F2F-BED1-72FBA9BAB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549" y="403727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60">
            <a:extLst>
              <a:ext uri="{FF2B5EF4-FFF2-40B4-BE49-F238E27FC236}">
                <a16:creationId xmlns:a16="http://schemas.microsoft.com/office/drawing/2014/main" id="{479C246A-C9BB-6F09-620C-B0B17EDEDE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7075" y="4695362"/>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61">
            <a:extLst>
              <a:ext uri="{FF2B5EF4-FFF2-40B4-BE49-F238E27FC236}">
                <a16:creationId xmlns:a16="http://schemas.microsoft.com/office/drawing/2014/main" id="{B39FFD25-4874-D92B-2164-B4E2815728D0}"/>
              </a:ext>
            </a:extLst>
          </p:cNvPr>
          <p:cNvSpPr txBox="1"/>
          <p:nvPr/>
        </p:nvSpPr>
        <p:spPr>
          <a:xfrm>
            <a:off x="5449452" y="3346667"/>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63" name="Graphic 10">
            <a:extLst>
              <a:ext uri="{FF2B5EF4-FFF2-40B4-BE49-F238E27FC236}">
                <a16:creationId xmlns:a16="http://schemas.microsoft.com/office/drawing/2014/main" id="{86DDF005-4C74-CA6A-F687-D92CFBF42C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6429" y="3298749"/>
            <a:ext cx="365760" cy="365760"/>
          </a:xfrm>
          <a:prstGeom prst="rect">
            <a:avLst/>
          </a:prstGeom>
          <a:solidFill>
            <a:schemeClr val="bg1"/>
          </a:solidFill>
          <a:ln>
            <a:noFill/>
          </a:ln>
        </p:spPr>
      </p:pic>
      <p:sp>
        <p:nvSpPr>
          <p:cNvPr id="69" name="TextBox 68">
            <a:extLst>
              <a:ext uri="{FF2B5EF4-FFF2-40B4-BE49-F238E27FC236}">
                <a16:creationId xmlns:a16="http://schemas.microsoft.com/office/drawing/2014/main" id="{63B6806F-F796-5F00-C329-3A55767F3787}"/>
              </a:ext>
            </a:extLst>
          </p:cNvPr>
          <p:cNvSpPr txBox="1"/>
          <p:nvPr/>
        </p:nvSpPr>
        <p:spPr>
          <a:xfrm>
            <a:off x="3591567" y="5314464"/>
            <a:ext cx="123011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70" name="Picture 69" descr="Shape&#10;&#10;Description automatically generated with low confidence">
            <a:extLst>
              <a:ext uri="{FF2B5EF4-FFF2-40B4-BE49-F238E27FC236}">
                <a16:creationId xmlns:a16="http://schemas.microsoft.com/office/drawing/2014/main" id="{61A415CA-135B-8880-4EB1-4EE3F132E1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7326" y="1686225"/>
            <a:ext cx="777346" cy="777346"/>
          </a:xfrm>
          <a:prstGeom prst="rect">
            <a:avLst/>
          </a:prstGeom>
        </p:spPr>
      </p:pic>
      <p:sp>
        <p:nvSpPr>
          <p:cNvPr id="71" name="TextBox 70">
            <a:extLst>
              <a:ext uri="{FF2B5EF4-FFF2-40B4-BE49-F238E27FC236}">
                <a16:creationId xmlns:a16="http://schemas.microsoft.com/office/drawing/2014/main" id="{63F0BE1F-8017-613A-F088-074A73885B3E}"/>
              </a:ext>
            </a:extLst>
          </p:cNvPr>
          <p:cNvSpPr txBox="1"/>
          <p:nvPr/>
        </p:nvSpPr>
        <p:spPr>
          <a:xfrm>
            <a:off x="5404248" y="2503060"/>
            <a:ext cx="13975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198.60.240.48</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cxnSp>
        <p:nvCxnSpPr>
          <p:cNvPr id="18" name="Connector: Elbow 17">
            <a:extLst>
              <a:ext uri="{FF2B5EF4-FFF2-40B4-BE49-F238E27FC236}">
                <a16:creationId xmlns:a16="http://schemas.microsoft.com/office/drawing/2014/main" id="{952744EC-F579-25F8-5F96-A40F8084456E}"/>
              </a:ext>
            </a:extLst>
          </p:cNvPr>
          <p:cNvCxnSpPr>
            <a:cxnSpLocks/>
            <a:stCxn id="70" idx="1"/>
            <a:endCxn id="61" idx="0"/>
          </p:cNvCxnSpPr>
          <p:nvPr/>
        </p:nvCxnSpPr>
        <p:spPr>
          <a:xfrm rot="10800000" flipV="1">
            <a:off x="4206626" y="2074898"/>
            <a:ext cx="1500700" cy="2620464"/>
          </a:xfrm>
          <a:prstGeom prst="bentConnector2">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20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ircuit&#10;&#10;Description automatically generated">
            <a:extLst>
              <a:ext uri="{FF2B5EF4-FFF2-40B4-BE49-F238E27FC236}">
                <a16:creationId xmlns:a16="http://schemas.microsoft.com/office/drawing/2014/main" id="{38734261-3266-4576-AD84-F50120318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211033" cy="6858000"/>
          </a:xfrm>
          <a:prstGeom prst="rect">
            <a:avLst/>
          </a:prstGeom>
        </p:spPr>
      </p:pic>
      <p:sp>
        <p:nvSpPr>
          <p:cNvPr id="7" name="Isosceles Triangle 6">
            <a:extLst>
              <a:ext uri="{FF2B5EF4-FFF2-40B4-BE49-F238E27FC236}">
                <a16:creationId xmlns:a16="http://schemas.microsoft.com/office/drawing/2014/main" id="{C48C36CA-B9F4-431B-8662-432FDD2FA0D7}"/>
              </a:ext>
            </a:extLst>
          </p:cNvPr>
          <p:cNvSpPr/>
          <p:nvPr/>
        </p:nvSpPr>
        <p:spPr>
          <a:xfrm rot="18749692">
            <a:off x="-601357" y="218146"/>
            <a:ext cx="1951753" cy="1087936"/>
          </a:xfrm>
          <a:prstGeom prst="triangle">
            <a:avLst/>
          </a:prstGeom>
          <a:solidFill>
            <a:srgbClr val="248814"/>
          </a:solidFill>
          <a:ln w="254000">
            <a:solidFill>
              <a:srgbClr val="2488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9" name="Straight Connector 8">
            <a:extLst>
              <a:ext uri="{FF2B5EF4-FFF2-40B4-BE49-F238E27FC236}">
                <a16:creationId xmlns:a16="http://schemas.microsoft.com/office/drawing/2014/main" id="{44B15812-A3AC-4FAD-9E90-1860786954B0}"/>
              </a:ext>
            </a:extLst>
          </p:cNvPr>
          <p:cNvCxnSpPr>
            <a:cxnSpLocks/>
          </p:cNvCxnSpPr>
          <p:nvPr/>
        </p:nvCxnSpPr>
        <p:spPr>
          <a:xfrm>
            <a:off x="150607" y="1473798"/>
            <a:ext cx="0" cy="5384202"/>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a:extLst>
              <a:ext uri="{FF2B5EF4-FFF2-40B4-BE49-F238E27FC236}">
                <a16:creationId xmlns:a16="http://schemas.microsoft.com/office/drawing/2014/main" id="{52045EAF-09C2-451C-BE72-5580B9FC91A6}"/>
              </a:ext>
            </a:extLst>
          </p:cNvPr>
          <p:cNvCxnSpPr>
            <a:cxnSpLocks/>
          </p:cNvCxnSpPr>
          <p:nvPr/>
        </p:nvCxnSpPr>
        <p:spPr>
          <a:xfrm>
            <a:off x="12039600" y="0"/>
            <a:ext cx="0" cy="685800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88F83710-3AA7-4EA7-93D3-608B5A0E643C}"/>
              </a:ext>
            </a:extLst>
          </p:cNvPr>
          <p:cNvCxnSpPr>
            <a:cxnSpLocks/>
          </p:cNvCxnSpPr>
          <p:nvPr/>
        </p:nvCxnSpPr>
        <p:spPr>
          <a:xfrm>
            <a:off x="0" y="6665258"/>
            <a:ext cx="12211032"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258C30AA-0879-4A2A-9589-55C45399480F}"/>
              </a:ext>
            </a:extLst>
          </p:cNvPr>
          <p:cNvCxnSpPr>
            <a:cxnSpLocks/>
          </p:cNvCxnSpPr>
          <p:nvPr/>
        </p:nvCxnSpPr>
        <p:spPr>
          <a:xfrm>
            <a:off x="-19032" y="192741"/>
            <a:ext cx="5516190"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F1379AAB-8BC2-41D2-AFEE-2A282F71C446}"/>
              </a:ext>
            </a:extLst>
          </p:cNvPr>
          <p:cNvCxnSpPr>
            <a:cxnSpLocks/>
          </p:cNvCxnSpPr>
          <p:nvPr/>
        </p:nvCxnSpPr>
        <p:spPr>
          <a:xfrm>
            <a:off x="6970955" y="182880"/>
            <a:ext cx="5240077" cy="0"/>
          </a:xfrm>
          <a:prstGeom prst="line">
            <a:avLst/>
          </a:prstGeom>
          <a:noFill/>
          <a:ln w="381000">
            <a:solidFill>
              <a:srgbClr val="248814"/>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A1417D8E-E9FD-4EEA-9A98-61E32D7E8EAD}"/>
              </a:ext>
            </a:extLst>
          </p:cNvPr>
          <p:cNvSpPr txBox="1"/>
          <p:nvPr/>
        </p:nvSpPr>
        <p:spPr>
          <a:xfrm>
            <a:off x="5375239" y="6457890"/>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2" name="TextBox 21">
            <a:extLst>
              <a:ext uri="{FF2B5EF4-FFF2-40B4-BE49-F238E27FC236}">
                <a16:creationId xmlns:a16="http://schemas.microsoft.com/office/drawing/2014/main" id="{A372DFF1-9036-40BD-B1DD-EFB3287A46D7}"/>
              </a:ext>
            </a:extLst>
          </p:cNvPr>
          <p:cNvSpPr txBox="1"/>
          <p:nvPr/>
        </p:nvSpPr>
        <p:spPr>
          <a:xfrm>
            <a:off x="3334876"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3" name="TextBox 22">
            <a:extLst>
              <a:ext uri="{FF2B5EF4-FFF2-40B4-BE49-F238E27FC236}">
                <a16:creationId xmlns:a16="http://schemas.microsoft.com/office/drawing/2014/main" id="{ECA4D1EF-A154-4DCA-879D-A5E563C6ED77}"/>
              </a:ext>
            </a:extLst>
          </p:cNvPr>
          <p:cNvSpPr txBox="1"/>
          <p:nvPr/>
        </p:nvSpPr>
        <p:spPr>
          <a:xfrm>
            <a:off x="7387819" y="-17175"/>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4" name="TextBox 23">
            <a:extLst>
              <a:ext uri="{FF2B5EF4-FFF2-40B4-BE49-F238E27FC236}">
                <a16:creationId xmlns:a16="http://schemas.microsoft.com/office/drawing/2014/main" id="{10673F7D-247A-46BB-9F05-CD3F03131B3A}"/>
              </a:ext>
            </a:extLst>
          </p:cNvPr>
          <p:cNvSpPr txBox="1"/>
          <p:nvPr/>
        </p:nvSpPr>
        <p:spPr>
          <a:xfrm rot="16200000">
            <a:off x="11318839"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25" name="TextBox 24">
            <a:extLst>
              <a:ext uri="{FF2B5EF4-FFF2-40B4-BE49-F238E27FC236}">
                <a16:creationId xmlns:a16="http://schemas.microsoft.com/office/drawing/2014/main" id="{00398A88-C7FD-459D-ACD0-23CFB804B9C8}"/>
              </a:ext>
            </a:extLst>
          </p:cNvPr>
          <p:cNvSpPr txBox="1"/>
          <p:nvPr/>
        </p:nvSpPr>
        <p:spPr>
          <a:xfrm rot="16200000">
            <a:off x="-582723" y="3192429"/>
            <a:ext cx="144152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rPr>
              <a:t>VPC</a:t>
            </a:r>
          </a:p>
        </p:txBody>
      </p:sp>
      <p:sp>
        <p:nvSpPr>
          <p:cNvPr id="14" name="Rectangle 13">
            <a:extLst>
              <a:ext uri="{FF2B5EF4-FFF2-40B4-BE49-F238E27FC236}">
                <a16:creationId xmlns:a16="http://schemas.microsoft.com/office/drawing/2014/main" id="{EFF342FB-4031-4A5A-8684-6943E286F6CD}"/>
              </a:ext>
            </a:extLst>
          </p:cNvPr>
          <p:cNvSpPr/>
          <p:nvPr/>
        </p:nvSpPr>
        <p:spPr>
          <a:xfrm>
            <a:off x="574543" y="637934"/>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5" name="Rectangle 14">
            <a:extLst>
              <a:ext uri="{FF2B5EF4-FFF2-40B4-BE49-F238E27FC236}">
                <a16:creationId xmlns:a16="http://schemas.microsoft.com/office/drawing/2014/main" id="{018F58C1-EB5C-4472-85AE-7A5C07321D3F}"/>
              </a:ext>
            </a:extLst>
          </p:cNvPr>
          <p:cNvSpPr/>
          <p:nvPr/>
        </p:nvSpPr>
        <p:spPr>
          <a:xfrm>
            <a:off x="6351397" y="638189"/>
            <a:ext cx="5352919" cy="5627216"/>
          </a:xfrm>
          <a:prstGeom prst="rect">
            <a:avLst/>
          </a:prstGeom>
          <a:solidFill>
            <a:srgbClr val="1D8900">
              <a:alpha val="7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rPr>
              <a:t>SUBNET</a:t>
            </a:r>
            <a:endPar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Arial" panose="020B0604020202020204" pitchFamily="34" charset="0"/>
            </a:endParaRPr>
          </a:p>
        </p:txBody>
      </p:sp>
      <p:sp>
        <p:nvSpPr>
          <p:cNvPr id="16" name="TextBox 15">
            <a:extLst>
              <a:ext uri="{FF2B5EF4-FFF2-40B4-BE49-F238E27FC236}">
                <a16:creationId xmlns:a16="http://schemas.microsoft.com/office/drawing/2014/main" id="{862930F8-6213-4C08-9DBF-F85A39791C8B}"/>
              </a:ext>
            </a:extLst>
          </p:cNvPr>
          <p:cNvSpPr txBox="1"/>
          <p:nvPr/>
        </p:nvSpPr>
        <p:spPr>
          <a:xfrm>
            <a:off x="4838415" y="225869"/>
            <a:ext cx="2377972" cy="369332"/>
          </a:xfrm>
          <a:prstGeom prst="rect">
            <a:avLst/>
          </a:prstGeom>
          <a:solidFill>
            <a:srgbClr val="4D27AA"/>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Internet Gateway</a:t>
            </a:r>
          </a:p>
        </p:txBody>
      </p:sp>
      <p:pic>
        <p:nvPicPr>
          <p:cNvPr id="18" name="Graphic 10">
            <a:extLst>
              <a:ext uri="{FF2B5EF4-FFF2-40B4-BE49-F238E27FC236}">
                <a16:creationId xmlns:a16="http://schemas.microsoft.com/office/drawing/2014/main" id="{E939D962-684F-4808-B0B3-4F2E3B6C8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414" y="224163"/>
            <a:ext cx="365760" cy="365760"/>
          </a:xfrm>
          <a:prstGeom prst="rect">
            <a:avLst/>
          </a:prstGeom>
          <a:solidFill>
            <a:schemeClr val="bg1"/>
          </a:solidFill>
          <a:ln>
            <a:noFill/>
          </a:ln>
        </p:spPr>
      </p:pic>
      <p:sp>
        <p:nvSpPr>
          <p:cNvPr id="2" name="Arrow: Bent-Up 1">
            <a:extLst>
              <a:ext uri="{FF2B5EF4-FFF2-40B4-BE49-F238E27FC236}">
                <a16:creationId xmlns:a16="http://schemas.microsoft.com/office/drawing/2014/main" id="{F7EEB689-583F-426A-95E0-68A8819F7208}"/>
              </a:ext>
            </a:extLst>
          </p:cNvPr>
          <p:cNvSpPr/>
          <p:nvPr/>
        </p:nvSpPr>
        <p:spPr>
          <a:xfrm flipH="1">
            <a:off x="5903833" y="657486"/>
            <a:ext cx="850159" cy="3352811"/>
          </a:xfrm>
          <a:prstGeom prst="bentUpArrow">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6" name="TextBox 25">
            <a:extLst>
              <a:ext uri="{FF2B5EF4-FFF2-40B4-BE49-F238E27FC236}">
                <a16:creationId xmlns:a16="http://schemas.microsoft.com/office/drawing/2014/main" id="{BE898393-2BF0-487D-ADD3-85FC0B3013C3}"/>
              </a:ext>
            </a:extLst>
          </p:cNvPr>
          <p:cNvSpPr txBox="1"/>
          <p:nvPr/>
        </p:nvSpPr>
        <p:spPr>
          <a:xfrm rot="16200000">
            <a:off x="5374116" y="2254466"/>
            <a:ext cx="144152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rebuchet MS" panose="020B0603020202020204"/>
                <a:ea typeface="+mn-ea"/>
                <a:cs typeface="+mn-cs"/>
              </a:rPr>
              <a:t>Route</a:t>
            </a:r>
          </a:p>
        </p:txBody>
      </p:sp>
      <p:sp>
        <p:nvSpPr>
          <p:cNvPr id="3" name="Speech Bubble: Rectangle with Corners Rounded 2">
            <a:extLst>
              <a:ext uri="{FF2B5EF4-FFF2-40B4-BE49-F238E27FC236}">
                <a16:creationId xmlns:a16="http://schemas.microsoft.com/office/drawing/2014/main" id="{AC229DF7-6CAE-4986-82AD-B93D8A68FB95}"/>
              </a:ext>
            </a:extLst>
          </p:cNvPr>
          <p:cNvSpPr/>
          <p:nvPr/>
        </p:nvSpPr>
        <p:spPr>
          <a:xfrm>
            <a:off x="6841235" y="1293222"/>
            <a:ext cx="1623495" cy="927463"/>
          </a:xfrm>
          <a:prstGeom prst="wedgeRoundRectCallout">
            <a:avLst>
              <a:gd name="adj1" fmla="val -86547"/>
              <a:gd name="adj2" fmla="val 60368"/>
              <a:gd name="adj3" fmla="val 16667"/>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Defined in a route table</a:t>
            </a:r>
          </a:p>
        </p:txBody>
      </p:sp>
    </p:spTree>
    <p:extLst>
      <p:ext uri="{BB962C8B-B14F-4D97-AF65-F5344CB8AC3E}">
        <p14:creationId xmlns:p14="http://schemas.microsoft.com/office/powerpoint/2010/main" val="19530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Network Address Translation (NAT)</a:t>
            </a:r>
          </a:p>
        </p:txBody>
      </p:sp>
      <p:sp>
        <p:nvSpPr>
          <p:cNvPr id="50" name="Rectangle 49">
            <a:extLst>
              <a:ext uri="{FF2B5EF4-FFF2-40B4-BE49-F238E27FC236}">
                <a16:creationId xmlns:a16="http://schemas.microsoft.com/office/drawing/2014/main" id="{89281C3A-61F6-B988-3E46-BE7C21D53018}"/>
              </a:ext>
            </a:extLst>
          </p:cNvPr>
          <p:cNvSpPr/>
          <p:nvPr/>
        </p:nvSpPr>
        <p:spPr>
          <a:xfrm flipH="1">
            <a:off x="1866752" y="3487321"/>
            <a:ext cx="8458495" cy="279981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51" name="Graphic 13">
            <a:extLst>
              <a:ext uri="{FF2B5EF4-FFF2-40B4-BE49-F238E27FC236}">
                <a16:creationId xmlns:a16="http://schemas.microsoft.com/office/drawing/2014/main" id="{64B8D45E-2500-4F12-4FD0-32232C038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092" y="3487320"/>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B6D0BFE9-D289-7A5C-AAF4-11A335EE2945}"/>
              </a:ext>
            </a:extLst>
          </p:cNvPr>
          <p:cNvSpPr txBox="1"/>
          <p:nvPr/>
        </p:nvSpPr>
        <p:spPr>
          <a:xfrm>
            <a:off x="2265609" y="3505228"/>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53" name="Rectangle 52">
            <a:extLst>
              <a:ext uri="{FF2B5EF4-FFF2-40B4-BE49-F238E27FC236}">
                <a16:creationId xmlns:a16="http://schemas.microsoft.com/office/drawing/2014/main" id="{7D7E56E8-8E26-D9E7-FFFD-75B791DC00E4}"/>
              </a:ext>
            </a:extLst>
          </p:cNvPr>
          <p:cNvSpPr/>
          <p:nvPr/>
        </p:nvSpPr>
        <p:spPr>
          <a:xfrm>
            <a:off x="2693057" y="4039176"/>
            <a:ext cx="2834640" cy="201766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54" name="Graphic 34">
            <a:extLst>
              <a:ext uri="{FF2B5EF4-FFF2-40B4-BE49-F238E27FC236}">
                <a16:creationId xmlns:a16="http://schemas.microsoft.com/office/drawing/2014/main" id="{F7303502-0257-540D-505D-76F24CABB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59" y="403727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DC33E9A0-4B7F-35B7-D9C8-D35D07B9BE2C}"/>
              </a:ext>
            </a:extLst>
          </p:cNvPr>
          <p:cNvSpPr/>
          <p:nvPr/>
        </p:nvSpPr>
        <p:spPr>
          <a:xfrm>
            <a:off x="6718549" y="4037823"/>
            <a:ext cx="2834640" cy="201901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57" name="Graphic 35">
            <a:extLst>
              <a:ext uri="{FF2B5EF4-FFF2-40B4-BE49-F238E27FC236}">
                <a16:creationId xmlns:a16="http://schemas.microsoft.com/office/drawing/2014/main" id="{AAFB6F51-519A-4F2F-BED1-72FBA9BAB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549" y="403727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60">
            <a:extLst>
              <a:ext uri="{FF2B5EF4-FFF2-40B4-BE49-F238E27FC236}">
                <a16:creationId xmlns:a16="http://schemas.microsoft.com/office/drawing/2014/main" id="{479C246A-C9BB-6F09-620C-B0B17EDEDE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1580" y="4591527"/>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61">
            <a:extLst>
              <a:ext uri="{FF2B5EF4-FFF2-40B4-BE49-F238E27FC236}">
                <a16:creationId xmlns:a16="http://schemas.microsoft.com/office/drawing/2014/main" id="{B39FFD25-4874-D92B-2164-B4E2815728D0}"/>
              </a:ext>
            </a:extLst>
          </p:cNvPr>
          <p:cNvSpPr txBox="1"/>
          <p:nvPr/>
        </p:nvSpPr>
        <p:spPr>
          <a:xfrm>
            <a:off x="5449452" y="3346667"/>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63" name="Graphic 10">
            <a:extLst>
              <a:ext uri="{FF2B5EF4-FFF2-40B4-BE49-F238E27FC236}">
                <a16:creationId xmlns:a16="http://schemas.microsoft.com/office/drawing/2014/main" id="{86DDF005-4C74-CA6A-F687-D92CFBF42C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6429" y="3298749"/>
            <a:ext cx="365760" cy="365760"/>
          </a:xfrm>
          <a:prstGeom prst="rect">
            <a:avLst/>
          </a:prstGeom>
          <a:solidFill>
            <a:schemeClr val="bg1"/>
          </a:solidFill>
          <a:ln>
            <a:noFill/>
          </a:ln>
        </p:spPr>
      </p:pic>
      <p:sp>
        <p:nvSpPr>
          <p:cNvPr id="69" name="TextBox 68">
            <a:extLst>
              <a:ext uri="{FF2B5EF4-FFF2-40B4-BE49-F238E27FC236}">
                <a16:creationId xmlns:a16="http://schemas.microsoft.com/office/drawing/2014/main" id="{63B6806F-F796-5F00-C329-3A55767F3787}"/>
              </a:ext>
            </a:extLst>
          </p:cNvPr>
          <p:cNvSpPr txBox="1"/>
          <p:nvPr/>
        </p:nvSpPr>
        <p:spPr>
          <a:xfrm>
            <a:off x="3500879" y="5194912"/>
            <a:ext cx="123011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70" name="Picture 69" descr="Shape&#10;&#10;Description automatically generated with low confidence">
            <a:extLst>
              <a:ext uri="{FF2B5EF4-FFF2-40B4-BE49-F238E27FC236}">
                <a16:creationId xmlns:a16="http://schemas.microsoft.com/office/drawing/2014/main" id="{61A415CA-135B-8880-4EB1-4EE3F132E1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7326" y="1686225"/>
            <a:ext cx="777346" cy="777346"/>
          </a:xfrm>
          <a:prstGeom prst="rect">
            <a:avLst/>
          </a:prstGeom>
        </p:spPr>
      </p:pic>
      <p:pic>
        <p:nvPicPr>
          <p:cNvPr id="16" name="Graphic 37">
            <a:extLst>
              <a:ext uri="{FF2B5EF4-FFF2-40B4-BE49-F238E27FC236}">
                <a16:creationId xmlns:a16="http://schemas.microsoft.com/office/drawing/2014/main" id="{7A5D58C7-0487-3709-B44F-2718FB387C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7228" y="4517901"/>
            <a:ext cx="457200" cy="457200"/>
          </a:xfrm>
          <a:prstGeom prst="rect">
            <a:avLst/>
          </a:prstGeom>
          <a:solidFill>
            <a:srgbClr val="E6F2F8"/>
          </a:solidFill>
          <a:ln>
            <a:noFill/>
          </a:ln>
        </p:spPr>
      </p:pic>
      <p:sp>
        <p:nvSpPr>
          <p:cNvPr id="17" name="TextBox 16">
            <a:extLst>
              <a:ext uri="{FF2B5EF4-FFF2-40B4-BE49-F238E27FC236}">
                <a16:creationId xmlns:a16="http://schemas.microsoft.com/office/drawing/2014/main" id="{27AB5499-8D1D-55EC-2BE9-03A8F66B900A}"/>
              </a:ext>
            </a:extLst>
          </p:cNvPr>
          <p:cNvSpPr txBox="1"/>
          <p:nvPr/>
        </p:nvSpPr>
        <p:spPr>
          <a:xfrm>
            <a:off x="3465456" y="4287846"/>
            <a:ext cx="6722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ENI</a:t>
            </a:r>
          </a:p>
        </p:txBody>
      </p:sp>
      <p:sp>
        <p:nvSpPr>
          <p:cNvPr id="18" name="TextBox 17">
            <a:extLst>
              <a:ext uri="{FF2B5EF4-FFF2-40B4-BE49-F238E27FC236}">
                <a16:creationId xmlns:a16="http://schemas.microsoft.com/office/drawing/2014/main" id="{BC12E4C2-CEA9-1B74-B4D3-0703A25BDE6E}"/>
              </a:ext>
            </a:extLst>
          </p:cNvPr>
          <p:cNvSpPr txBox="1"/>
          <p:nvPr/>
        </p:nvSpPr>
        <p:spPr>
          <a:xfrm>
            <a:off x="2973106" y="5468999"/>
            <a:ext cx="2276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noProof="0" dirty="0">
                <a:solidFill>
                  <a:srgbClr val="404040"/>
                </a:solidFill>
                <a:latin typeface="Trebuchet MS" panose="020B0603020202020204"/>
              </a:rPr>
              <a:t>Private IP: </a:t>
            </a:r>
            <a:r>
              <a:rPr lang="en-US" sz="1400" b="1" noProof="0" dirty="0">
                <a:solidFill>
                  <a:srgbClr val="404040"/>
                </a:solidFill>
                <a:latin typeface="Trebuchet MS" panose="020B0603020202020204"/>
              </a:rPr>
              <a:t>172.31.6.02</a:t>
            </a:r>
            <a:endParaRPr kumimoji="0" lang="en-US" sz="1000" b="1" i="0" u="none" strike="noStrike" kern="1200" cap="none" spc="0" normalizeH="0" baseline="0" noProof="0" dirty="0">
              <a:ln>
                <a:noFill/>
              </a:ln>
              <a:solidFill>
                <a:srgbClr val="404040"/>
              </a:solidFill>
              <a:effectLst/>
              <a:uLnTx/>
              <a:uFillTx/>
              <a:latin typeface="Trebuchet MS" panose="020B0603020202020204"/>
            </a:endParaRPr>
          </a:p>
        </p:txBody>
      </p:sp>
      <p:sp>
        <p:nvSpPr>
          <p:cNvPr id="19" name="TextBox 18">
            <a:extLst>
              <a:ext uri="{FF2B5EF4-FFF2-40B4-BE49-F238E27FC236}">
                <a16:creationId xmlns:a16="http://schemas.microsoft.com/office/drawing/2014/main" id="{6BA9F829-EDC7-4E37-BC93-D31472E56DE8}"/>
              </a:ext>
            </a:extLst>
          </p:cNvPr>
          <p:cNvSpPr txBox="1"/>
          <p:nvPr/>
        </p:nvSpPr>
        <p:spPr>
          <a:xfrm>
            <a:off x="3705098" y="4293686"/>
            <a:ext cx="2276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404040"/>
                </a:solidFill>
                <a:latin typeface="Trebuchet MS" panose="020B0603020202020204"/>
              </a:rPr>
              <a:t>E</a:t>
            </a:r>
            <a:r>
              <a:rPr lang="en-US" sz="1400" noProof="0" dirty="0">
                <a:solidFill>
                  <a:srgbClr val="404040"/>
                </a:solidFill>
                <a:latin typeface="Trebuchet MS" panose="020B0603020202020204"/>
              </a:rPr>
              <a:t>IP: </a:t>
            </a:r>
            <a:r>
              <a:rPr lang="en-US" sz="1400" b="1" noProof="0" dirty="0">
                <a:solidFill>
                  <a:srgbClr val="404040"/>
                </a:solidFill>
                <a:latin typeface="Trebuchet MS" panose="020B0603020202020204"/>
              </a:rPr>
              <a:t>40.168.236.26</a:t>
            </a:r>
            <a:endParaRPr kumimoji="0" lang="en-US" sz="1000" b="1" i="0" u="none" strike="noStrike" kern="1200" cap="none" spc="0" normalizeH="0" baseline="0" noProof="0" dirty="0">
              <a:ln>
                <a:noFill/>
              </a:ln>
              <a:solidFill>
                <a:srgbClr val="FF0000"/>
              </a:solidFill>
              <a:effectLst/>
              <a:uLnTx/>
              <a:uFillTx/>
              <a:latin typeface="Trebuchet MS" panose="020B0603020202020204"/>
            </a:endParaRPr>
          </a:p>
        </p:txBody>
      </p:sp>
      <p:sp>
        <p:nvSpPr>
          <p:cNvPr id="20" name="Speech Bubble: Rectangle with Corners Rounded 19">
            <a:extLst>
              <a:ext uri="{FF2B5EF4-FFF2-40B4-BE49-F238E27FC236}">
                <a16:creationId xmlns:a16="http://schemas.microsoft.com/office/drawing/2014/main" id="{79BC504E-FEF2-1BF1-D4AA-F07DD356BC17}"/>
              </a:ext>
            </a:extLst>
          </p:cNvPr>
          <p:cNvSpPr/>
          <p:nvPr/>
        </p:nvSpPr>
        <p:spPr>
          <a:xfrm>
            <a:off x="576158" y="4771834"/>
            <a:ext cx="1780774" cy="1004942"/>
          </a:xfrm>
          <a:prstGeom prst="wedgeRoundRectCallout">
            <a:avLst>
              <a:gd name="adj1" fmla="val 118438"/>
              <a:gd name="adj2" fmla="val -8195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Trebuchet MS" panose="020B0603020202020204"/>
              </a:rPr>
              <a:t>Associate an</a:t>
            </a:r>
            <a:r>
              <a:rPr kumimoji="0" lang="en-US" b="0" i="0" u="none" strike="noStrike" kern="1200" cap="none" spc="0" normalizeH="0" noProof="0" dirty="0">
                <a:ln>
                  <a:noFill/>
                </a:ln>
                <a:solidFill>
                  <a:schemeClr val="bg1"/>
                </a:solidFill>
                <a:effectLst/>
                <a:uLnTx/>
                <a:uFillTx/>
                <a:latin typeface="Trebuchet MS" panose="020B0603020202020204"/>
              </a:rPr>
              <a:t> Elastic IP with the ENI</a:t>
            </a:r>
            <a:endParaRPr kumimoji="0" lang="en-US" b="0" i="0" u="none" strike="noStrike" kern="1200" cap="none" spc="0" normalizeH="0" baseline="0" noProof="0" dirty="0">
              <a:ln>
                <a:noFill/>
              </a:ln>
              <a:solidFill>
                <a:schemeClr val="bg1"/>
              </a:solidFill>
              <a:effectLst/>
              <a:uLnTx/>
              <a:uFillTx/>
              <a:latin typeface="Trebuchet MS" panose="020B0603020202020204"/>
            </a:endParaRPr>
          </a:p>
        </p:txBody>
      </p:sp>
      <p:sp>
        <p:nvSpPr>
          <p:cNvPr id="21" name="TextBox 20">
            <a:extLst>
              <a:ext uri="{FF2B5EF4-FFF2-40B4-BE49-F238E27FC236}">
                <a16:creationId xmlns:a16="http://schemas.microsoft.com/office/drawing/2014/main" id="{B8F27716-3D39-4D66-5750-7D2A46CAE5DB}"/>
              </a:ext>
            </a:extLst>
          </p:cNvPr>
          <p:cNvSpPr txBox="1"/>
          <p:nvPr/>
        </p:nvSpPr>
        <p:spPr>
          <a:xfrm>
            <a:off x="5404248" y="2503060"/>
            <a:ext cx="13975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198.60.240.48</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1318419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Network Address Translation (NAT)</a:t>
            </a:r>
          </a:p>
        </p:txBody>
      </p:sp>
      <p:sp>
        <p:nvSpPr>
          <p:cNvPr id="50" name="Rectangle 49">
            <a:extLst>
              <a:ext uri="{FF2B5EF4-FFF2-40B4-BE49-F238E27FC236}">
                <a16:creationId xmlns:a16="http://schemas.microsoft.com/office/drawing/2014/main" id="{89281C3A-61F6-B988-3E46-BE7C21D53018}"/>
              </a:ext>
            </a:extLst>
          </p:cNvPr>
          <p:cNvSpPr/>
          <p:nvPr/>
        </p:nvSpPr>
        <p:spPr>
          <a:xfrm flipH="1">
            <a:off x="1866752" y="3487321"/>
            <a:ext cx="8458495" cy="279981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51" name="Graphic 13">
            <a:extLst>
              <a:ext uri="{FF2B5EF4-FFF2-40B4-BE49-F238E27FC236}">
                <a16:creationId xmlns:a16="http://schemas.microsoft.com/office/drawing/2014/main" id="{64B8D45E-2500-4F12-4FD0-32232C038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092" y="3487320"/>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B6D0BFE9-D289-7A5C-AAF4-11A335EE2945}"/>
              </a:ext>
            </a:extLst>
          </p:cNvPr>
          <p:cNvSpPr txBox="1"/>
          <p:nvPr/>
        </p:nvSpPr>
        <p:spPr>
          <a:xfrm>
            <a:off x="2265609" y="3505228"/>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53" name="Rectangle 52">
            <a:extLst>
              <a:ext uri="{FF2B5EF4-FFF2-40B4-BE49-F238E27FC236}">
                <a16:creationId xmlns:a16="http://schemas.microsoft.com/office/drawing/2014/main" id="{7D7E56E8-8E26-D9E7-FFFD-75B791DC00E4}"/>
              </a:ext>
            </a:extLst>
          </p:cNvPr>
          <p:cNvSpPr/>
          <p:nvPr/>
        </p:nvSpPr>
        <p:spPr>
          <a:xfrm>
            <a:off x="2693057" y="4039176"/>
            <a:ext cx="2834640" cy="201766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54" name="Graphic 34">
            <a:extLst>
              <a:ext uri="{FF2B5EF4-FFF2-40B4-BE49-F238E27FC236}">
                <a16:creationId xmlns:a16="http://schemas.microsoft.com/office/drawing/2014/main" id="{F7303502-0257-540D-505D-76F24CABB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59" y="403727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DC33E9A0-4B7F-35B7-D9C8-D35D07B9BE2C}"/>
              </a:ext>
            </a:extLst>
          </p:cNvPr>
          <p:cNvSpPr/>
          <p:nvPr/>
        </p:nvSpPr>
        <p:spPr>
          <a:xfrm>
            <a:off x="6718549" y="4037823"/>
            <a:ext cx="2834640" cy="201901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57" name="Graphic 35">
            <a:extLst>
              <a:ext uri="{FF2B5EF4-FFF2-40B4-BE49-F238E27FC236}">
                <a16:creationId xmlns:a16="http://schemas.microsoft.com/office/drawing/2014/main" id="{AAFB6F51-519A-4F2F-BED1-72FBA9BAB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549" y="403727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61">
            <a:extLst>
              <a:ext uri="{FF2B5EF4-FFF2-40B4-BE49-F238E27FC236}">
                <a16:creationId xmlns:a16="http://schemas.microsoft.com/office/drawing/2014/main" id="{B39FFD25-4874-D92B-2164-B4E2815728D0}"/>
              </a:ext>
            </a:extLst>
          </p:cNvPr>
          <p:cNvSpPr txBox="1"/>
          <p:nvPr/>
        </p:nvSpPr>
        <p:spPr>
          <a:xfrm>
            <a:off x="5449452" y="3346667"/>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63" name="Graphic 10">
            <a:extLst>
              <a:ext uri="{FF2B5EF4-FFF2-40B4-BE49-F238E27FC236}">
                <a16:creationId xmlns:a16="http://schemas.microsoft.com/office/drawing/2014/main" id="{86DDF005-4C74-CA6A-F687-D92CFBF42C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6429" y="3298749"/>
            <a:ext cx="365760" cy="365760"/>
          </a:xfrm>
          <a:prstGeom prst="rect">
            <a:avLst/>
          </a:prstGeom>
          <a:solidFill>
            <a:schemeClr val="bg1"/>
          </a:solidFill>
          <a:ln>
            <a:noFill/>
          </a:ln>
        </p:spPr>
      </p:pic>
      <p:pic>
        <p:nvPicPr>
          <p:cNvPr id="70" name="Picture 69" descr="Shape&#10;&#10;Description automatically generated with low confidence">
            <a:extLst>
              <a:ext uri="{FF2B5EF4-FFF2-40B4-BE49-F238E27FC236}">
                <a16:creationId xmlns:a16="http://schemas.microsoft.com/office/drawing/2014/main" id="{61A415CA-135B-8880-4EB1-4EE3F132E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7326" y="1686225"/>
            <a:ext cx="777346" cy="777346"/>
          </a:xfrm>
          <a:prstGeom prst="rect">
            <a:avLst/>
          </a:prstGeom>
        </p:spPr>
      </p:pic>
      <p:sp>
        <p:nvSpPr>
          <p:cNvPr id="20" name="Speech Bubble: Rectangle with Corners Rounded 19">
            <a:extLst>
              <a:ext uri="{FF2B5EF4-FFF2-40B4-BE49-F238E27FC236}">
                <a16:creationId xmlns:a16="http://schemas.microsoft.com/office/drawing/2014/main" id="{79BC504E-FEF2-1BF1-D4AA-F07DD356BC17}"/>
              </a:ext>
            </a:extLst>
          </p:cNvPr>
          <p:cNvSpPr/>
          <p:nvPr/>
        </p:nvSpPr>
        <p:spPr>
          <a:xfrm>
            <a:off x="2446780" y="1945180"/>
            <a:ext cx="2108198" cy="1123360"/>
          </a:xfrm>
          <a:prstGeom prst="wedgeRoundRectCallout">
            <a:avLst>
              <a:gd name="adj1" fmla="val 80145"/>
              <a:gd name="adj2" fmla="val 7364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bg1"/>
                </a:solidFill>
                <a:effectLst/>
                <a:uLnTx/>
                <a:uFillTx/>
                <a:latin typeface="Trebuchet MS" panose="020B0603020202020204"/>
              </a:rPr>
              <a:t>The</a:t>
            </a:r>
            <a:r>
              <a:rPr kumimoji="0" lang="en-US" b="0" i="0" u="none" strike="noStrike" kern="1200" cap="none" spc="0" normalizeH="0" noProof="0" dirty="0">
                <a:ln>
                  <a:noFill/>
                </a:ln>
                <a:solidFill>
                  <a:schemeClr val="bg1"/>
                </a:solidFill>
                <a:effectLst/>
                <a:uLnTx/>
                <a:uFillTx/>
                <a:latin typeface="Trebuchet MS" panose="020B0603020202020204"/>
              </a:rPr>
              <a:t> translation happens at the </a:t>
            </a:r>
            <a:r>
              <a:rPr kumimoji="0" lang="en-US" b="0" i="0" u="none" strike="noStrike" kern="1200" cap="none" spc="0" normalizeH="0" noProof="0" dirty="0">
                <a:ln>
                  <a:noFill/>
                </a:ln>
                <a:solidFill>
                  <a:srgbClr val="FFFF00"/>
                </a:solidFill>
                <a:effectLst/>
                <a:uLnTx/>
                <a:uFillTx/>
                <a:latin typeface="Trebuchet MS" panose="020B0603020202020204"/>
              </a:rPr>
              <a:t>Internet Gateway</a:t>
            </a:r>
            <a:endParaRPr kumimoji="0" lang="en-US" b="0" i="0" u="none" strike="noStrike" kern="1200" cap="none" spc="0" normalizeH="0" baseline="0" noProof="0" dirty="0">
              <a:ln>
                <a:noFill/>
              </a:ln>
              <a:solidFill>
                <a:srgbClr val="FFFF00"/>
              </a:solidFill>
              <a:effectLst/>
              <a:uLnTx/>
              <a:uFillTx/>
              <a:latin typeface="Trebuchet MS" panose="020B0603020202020204"/>
            </a:endParaRPr>
          </a:p>
        </p:txBody>
      </p:sp>
      <p:sp>
        <p:nvSpPr>
          <p:cNvPr id="21" name="TextBox 20">
            <a:extLst>
              <a:ext uri="{FF2B5EF4-FFF2-40B4-BE49-F238E27FC236}">
                <a16:creationId xmlns:a16="http://schemas.microsoft.com/office/drawing/2014/main" id="{FE77EF81-374E-7E41-90EB-D50FE8FCDD8E}"/>
              </a:ext>
            </a:extLst>
          </p:cNvPr>
          <p:cNvSpPr txBox="1"/>
          <p:nvPr/>
        </p:nvSpPr>
        <p:spPr>
          <a:xfrm>
            <a:off x="5404248" y="2503060"/>
            <a:ext cx="13975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198.60.240.48</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2" name="Graphic 60">
            <a:extLst>
              <a:ext uri="{FF2B5EF4-FFF2-40B4-BE49-F238E27FC236}">
                <a16:creationId xmlns:a16="http://schemas.microsoft.com/office/drawing/2014/main" id="{0762F13A-3ED6-430C-4208-E4636E238E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1580" y="4591527"/>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7E2CD9AE-CF3E-7FFF-F1AB-8AA7BFB2C391}"/>
              </a:ext>
            </a:extLst>
          </p:cNvPr>
          <p:cNvSpPr txBox="1"/>
          <p:nvPr/>
        </p:nvSpPr>
        <p:spPr>
          <a:xfrm>
            <a:off x="3500879" y="5194912"/>
            <a:ext cx="123011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4" name="Graphic 37">
            <a:extLst>
              <a:ext uri="{FF2B5EF4-FFF2-40B4-BE49-F238E27FC236}">
                <a16:creationId xmlns:a16="http://schemas.microsoft.com/office/drawing/2014/main" id="{EC46C2FC-2912-E5FE-660E-B5433D7449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7228" y="4517901"/>
            <a:ext cx="457200" cy="457200"/>
          </a:xfrm>
          <a:prstGeom prst="rect">
            <a:avLst/>
          </a:prstGeom>
          <a:solidFill>
            <a:srgbClr val="E6F2F8"/>
          </a:solidFill>
          <a:ln>
            <a:noFill/>
          </a:ln>
        </p:spPr>
      </p:pic>
      <p:sp>
        <p:nvSpPr>
          <p:cNvPr id="25" name="TextBox 24">
            <a:extLst>
              <a:ext uri="{FF2B5EF4-FFF2-40B4-BE49-F238E27FC236}">
                <a16:creationId xmlns:a16="http://schemas.microsoft.com/office/drawing/2014/main" id="{B613087A-E096-6661-CEFF-EB4766CDF9CE}"/>
              </a:ext>
            </a:extLst>
          </p:cNvPr>
          <p:cNvSpPr txBox="1"/>
          <p:nvPr/>
        </p:nvSpPr>
        <p:spPr>
          <a:xfrm>
            <a:off x="3465456" y="4287846"/>
            <a:ext cx="6722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ENI</a:t>
            </a:r>
          </a:p>
        </p:txBody>
      </p:sp>
      <p:sp>
        <p:nvSpPr>
          <p:cNvPr id="26" name="TextBox 25">
            <a:extLst>
              <a:ext uri="{FF2B5EF4-FFF2-40B4-BE49-F238E27FC236}">
                <a16:creationId xmlns:a16="http://schemas.microsoft.com/office/drawing/2014/main" id="{DC182113-4C19-CED2-58AC-C005D61C8399}"/>
              </a:ext>
            </a:extLst>
          </p:cNvPr>
          <p:cNvSpPr txBox="1"/>
          <p:nvPr/>
        </p:nvSpPr>
        <p:spPr>
          <a:xfrm>
            <a:off x="2973106" y="5468999"/>
            <a:ext cx="2276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noProof="0" dirty="0">
                <a:solidFill>
                  <a:srgbClr val="404040"/>
                </a:solidFill>
                <a:latin typeface="Trebuchet MS" panose="020B0603020202020204"/>
              </a:rPr>
              <a:t>Private IP: </a:t>
            </a:r>
            <a:r>
              <a:rPr lang="en-US" sz="1400" b="1" noProof="0" dirty="0">
                <a:solidFill>
                  <a:srgbClr val="404040"/>
                </a:solidFill>
                <a:latin typeface="Trebuchet MS" panose="020B0603020202020204"/>
              </a:rPr>
              <a:t>172.31.6.02</a:t>
            </a:r>
            <a:endParaRPr kumimoji="0" lang="en-US" sz="1000" b="1" i="0" u="none" strike="noStrike" kern="1200" cap="none" spc="0" normalizeH="0" baseline="0" noProof="0" dirty="0">
              <a:ln>
                <a:noFill/>
              </a:ln>
              <a:solidFill>
                <a:srgbClr val="404040"/>
              </a:solidFill>
              <a:effectLst/>
              <a:uLnTx/>
              <a:uFillTx/>
              <a:latin typeface="Trebuchet MS" panose="020B0603020202020204"/>
            </a:endParaRPr>
          </a:p>
        </p:txBody>
      </p:sp>
      <p:sp>
        <p:nvSpPr>
          <p:cNvPr id="28" name="TextBox 27">
            <a:extLst>
              <a:ext uri="{FF2B5EF4-FFF2-40B4-BE49-F238E27FC236}">
                <a16:creationId xmlns:a16="http://schemas.microsoft.com/office/drawing/2014/main" id="{615DBEDC-9312-2926-1E91-E68795808E5D}"/>
              </a:ext>
            </a:extLst>
          </p:cNvPr>
          <p:cNvSpPr txBox="1"/>
          <p:nvPr/>
        </p:nvSpPr>
        <p:spPr>
          <a:xfrm>
            <a:off x="3705098" y="4293686"/>
            <a:ext cx="2276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404040"/>
                </a:solidFill>
                <a:latin typeface="Trebuchet MS" panose="020B0603020202020204"/>
              </a:rPr>
              <a:t>E</a:t>
            </a:r>
            <a:r>
              <a:rPr lang="en-US" sz="1400" noProof="0" dirty="0">
                <a:solidFill>
                  <a:srgbClr val="404040"/>
                </a:solidFill>
                <a:latin typeface="Trebuchet MS" panose="020B0603020202020204"/>
              </a:rPr>
              <a:t>IP: </a:t>
            </a:r>
            <a:r>
              <a:rPr lang="en-US" sz="1400" b="1" noProof="0" dirty="0">
                <a:solidFill>
                  <a:srgbClr val="404040"/>
                </a:solidFill>
                <a:latin typeface="Trebuchet MS" panose="020B0603020202020204"/>
              </a:rPr>
              <a:t>40.168.236.26</a:t>
            </a:r>
            <a:endParaRPr kumimoji="0" lang="en-US" sz="1000" b="1" i="0" u="none" strike="noStrike" kern="1200" cap="none" spc="0" normalizeH="0" baseline="0" noProof="0" dirty="0">
              <a:ln>
                <a:noFill/>
              </a:ln>
              <a:solidFill>
                <a:srgbClr val="FF0000"/>
              </a:solidFill>
              <a:effectLst/>
              <a:uLnTx/>
              <a:uFillTx/>
              <a:latin typeface="Trebuchet MS" panose="020B0603020202020204"/>
            </a:endParaRPr>
          </a:p>
        </p:txBody>
      </p:sp>
    </p:spTree>
    <p:extLst>
      <p:ext uri="{BB962C8B-B14F-4D97-AF65-F5344CB8AC3E}">
        <p14:creationId xmlns:p14="http://schemas.microsoft.com/office/powerpoint/2010/main" val="29545784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Network Address Translation (NAT)</a:t>
            </a:r>
          </a:p>
        </p:txBody>
      </p:sp>
      <p:sp>
        <p:nvSpPr>
          <p:cNvPr id="50" name="Rectangle 49">
            <a:extLst>
              <a:ext uri="{FF2B5EF4-FFF2-40B4-BE49-F238E27FC236}">
                <a16:creationId xmlns:a16="http://schemas.microsoft.com/office/drawing/2014/main" id="{89281C3A-61F6-B988-3E46-BE7C21D53018}"/>
              </a:ext>
            </a:extLst>
          </p:cNvPr>
          <p:cNvSpPr/>
          <p:nvPr/>
        </p:nvSpPr>
        <p:spPr>
          <a:xfrm flipH="1">
            <a:off x="1866752" y="3487321"/>
            <a:ext cx="8458495" cy="279981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51" name="Graphic 13">
            <a:extLst>
              <a:ext uri="{FF2B5EF4-FFF2-40B4-BE49-F238E27FC236}">
                <a16:creationId xmlns:a16="http://schemas.microsoft.com/office/drawing/2014/main" id="{64B8D45E-2500-4F12-4FD0-32232C038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092" y="3487320"/>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B6D0BFE9-D289-7A5C-AAF4-11A335EE2945}"/>
              </a:ext>
            </a:extLst>
          </p:cNvPr>
          <p:cNvSpPr txBox="1"/>
          <p:nvPr/>
        </p:nvSpPr>
        <p:spPr>
          <a:xfrm>
            <a:off x="2265609" y="3505228"/>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53" name="Rectangle 52">
            <a:extLst>
              <a:ext uri="{FF2B5EF4-FFF2-40B4-BE49-F238E27FC236}">
                <a16:creationId xmlns:a16="http://schemas.microsoft.com/office/drawing/2014/main" id="{7D7E56E8-8E26-D9E7-FFFD-75B791DC00E4}"/>
              </a:ext>
            </a:extLst>
          </p:cNvPr>
          <p:cNvSpPr/>
          <p:nvPr/>
        </p:nvSpPr>
        <p:spPr>
          <a:xfrm>
            <a:off x="2693057" y="4039176"/>
            <a:ext cx="2834640" cy="201766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54" name="Graphic 34">
            <a:extLst>
              <a:ext uri="{FF2B5EF4-FFF2-40B4-BE49-F238E27FC236}">
                <a16:creationId xmlns:a16="http://schemas.microsoft.com/office/drawing/2014/main" id="{F7303502-0257-540D-505D-76F24CABB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59" y="403727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DC33E9A0-4B7F-35B7-D9C8-D35D07B9BE2C}"/>
              </a:ext>
            </a:extLst>
          </p:cNvPr>
          <p:cNvSpPr/>
          <p:nvPr/>
        </p:nvSpPr>
        <p:spPr>
          <a:xfrm>
            <a:off x="6718549" y="4037823"/>
            <a:ext cx="2834640" cy="201901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57" name="Graphic 35">
            <a:extLst>
              <a:ext uri="{FF2B5EF4-FFF2-40B4-BE49-F238E27FC236}">
                <a16:creationId xmlns:a16="http://schemas.microsoft.com/office/drawing/2014/main" id="{AAFB6F51-519A-4F2F-BED1-72FBA9BAB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549" y="403727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61">
            <a:extLst>
              <a:ext uri="{FF2B5EF4-FFF2-40B4-BE49-F238E27FC236}">
                <a16:creationId xmlns:a16="http://schemas.microsoft.com/office/drawing/2014/main" id="{B39FFD25-4874-D92B-2164-B4E2815728D0}"/>
              </a:ext>
            </a:extLst>
          </p:cNvPr>
          <p:cNvSpPr txBox="1"/>
          <p:nvPr/>
        </p:nvSpPr>
        <p:spPr>
          <a:xfrm>
            <a:off x="5449452" y="3346667"/>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63" name="Graphic 10">
            <a:extLst>
              <a:ext uri="{FF2B5EF4-FFF2-40B4-BE49-F238E27FC236}">
                <a16:creationId xmlns:a16="http://schemas.microsoft.com/office/drawing/2014/main" id="{86DDF005-4C74-CA6A-F687-D92CFBF42C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6429" y="3298749"/>
            <a:ext cx="365760" cy="365760"/>
          </a:xfrm>
          <a:prstGeom prst="rect">
            <a:avLst/>
          </a:prstGeom>
          <a:solidFill>
            <a:schemeClr val="bg1"/>
          </a:solidFill>
          <a:ln>
            <a:noFill/>
          </a:ln>
        </p:spPr>
      </p:pic>
      <p:pic>
        <p:nvPicPr>
          <p:cNvPr id="70" name="Picture 69" descr="Shape&#10;&#10;Description automatically generated with low confidence">
            <a:extLst>
              <a:ext uri="{FF2B5EF4-FFF2-40B4-BE49-F238E27FC236}">
                <a16:creationId xmlns:a16="http://schemas.microsoft.com/office/drawing/2014/main" id="{61A415CA-135B-8880-4EB1-4EE3F132E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7326" y="1686225"/>
            <a:ext cx="777346" cy="777346"/>
          </a:xfrm>
          <a:prstGeom prst="rect">
            <a:avLst/>
          </a:prstGeom>
        </p:spPr>
      </p:pic>
      <p:sp>
        <p:nvSpPr>
          <p:cNvPr id="21" name="TextBox 20">
            <a:extLst>
              <a:ext uri="{FF2B5EF4-FFF2-40B4-BE49-F238E27FC236}">
                <a16:creationId xmlns:a16="http://schemas.microsoft.com/office/drawing/2014/main" id="{FE77EF81-374E-7E41-90EB-D50FE8FCDD8E}"/>
              </a:ext>
            </a:extLst>
          </p:cNvPr>
          <p:cNvSpPr txBox="1"/>
          <p:nvPr/>
        </p:nvSpPr>
        <p:spPr>
          <a:xfrm>
            <a:off x="5404248" y="2503060"/>
            <a:ext cx="13975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198.60.240.48</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2" name="Graphic 60">
            <a:extLst>
              <a:ext uri="{FF2B5EF4-FFF2-40B4-BE49-F238E27FC236}">
                <a16:creationId xmlns:a16="http://schemas.microsoft.com/office/drawing/2014/main" id="{0762F13A-3ED6-430C-4208-E4636E238E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1580" y="4591527"/>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7E2CD9AE-CF3E-7FFF-F1AB-8AA7BFB2C391}"/>
              </a:ext>
            </a:extLst>
          </p:cNvPr>
          <p:cNvSpPr txBox="1"/>
          <p:nvPr/>
        </p:nvSpPr>
        <p:spPr>
          <a:xfrm>
            <a:off x="3500879" y="5194912"/>
            <a:ext cx="123011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4" name="Graphic 37">
            <a:extLst>
              <a:ext uri="{FF2B5EF4-FFF2-40B4-BE49-F238E27FC236}">
                <a16:creationId xmlns:a16="http://schemas.microsoft.com/office/drawing/2014/main" id="{EC46C2FC-2912-E5FE-660E-B5433D7449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7228" y="4517901"/>
            <a:ext cx="457200" cy="457200"/>
          </a:xfrm>
          <a:prstGeom prst="rect">
            <a:avLst/>
          </a:prstGeom>
          <a:solidFill>
            <a:srgbClr val="E6F2F8"/>
          </a:solidFill>
          <a:ln>
            <a:noFill/>
          </a:ln>
        </p:spPr>
      </p:pic>
      <p:sp>
        <p:nvSpPr>
          <p:cNvPr id="25" name="TextBox 24">
            <a:extLst>
              <a:ext uri="{FF2B5EF4-FFF2-40B4-BE49-F238E27FC236}">
                <a16:creationId xmlns:a16="http://schemas.microsoft.com/office/drawing/2014/main" id="{B613087A-E096-6661-CEFF-EB4766CDF9CE}"/>
              </a:ext>
            </a:extLst>
          </p:cNvPr>
          <p:cNvSpPr txBox="1"/>
          <p:nvPr/>
        </p:nvSpPr>
        <p:spPr>
          <a:xfrm>
            <a:off x="3465456" y="4287846"/>
            <a:ext cx="6722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ENI</a:t>
            </a:r>
          </a:p>
        </p:txBody>
      </p:sp>
      <p:sp>
        <p:nvSpPr>
          <p:cNvPr id="26" name="TextBox 25">
            <a:extLst>
              <a:ext uri="{FF2B5EF4-FFF2-40B4-BE49-F238E27FC236}">
                <a16:creationId xmlns:a16="http://schemas.microsoft.com/office/drawing/2014/main" id="{DC182113-4C19-CED2-58AC-C005D61C8399}"/>
              </a:ext>
            </a:extLst>
          </p:cNvPr>
          <p:cNvSpPr txBox="1"/>
          <p:nvPr/>
        </p:nvSpPr>
        <p:spPr>
          <a:xfrm>
            <a:off x="2973106" y="5468999"/>
            <a:ext cx="2276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noProof="0" dirty="0">
                <a:solidFill>
                  <a:srgbClr val="404040"/>
                </a:solidFill>
                <a:latin typeface="Trebuchet MS" panose="020B0603020202020204"/>
              </a:rPr>
              <a:t>Private IP: </a:t>
            </a:r>
            <a:r>
              <a:rPr lang="en-US" sz="1400" b="1" noProof="0" dirty="0">
                <a:solidFill>
                  <a:srgbClr val="404040"/>
                </a:solidFill>
                <a:latin typeface="Trebuchet MS" panose="020B0603020202020204"/>
              </a:rPr>
              <a:t>172.31.6.02</a:t>
            </a:r>
            <a:endParaRPr kumimoji="0" lang="en-US" sz="1000" b="1" i="0" u="none" strike="noStrike" kern="1200" cap="none" spc="0" normalizeH="0" baseline="0" noProof="0" dirty="0">
              <a:ln>
                <a:noFill/>
              </a:ln>
              <a:solidFill>
                <a:srgbClr val="404040"/>
              </a:solidFill>
              <a:effectLst/>
              <a:uLnTx/>
              <a:uFillTx/>
              <a:latin typeface="Trebuchet MS" panose="020B0603020202020204"/>
            </a:endParaRPr>
          </a:p>
        </p:txBody>
      </p:sp>
      <p:cxnSp>
        <p:nvCxnSpPr>
          <p:cNvPr id="28" name="Connector: Elbow 27">
            <a:extLst>
              <a:ext uri="{FF2B5EF4-FFF2-40B4-BE49-F238E27FC236}">
                <a16:creationId xmlns:a16="http://schemas.microsoft.com/office/drawing/2014/main" id="{1224F44D-55E7-B819-0FD6-97E784CE123B}"/>
              </a:ext>
            </a:extLst>
          </p:cNvPr>
          <p:cNvCxnSpPr>
            <a:cxnSpLocks/>
            <a:stCxn id="63" idx="1"/>
            <a:endCxn id="24" idx="3"/>
          </p:cNvCxnSpPr>
          <p:nvPr/>
        </p:nvCxnSpPr>
        <p:spPr>
          <a:xfrm rot="10800000" flipV="1">
            <a:off x="4054429" y="3481629"/>
            <a:ext cx="1102001" cy="1264872"/>
          </a:xfrm>
          <a:prstGeom prst="bentConnector3">
            <a:avLst>
              <a:gd name="adj1" fmla="val 50000"/>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819092E-E438-9829-2862-64A19690B480}"/>
              </a:ext>
            </a:extLst>
          </p:cNvPr>
          <p:cNvSpPr/>
          <p:nvPr/>
        </p:nvSpPr>
        <p:spPr>
          <a:xfrm>
            <a:off x="4178155" y="3779641"/>
            <a:ext cx="2224819" cy="42860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SOURCE: 172.31.6.02</a:t>
            </a:r>
          </a:p>
          <a:p>
            <a:r>
              <a:rPr lang="en-US" sz="1200" dirty="0"/>
              <a:t>DESTINATION: 40.168.236.26</a:t>
            </a:r>
          </a:p>
        </p:txBody>
      </p:sp>
      <p:cxnSp>
        <p:nvCxnSpPr>
          <p:cNvPr id="30" name="Connector: Elbow 29">
            <a:extLst>
              <a:ext uri="{FF2B5EF4-FFF2-40B4-BE49-F238E27FC236}">
                <a16:creationId xmlns:a16="http://schemas.microsoft.com/office/drawing/2014/main" id="{9CC3E3E9-4A2C-FD37-B42D-9BE6E2A61125}"/>
              </a:ext>
            </a:extLst>
          </p:cNvPr>
          <p:cNvCxnSpPr>
            <a:cxnSpLocks/>
            <a:stCxn id="70" idx="1"/>
            <a:endCxn id="63" idx="0"/>
          </p:cNvCxnSpPr>
          <p:nvPr/>
        </p:nvCxnSpPr>
        <p:spPr>
          <a:xfrm rot="10800000" flipV="1">
            <a:off x="5339310" y="2074897"/>
            <a:ext cx="368017" cy="1223851"/>
          </a:xfrm>
          <a:prstGeom prst="bentConnector2">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3705C73-4CF0-6E38-4E64-3E932E32E5A6}"/>
              </a:ext>
            </a:extLst>
          </p:cNvPr>
          <p:cNvSpPr/>
          <p:nvPr/>
        </p:nvSpPr>
        <p:spPr>
          <a:xfrm>
            <a:off x="3179429" y="2654101"/>
            <a:ext cx="2224819" cy="42860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SOURCE: 40.168.236.26</a:t>
            </a:r>
          </a:p>
          <a:p>
            <a:r>
              <a:rPr lang="en-US" sz="1200" dirty="0"/>
              <a:t>DESTINATION: 198.60.240.48</a:t>
            </a:r>
          </a:p>
        </p:txBody>
      </p:sp>
      <p:sp>
        <p:nvSpPr>
          <p:cNvPr id="32" name="TextBox 31">
            <a:extLst>
              <a:ext uri="{FF2B5EF4-FFF2-40B4-BE49-F238E27FC236}">
                <a16:creationId xmlns:a16="http://schemas.microsoft.com/office/drawing/2014/main" id="{5343C414-73E7-E073-0844-2C23C37FB206}"/>
              </a:ext>
            </a:extLst>
          </p:cNvPr>
          <p:cNvSpPr txBox="1"/>
          <p:nvPr/>
        </p:nvSpPr>
        <p:spPr>
          <a:xfrm>
            <a:off x="3705098" y="4293686"/>
            <a:ext cx="2276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404040"/>
                </a:solidFill>
                <a:latin typeface="Trebuchet MS" panose="020B0603020202020204"/>
              </a:rPr>
              <a:t>E</a:t>
            </a:r>
            <a:r>
              <a:rPr lang="en-US" sz="1400" noProof="0" dirty="0">
                <a:solidFill>
                  <a:srgbClr val="404040"/>
                </a:solidFill>
                <a:latin typeface="Trebuchet MS" panose="020B0603020202020204"/>
              </a:rPr>
              <a:t>IP: </a:t>
            </a:r>
            <a:r>
              <a:rPr lang="en-US" sz="1400" b="1" noProof="0" dirty="0">
                <a:solidFill>
                  <a:srgbClr val="404040"/>
                </a:solidFill>
                <a:latin typeface="Trebuchet MS" panose="020B0603020202020204"/>
              </a:rPr>
              <a:t>40.168.236.26</a:t>
            </a:r>
            <a:endParaRPr kumimoji="0" lang="en-US" sz="1000" b="1" i="0" u="none" strike="noStrike" kern="1200" cap="none" spc="0" normalizeH="0" baseline="0" noProof="0" dirty="0">
              <a:ln>
                <a:noFill/>
              </a:ln>
              <a:solidFill>
                <a:srgbClr val="FF0000"/>
              </a:solidFill>
              <a:effectLst/>
              <a:uLnTx/>
              <a:uFillTx/>
              <a:latin typeface="Trebuchet MS" panose="020B0603020202020204"/>
            </a:endParaRPr>
          </a:p>
        </p:txBody>
      </p:sp>
    </p:spTree>
    <p:extLst>
      <p:ext uri="{BB962C8B-B14F-4D97-AF65-F5344CB8AC3E}">
        <p14:creationId xmlns:p14="http://schemas.microsoft.com/office/powerpoint/2010/main" val="19643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Network Address Translation (NAT)</a:t>
            </a:r>
          </a:p>
        </p:txBody>
      </p:sp>
      <p:sp>
        <p:nvSpPr>
          <p:cNvPr id="50" name="Rectangle 49">
            <a:extLst>
              <a:ext uri="{FF2B5EF4-FFF2-40B4-BE49-F238E27FC236}">
                <a16:creationId xmlns:a16="http://schemas.microsoft.com/office/drawing/2014/main" id="{89281C3A-61F6-B988-3E46-BE7C21D53018}"/>
              </a:ext>
            </a:extLst>
          </p:cNvPr>
          <p:cNvSpPr/>
          <p:nvPr/>
        </p:nvSpPr>
        <p:spPr>
          <a:xfrm flipH="1">
            <a:off x="1866752" y="3487321"/>
            <a:ext cx="8458495" cy="279981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51" name="Graphic 13">
            <a:extLst>
              <a:ext uri="{FF2B5EF4-FFF2-40B4-BE49-F238E27FC236}">
                <a16:creationId xmlns:a16="http://schemas.microsoft.com/office/drawing/2014/main" id="{64B8D45E-2500-4F12-4FD0-32232C038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092" y="3487320"/>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B6D0BFE9-D289-7A5C-AAF4-11A335EE2945}"/>
              </a:ext>
            </a:extLst>
          </p:cNvPr>
          <p:cNvSpPr txBox="1"/>
          <p:nvPr/>
        </p:nvSpPr>
        <p:spPr>
          <a:xfrm>
            <a:off x="2265609" y="3505228"/>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53" name="Rectangle 52">
            <a:extLst>
              <a:ext uri="{FF2B5EF4-FFF2-40B4-BE49-F238E27FC236}">
                <a16:creationId xmlns:a16="http://schemas.microsoft.com/office/drawing/2014/main" id="{7D7E56E8-8E26-D9E7-FFFD-75B791DC00E4}"/>
              </a:ext>
            </a:extLst>
          </p:cNvPr>
          <p:cNvSpPr/>
          <p:nvPr/>
        </p:nvSpPr>
        <p:spPr>
          <a:xfrm>
            <a:off x="2693057" y="4039176"/>
            <a:ext cx="2834640" cy="201766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54" name="Graphic 34">
            <a:extLst>
              <a:ext uri="{FF2B5EF4-FFF2-40B4-BE49-F238E27FC236}">
                <a16:creationId xmlns:a16="http://schemas.microsoft.com/office/drawing/2014/main" id="{F7303502-0257-540D-505D-76F24CABB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59" y="403727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DC33E9A0-4B7F-35B7-D9C8-D35D07B9BE2C}"/>
              </a:ext>
            </a:extLst>
          </p:cNvPr>
          <p:cNvSpPr/>
          <p:nvPr/>
        </p:nvSpPr>
        <p:spPr>
          <a:xfrm>
            <a:off x="6718549" y="4037823"/>
            <a:ext cx="2834640" cy="201901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57" name="Graphic 35">
            <a:extLst>
              <a:ext uri="{FF2B5EF4-FFF2-40B4-BE49-F238E27FC236}">
                <a16:creationId xmlns:a16="http://schemas.microsoft.com/office/drawing/2014/main" id="{AAFB6F51-519A-4F2F-BED1-72FBA9BAB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549" y="403727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61">
            <a:extLst>
              <a:ext uri="{FF2B5EF4-FFF2-40B4-BE49-F238E27FC236}">
                <a16:creationId xmlns:a16="http://schemas.microsoft.com/office/drawing/2014/main" id="{B39FFD25-4874-D92B-2164-B4E2815728D0}"/>
              </a:ext>
            </a:extLst>
          </p:cNvPr>
          <p:cNvSpPr txBox="1"/>
          <p:nvPr/>
        </p:nvSpPr>
        <p:spPr>
          <a:xfrm>
            <a:off x="5449452" y="3346667"/>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63" name="Graphic 10">
            <a:extLst>
              <a:ext uri="{FF2B5EF4-FFF2-40B4-BE49-F238E27FC236}">
                <a16:creationId xmlns:a16="http://schemas.microsoft.com/office/drawing/2014/main" id="{86DDF005-4C74-CA6A-F687-D92CFBF42C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6429" y="3298749"/>
            <a:ext cx="365760" cy="365760"/>
          </a:xfrm>
          <a:prstGeom prst="rect">
            <a:avLst/>
          </a:prstGeom>
          <a:solidFill>
            <a:schemeClr val="bg1"/>
          </a:solidFill>
          <a:ln>
            <a:noFill/>
          </a:ln>
        </p:spPr>
      </p:pic>
      <p:pic>
        <p:nvPicPr>
          <p:cNvPr id="70" name="Picture 69" descr="Shape&#10;&#10;Description automatically generated with low confidence">
            <a:extLst>
              <a:ext uri="{FF2B5EF4-FFF2-40B4-BE49-F238E27FC236}">
                <a16:creationId xmlns:a16="http://schemas.microsoft.com/office/drawing/2014/main" id="{61A415CA-135B-8880-4EB1-4EE3F132E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7326" y="1686225"/>
            <a:ext cx="777346" cy="777346"/>
          </a:xfrm>
          <a:prstGeom prst="rect">
            <a:avLst/>
          </a:prstGeom>
        </p:spPr>
      </p:pic>
      <p:sp>
        <p:nvSpPr>
          <p:cNvPr id="21" name="TextBox 20">
            <a:extLst>
              <a:ext uri="{FF2B5EF4-FFF2-40B4-BE49-F238E27FC236}">
                <a16:creationId xmlns:a16="http://schemas.microsoft.com/office/drawing/2014/main" id="{FE77EF81-374E-7E41-90EB-D50FE8FCDD8E}"/>
              </a:ext>
            </a:extLst>
          </p:cNvPr>
          <p:cNvSpPr txBox="1"/>
          <p:nvPr/>
        </p:nvSpPr>
        <p:spPr>
          <a:xfrm>
            <a:off x="5404248" y="2503060"/>
            <a:ext cx="13975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198.60.240.48</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2" name="Graphic 60">
            <a:extLst>
              <a:ext uri="{FF2B5EF4-FFF2-40B4-BE49-F238E27FC236}">
                <a16:creationId xmlns:a16="http://schemas.microsoft.com/office/drawing/2014/main" id="{0762F13A-3ED6-430C-4208-E4636E238E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1580" y="4591527"/>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7E2CD9AE-CF3E-7FFF-F1AB-8AA7BFB2C391}"/>
              </a:ext>
            </a:extLst>
          </p:cNvPr>
          <p:cNvSpPr txBox="1"/>
          <p:nvPr/>
        </p:nvSpPr>
        <p:spPr>
          <a:xfrm>
            <a:off x="3500879" y="5194912"/>
            <a:ext cx="123011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4" name="Graphic 37">
            <a:extLst>
              <a:ext uri="{FF2B5EF4-FFF2-40B4-BE49-F238E27FC236}">
                <a16:creationId xmlns:a16="http://schemas.microsoft.com/office/drawing/2014/main" id="{EC46C2FC-2912-E5FE-660E-B5433D7449D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7228" y="4517901"/>
            <a:ext cx="457200" cy="457200"/>
          </a:xfrm>
          <a:prstGeom prst="rect">
            <a:avLst/>
          </a:prstGeom>
          <a:solidFill>
            <a:srgbClr val="E6F2F8"/>
          </a:solidFill>
          <a:ln>
            <a:noFill/>
          </a:ln>
        </p:spPr>
      </p:pic>
      <p:sp>
        <p:nvSpPr>
          <p:cNvPr id="25" name="TextBox 24">
            <a:extLst>
              <a:ext uri="{FF2B5EF4-FFF2-40B4-BE49-F238E27FC236}">
                <a16:creationId xmlns:a16="http://schemas.microsoft.com/office/drawing/2014/main" id="{B613087A-E096-6661-CEFF-EB4766CDF9CE}"/>
              </a:ext>
            </a:extLst>
          </p:cNvPr>
          <p:cNvSpPr txBox="1"/>
          <p:nvPr/>
        </p:nvSpPr>
        <p:spPr>
          <a:xfrm>
            <a:off x="3465456" y="4287846"/>
            <a:ext cx="6722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ENI</a:t>
            </a:r>
          </a:p>
        </p:txBody>
      </p:sp>
      <p:sp>
        <p:nvSpPr>
          <p:cNvPr id="26" name="TextBox 25">
            <a:extLst>
              <a:ext uri="{FF2B5EF4-FFF2-40B4-BE49-F238E27FC236}">
                <a16:creationId xmlns:a16="http://schemas.microsoft.com/office/drawing/2014/main" id="{DC182113-4C19-CED2-58AC-C005D61C8399}"/>
              </a:ext>
            </a:extLst>
          </p:cNvPr>
          <p:cNvSpPr txBox="1"/>
          <p:nvPr/>
        </p:nvSpPr>
        <p:spPr>
          <a:xfrm>
            <a:off x="2973106" y="5468999"/>
            <a:ext cx="2276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noProof="0" dirty="0">
                <a:solidFill>
                  <a:srgbClr val="404040"/>
                </a:solidFill>
                <a:latin typeface="Trebuchet MS" panose="020B0603020202020204"/>
              </a:rPr>
              <a:t>Private IP: </a:t>
            </a:r>
            <a:r>
              <a:rPr lang="en-US" sz="1400" b="1" noProof="0" dirty="0">
                <a:solidFill>
                  <a:srgbClr val="404040"/>
                </a:solidFill>
                <a:latin typeface="Trebuchet MS" panose="020B0603020202020204"/>
              </a:rPr>
              <a:t>172.31.6.02</a:t>
            </a:r>
            <a:endParaRPr kumimoji="0" lang="en-US" sz="1000" b="1" i="0" u="none" strike="noStrike" kern="1200" cap="none" spc="0" normalizeH="0" baseline="0" noProof="0" dirty="0">
              <a:ln>
                <a:noFill/>
              </a:ln>
              <a:solidFill>
                <a:srgbClr val="404040"/>
              </a:solidFill>
              <a:effectLst/>
              <a:uLnTx/>
              <a:uFillTx/>
              <a:latin typeface="Trebuchet MS" panose="020B0603020202020204"/>
            </a:endParaRPr>
          </a:p>
        </p:txBody>
      </p:sp>
      <p:cxnSp>
        <p:nvCxnSpPr>
          <p:cNvPr id="28" name="Connector: Elbow 27">
            <a:extLst>
              <a:ext uri="{FF2B5EF4-FFF2-40B4-BE49-F238E27FC236}">
                <a16:creationId xmlns:a16="http://schemas.microsoft.com/office/drawing/2014/main" id="{1224F44D-55E7-B819-0FD6-97E784CE123B}"/>
              </a:ext>
            </a:extLst>
          </p:cNvPr>
          <p:cNvCxnSpPr>
            <a:cxnSpLocks/>
            <a:stCxn id="63" idx="1"/>
            <a:endCxn id="24" idx="3"/>
          </p:cNvCxnSpPr>
          <p:nvPr/>
        </p:nvCxnSpPr>
        <p:spPr>
          <a:xfrm rot="10800000" flipV="1">
            <a:off x="4054429" y="3481629"/>
            <a:ext cx="1102001" cy="1264872"/>
          </a:xfrm>
          <a:prstGeom prst="bentConnector3">
            <a:avLst>
              <a:gd name="adj1" fmla="val 50000"/>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819092E-E438-9829-2862-64A19690B480}"/>
              </a:ext>
            </a:extLst>
          </p:cNvPr>
          <p:cNvSpPr/>
          <p:nvPr/>
        </p:nvSpPr>
        <p:spPr>
          <a:xfrm>
            <a:off x="4178155" y="3779641"/>
            <a:ext cx="2224819" cy="42860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SOURCE: 172.31.6.02</a:t>
            </a:r>
          </a:p>
          <a:p>
            <a:r>
              <a:rPr lang="en-US" sz="1200" dirty="0"/>
              <a:t>DESTINATION: 40.168.236.26</a:t>
            </a:r>
          </a:p>
        </p:txBody>
      </p:sp>
      <p:cxnSp>
        <p:nvCxnSpPr>
          <p:cNvPr id="30" name="Connector: Elbow 29">
            <a:extLst>
              <a:ext uri="{FF2B5EF4-FFF2-40B4-BE49-F238E27FC236}">
                <a16:creationId xmlns:a16="http://schemas.microsoft.com/office/drawing/2014/main" id="{9CC3E3E9-4A2C-FD37-B42D-9BE6E2A61125}"/>
              </a:ext>
            </a:extLst>
          </p:cNvPr>
          <p:cNvCxnSpPr>
            <a:cxnSpLocks/>
            <a:stCxn id="70" idx="1"/>
            <a:endCxn id="63" idx="0"/>
          </p:cNvCxnSpPr>
          <p:nvPr/>
        </p:nvCxnSpPr>
        <p:spPr>
          <a:xfrm rot="10800000" flipV="1">
            <a:off x="5339310" y="2074897"/>
            <a:ext cx="368017" cy="1223851"/>
          </a:xfrm>
          <a:prstGeom prst="bentConnector2">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1501933-D260-8C65-67D9-5144553FF687}"/>
              </a:ext>
            </a:extLst>
          </p:cNvPr>
          <p:cNvSpPr/>
          <p:nvPr/>
        </p:nvSpPr>
        <p:spPr>
          <a:xfrm>
            <a:off x="4136380" y="3758426"/>
            <a:ext cx="1669182" cy="2727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3" name="Rectangle 32">
            <a:extLst>
              <a:ext uri="{FF2B5EF4-FFF2-40B4-BE49-F238E27FC236}">
                <a16:creationId xmlns:a16="http://schemas.microsoft.com/office/drawing/2014/main" id="{6E5D0C65-F50C-2309-4EBF-CFC50970E247}"/>
              </a:ext>
            </a:extLst>
          </p:cNvPr>
          <p:cNvSpPr/>
          <p:nvPr/>
        </p:nvSpPr>
        <p:spPr>
          <a:xfrm>
            <a:off x="3179429" y="2654101"/>
            <a:ext cx="2224819" cy="428604"/>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SOURCE: 40.168.236.26</a:t>
            </a:r>
          </a:p>
          <a:p>
            <a:r>
              <a:rPr lang="en-US" sz="1200" dirty="0"/>
              <a:t>DESTINATION: 198.60.240.48</a:t>
            </a:r>
          </a:p>
        </p:txBody>
      </p:sp>
      <p:sp>
        <p:nvSpPr>
          <p:cNvPr id="32" name="Rectangle 31">
            <a:extLst>
              <a:ext uri="{FF2B5EF4-FFF2-40B4-BE49-F238E27FC236}">
                <a16:creationId xmlns:a16="http://schemas.microsoft.com/office/drawing/2014/main" id="{70370CF1-A045-407C-3704-4AED9CE9BA12}"/>
              </a:ext>
            </a:extLst>
          </p:cNvPr>
          <p:cNvSpPr/>
          <p:nvPr/>
        </p:nvSpPr>
        <p:spPr>
          <a:xfrm>
            <a:off x="3136027" y="2637155"/>
            <a:ext cx="1912236" cy="24328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4" name="Rectangle 33">
            <a:extLst>
              <a:ext uri="{FF2B5EF4-FFF2-40B4-BE49-F238E27FC236}">
                <a16:creationId xmlns:a16="http://schemas.microsoft.com/office/drawing/2014/main" id="{BA25035F-D07F-F802-72CE-CB07F9105D33}"/>
              </a:ext>
            </a:extLst>
          </p:cNvPr>
          <p:cNvSpPr/>
          <p:nvPr/>
        </p:nvSpPr>
        <p:spPr>
          <a:xfrm>
            <a:off x="3978325" y="5447110"/>
            <a:ext cx="1178104" cy="281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5" name="Rectangle 34">
            <a:extLst>
              <a:ext uri="{FF2B5EF4-FFF2-40B4-BE49-F238E27FC236}">
                <a16:creationId xmlns:a16="http://schemas.microsoft.com/office/drawing/2014/main" id="{95E0F9B2-88EE-3F1D-E628-EDD0C5862A58}"/>
              </a:ext>
            </a:extLst>
          </p:cNvPr>
          <p:cNvSpPr/>
          <p:nvPr/>
        </p:nvSpPr>
        <p:spPr>
          <a:xfrm>
            <a:off x="4364301" y="4340027"/>
            <a:ext cx="1403392" cy="23648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6" name="TextBox 35">
            <a:extLst>
              <a:ext uri="{FF2B5EF4-FFF2-40B4-BE49-F238E27FC236}">
                <a16:creationId xmlns:a16="http://schemas.microsoft.com/office/drawing/2014/main" id="{72FD3916-9733-4075-535A-775D7A9D12A1}"/>
              </a:ext>
            </a:extLst>
          </p:cNvPr>
          <p:cNvSpPr txBox="1"/>
          <p:nvPr/>
        </p:nvSpPr>
        <p:spPr>
          <a:xfrm>
            <a:off x="3705098" y="4293686"/>
            <a:ext cx="227605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404040"/>
                </a:solidFill>
                <a:latin typeface="Trebuchet MS" panose="020B0603020202020204"/>
              </a:rPr>
              <a:t>E</a:t>
            </a:r>
            <a:r>
              <a:rPr lang="en-US" sz="1400" noProof="0" dirty="0">
                <a:solidFill>
                  <a:srgbClr val="404040"/>
                </a:solidFill>
                <a:latin typeface="Trebuchet MS" panose="020B0603020202020204"/>
              </a:rPr>
              <a:t>IP: </a:t>
            </a:r>
            <a:r>
              <a:rPr lang="en-US" sz="1400" b="1" noProof="0" dirty="0">
                <a:solidFill>
                  <a:srgbClr val="404040"/>
                </a:solidFill>
                <a:latin typeface="Trebuchet MS" panose="020B0603020202020204"/>
              </a:rPr>
              <a:t>40.168.236.26</a:t>
            </a:r>
            <a:endParaRPr kumimoji="0" lang="en-US" sz="1000" b="1" i="0" u="none" strike="noStrike" kern="1200" cap="none" spc="0" normalizeH="0" baseline="0" noProof="0" dirty="0">
              <a:ln>
                <a:noFill/>
              </a:ln>
              <a:solidFill>
                <a:srgbClr val="FF0000"/>
              </a:solidFill>
              <a:effectLst/>
              <a:uLnTx/>
              <a:uFillTx/>
              <a:latin typeface="Trebuchet MS" panose="020B0603020202020204"/>
            </a:endParaRPr>
          </a:p>
        </p:txBody>
      </p:sp>
    </p:spTree>
    <p:extLst>
      <p:ext uri="{BB962C8B-B14F-4D97-AF65-F5344CB8AC3E}">
        <p14:creationId xmlns:p14="http://schemas.microsoft.com/office/powerpoint/2010/main" val="309871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420197-8ADF-E87B-1AA6-D3C87C886AA4}"/>
              </a:ext>
            </a:extLst>
          </p:cNvPr>
          <p:cNvSpPr>
            <a:spLocks noGrp="1"/>
          </p:cNvSpPr>
          <p:nvPr>
            <p:ph type="body" sz="quarter" idx="10"/>
          </p:nvPr>
        </p:nvSpPr>
        <p:spPr/>
        <p:txBody>
          <a:bodyPr/>
          <a:lstStyle/>
          <a:p>
            <a:r>
              <a:rPr lang="en-US" sz="2800" dirty="0"/>
              <a:t>In addition to network address translation in the Internet Gateway, two other resources can perform this function</a:t>
            </a:r>
          </a:p>
          <a:p>
            <a:pPr lvl="1"/>
            <a:r>
              <a:rPr lang="en-US" sz="2200" dirty="0">
                <a:latin typeface="+mj-lt"/>
              </a:rPr>
              <a:t>1: NAT Gateways and 2: NAT Instances</a:t>
            </a:r>
          </a:p>
          <a:p>
            <a:pPr lvl="1"/>
            <a:r>
              <a:rPr lang="en-US" sz="2200" dirty="0">
                <a:latin typeface="+mj-lt"/>
              </a:rPr>
              <a:t>NAT devices allow instances </a:t>
            </a:r>
            <a:r>
              <a:rPr lang="en-US" sz="2200" b="1" dirty="0">
                <a:latin typeface="+mj-lt"/>
              </a:rPr>
              <a:t>WITHOUT PUBLIC IPs</a:t>
            </a:r>
            <a:r>
              <a:rPr lang="en-US" sz="2200" dirty="0">
                <a:latin typeface="+mj-lt"/>
              </a:rPr>
              <a:t> to get </a:t>
            </a:r>
            <a:r>
              <a:rPr lang="en-US" sz="2200" b="1" i="1" dirty="0">
                <a:latin typeface="+mj-lt"/>
              </a:rPr>
              <a:t>out</a:t>
            </a:r>
            <a:r>
              <a:rPr lang="en-US" sz="2200" dirty="0">
                <a:latin typeface="+mj-lt"/>
              </a:rPr>
              <a:t> to the internet, but prevents traffic </a:t>
            </a:r>
            <a:r>
              <a:rPr lang="en-US" sz="2200" b="1" i="1" dirty="0">
                <a:latin typeface="+mj-lt"/>
              </a:rPr>
              <a:t>in</a:t>
            </a:r>
          </a:p>
          <a:p>
            <a:pPr lvl="2"/>
            <a:r>
              <a:rPr lang="en-US" sz="2200" dirty="0">
                <a:latin typeface="+mj-lt"/>
              </a:rPr>
              <a:t>Internet Gateway handles translation for instances </a:t>
            </a:r>
            <a:r>
              <a:rPr lang="en-US" sz="2200" b="1" dirty="0">
                <a:latin typeface="+mj-lt"/>
              </a:rPr>
              <a:t>WITH PUBLIC IPs</a:t>
            </a:r>
          </a:p>
          <a:p>
            <a:pPr lvl="1"/>
            <a:r>
              <a:rPr lang="en-US" sz="2200" dirty="0">
                <a:latin typeface="+mj-lt"/>
              </a:rPr>
              <a:t>Common use case: doing patching, updates or uploading data</a:t>
            </a:r>
          </a:p>
        </p:txBody>
      </p:sp>
      <p:sp>
        <p:nvSpPr>
          <p:cNvPr id="4" name="Content Placeholder 3">
            <a:extLst>
              <a:ext uri="{FF2B5EF4-FFF2-40B4-BE49-F238E27FC236}">
                <a16:creationId xmlns:a16="http://schemas.microsoft.com/office/drawing/2014/main" id="{1A172FBE-6413-97F3-B6C5-88FE09896CA4}"/>
              </a:ext>
            </a:extLst>
          </p:cNvPr>
          <p:cNvSpPr>
            <a:spLocks noGrp="1"/>
          </p:cNvSpPr>
          <p:nvPr>
            <p:ph sz="quarter" idx="14"/>
          </p:nvPr>
        </p:nvSpPr>
        <p:spPr/>
        <p:txBody>
          <a:bodyPr/>
          <a:lstStyle/>
          <a:p>
            <a:r>
              <a:rPr lang="en-US" dirty="0"/>
              <a:t>Network Address Translation (NAT) Devices</a:t>
            </a:r>
          </a:p>
        </p:txBody>
      </p:sp>
    </p:spTree>
    <p:extLst>
      <p:ext uri="{BB962C8B-B14F-4D97-AF65-F5344CB8AC3E}">
        <p14:creationId xmlns:p14="http://schemas.microsoft.com/office/powerpoint/2010/main" val="227968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420197-8ADF-E87B-1AA6-D3C87C886AA4}"/>
              </a:ext>
            </a:extLst>
          </p:cNvPr>
          <p:cNvSpPr>
            <a:spLocks noGrp="1"/>
          </p:cNvSpPr>
          <p:nvPr>
            <p:ph type="body" sz="quarter" idx="10"/>
          </p:nvPr>
        </p:nvSpPr>
        <p:spPr/>
        <p:txBody>
          <a:bodyPr/>
          <a:lstStyle/>
          <a:p>
            <a:r>
              <a:rPr lang="en-US" sz="2800" dirty="0"/>
              <a:t>1: NAT Gateway</a:t>
            </a:r>
          </a:p>
          <a:p>
            <a:pPr lvl="1"/>
            <a:r>
              <a:rPr lang="en-US" sz="2200" dirty="0">
                <a:latin typeface="+mj-lt"/>
              </a:rPr>
              <a:t>Recommended approach</a:t>
            </a:r>
          </a:p>
          <a:p>
            <a:pPr lvl="1"/>
            <a:r>
              <a:rPr lang="en-US" sz="2200" dirty="0">
                <a:latin typeface="+mj-lt"/>
              </a:rPr>
              <a:t>Managed by AWS and scales automatically to accommodate bandwidth requirements</a:t>
            </a:r>
          </a:p>
          <a:p>
            <a:pPr lvl="1"/>
            <a:r>
              <a:rPr lang="en-US" sz="2200" dirty="0">
                <a:latin typeface="+mj-lt"/>
              </a:rPr>
              <a:t>Must live in a public subnet</a:t>
            </a:r>
          </a:p>
          <a:p>
            <a:pPr lvl="1"/>
            <a:r>
              <a:rPr lang="en-US" sz="2200" dirty="0">
                <a:latin typeface="+mj-lt"/>
              </a:rPr>
              <a:t>Does not have an ENI, so security groups do not apply (use </a:t>
            </a:r>
            <a:r>
              <a:rPr lang="en-US" sz="2200" dirty="0" err="1">
                <a:latin typeface="+mj-lt"/>
              </a:rPr>
              <a:t>NACLs</a:t>
            </a:r>
            <a:r>
              <a:rPr lang="en-US" sz="2200" dirty="0">
                <a:latin typeface="+mj-lt"/>
              </a:rPr>
              <a:t> on the subnet)</a:t>
            </a:r>
          </a:p>
          <a:p>
            <a:pPr lvl="1"/>
            <a:r>
              <a:rPr lang="en-US" sz="2200" dirty="0">
                <a:latin typeface="+mj-lt"/>
              </a:rPr>
              <a:t>Requires an Internet Gateway</a:t>
            </a:r>
          </a:p>
          <a:p>
            <a:pPr lvl="2"/>
            <a:r>
              <a:rPr lang="en-US" sz="1800" dirty="0">
                <a:latin typeface="+mj-lt"/>
              </a:rPr>
              <a:t>Routes required from private subnet to NAT Gateway to Internet Gateway</a:t>
            </a:r>
          </a:p>
          <a:p>
            <a:pPr lvl="1"/>
            <a:r>
              <a:rPr lang="en-US" sz="2200" dirty="0">
                <a:latin typeface="+mj-lt"/>
              </a:rPr>
              <a:t>Is tied to a single Availability Zone; for redundancy, create additional NAT Gateways in other </a:t>
            </a:r>
            <a:r>
              <a:rPr lang="en-US" sz="2200" dirty="0" err="1">
                <a:latin typeface="+mj-lt"/>
              </a:rPr>
              <a:t>AZs</a:t>
            </a:r>
            <a:endParaRPr lang="en-US" sz="2200" dirty="0"/>
          </a:p>
        </p:txBody>
      </p:sp>
      <p:sp>
        <p:nvSpPr>
          <p:cNvPr id="4" name="Content Placeholder 3">
            <a:extLst>
              <a:ext uri="{FF2B5EF4-FFF2-40B4-BE49-F238E27FC236}">
                <a16:creationId xmlns:a16="http://schemas.microsoft.com/office/drawing/2014/main" id="{1A172FBE-6413-97F3-B6C5-88FE09896CA4}"/>
              </a:ext>
            </a:extLst>
          </p:cNvPr>
          <p:cNvSpPr>
            <a:spLocks noGrp="1"/>
          </p:cNvSpPr>
          <p:nvPr>
            <p:ph sz="quarter" idx="14"/>
          </p:nvPr>
        </p:nvSpPr>
        <p:spPr/>
        <p:txBody>
          <a:bodyPr/>
          <a:lstStyle/>
          <a:p>
            <a:r>
              <a:rPr lang="en-US" dirty="0"/>
              <a:t>Network Address Translation (NAT) Devices</a:t>
            </a:r>
          </a:p>
        </p:txBody>
      </p:sp>
    </p:spTree>
    <p:extLst>
      <p:ext uri="{BB962C8B-B14F-4D97-AF65-F5344CB8AC3E}">
        <p14:creationId xmlns:p14="http://schemas.microsoft.com/office/powerpoint/2010/main" val="29897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25">
            <a:extLst>
              <a:ext uri="{FF2B5EF4-FFF2-40B4-BE49-F238E27FC236}">
                <a16:creationId xmlns:a16="http://schemas.microsoft.com/office/drawing/2014/main" id="{63312608-A155-4FED-8C3F-90C2E302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990" y="99267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A96A226-2F64-4BA3-87A1-D5B612531DD7}"/>
              </a:ext>
            </a:extLst>
          </p:cNvPr>
          <p:cNvSpPr/>
          <p:nvPr/>
        </p:nvSpPr>
        <p:spPr>
          <a:xfrm>
            <a:off x="2373330" y="1527209"/>
            <a:ext cx="3411022" cy="43265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B951B7B-8B07-488D-9ACC-A627C389F544}"/>
              </a:ext>
            </a:extLst>
          </p:cNvPr>
          <p:cNvSpPr txBox="1"/>
          <p:nvPr/>
        </p:nvSpPr>
        <p:spPr>
          <a:xfrm>
            <a:off x="3123344" y="1389396"/>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1</a:t>
            </a:r>
          </a:p>
        </p:txBody>
      </p:sp>
      <p:sp>
        <p:nvSpPr>
          <p:cNvPr id="9" name="Rectangle 8">
            <a:extLst>
              <a:ext uri="{FF2B5EF4-FFF2-40B4-BE49-F238E27FC236}">
                <a16:creationId xmlns:a16="http://schemas.microsoft.com/office/drawing/2014/main" id="{63C3B012-1D12-4BEB-9902-FD5F8ADCC378}"/>
              </a:ext>
            </a:extLst>
          </p:cNvPr>
          <p:cNvSpPr/>
          <p:nvPr/>
        </p:nvSpPr>
        <p:spPr>
          <a:xfrm>
            <a:off x="6407648" y="1527210"/>
            <a:ext cx="3411022" cy="434115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B9CD5"/>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D5CD41D5-451A-46A7-A5A4-8A1BE26DC068}"/>
              </a:ext>
            </a:extLst>
          </p:cNvPr>
          <p:cNvSpPr txBox="1"/>
          <p:nvPr/>
        </p:nvSpPr>
        <p:spPr>
          <a:xfrm>
            <a:off x="7279239" y="1389395"/>
            <a:ext cx="1667839"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7EBA"/>
                </a:solidFill>
                <a:effectLst/>
                <a:uLnTx/>
                <a:uFillTx/>
                <a:latin typeface="Trebuchet MS" panose="020B0603020202020204"/>
                <a:ea typeface="+mn-ea"/>
                <a:cs typeface="+mn-cs"/>
              </a:rPr>
              <a:t>Availability Zone 2</a:t>
            </a:r>
          </a:p>
        </p:txBody>
      </p:sp>
      <p:sp>
        <p:nvSpPr>
          <p:cNvPr id="11" name="Rectangle 10">
            <a:extLst>
              <a:ext uri="{FF2B5EF4-FFF2-40B4-BE49-F238E27FC236}">
                <a16:creationId xmlns:a16="http://schemas.microsoft.com/office/drawing/2014/main" id="{0193FE59-3B55-4260-879D-F0DCB101A7DC}"/>
              </a:ext>
            </a:extLst>
          </p:cNvPr>
          <p:cNvSpPr/>
          <p:nvPr/>
        </p:nvSpPr>
        <p:spPr>
          <a:xfrm flipH="1">
            <a:off x="1846479" y="1868439"/>
            <a:ext cx="8458495" cy="3600165"/>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12" name="Graphic 13">
            <a:extLst>
              <a:ext uri="{FF2B5EF4-FFF2-40B4-BE49-F238E27FC236}">
                <a16:creationId xmlns:a16="http://schemas.microsoft.com/office/drawing/2014/main" id="{45CD967F-4256-4B44-9B65-C5467B9DD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816" y="1868439"/>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857339E-968C-4C94-8D25-0DCA45C798A6}"/>
              </a:ext>
            </a:extLst>
          </p:cNvPr>
          <p:cNvSpPr txBox="1"/>
          <p:nvPr/>
        </p:nvSpPr>
        <p:spPr>
          <a:xfrm>
            <a:off x="2245333" y="1886347"/>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 </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(regional, spans </a:t>
            </a:r>
            <a:r>
              <a:rPr kumimoji="0" lang="en-US" sz="1000" b="0" i="0" u="none" strike="noStrike" kern="1200" cap="none" spc="0" normalizeH="0" baseline="0" noProof="0" dirty="0" err="1">
                <a:ln>
                  <a:noFill/>
                </a:ln>
                <a:solidFill>
                  <a:srgbClr val="248814"/>
                </a:solidFill>
                <a:effectLst/>
                <a:uLnTx/>
                <a:uFillTx/>
                <a:latin typeface="Trebuchet MS" panose="020B0603020202020204"/>
                <a:ea typeface="+mn-ea"/>
                <a:cs typeface="+mn-cs"/>
              </a:rPr>
              <a:t>AZs</a:t>
            </a:r>
            <a:r>
              <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rPr>
              <a:t>)</a:t>
            </a:r>
          </a:p>
        </p:txBody>
      </p:sp>
      <p:sp>
        <p:nvSpPr>
          <p:cNvPr id="17" name="Rectangle 16">
            <a:extLst>
              <a:ext uri="{FF2B5EF4-FFF2-40B4-BE49-F238E27FC236}">
                <a16:creationId xmlns:a16="http://schemas.microsoft.com/office/drawing/2014/main" id="{27CEC2B1-CDB2-47B3-8B43-77CD4AFA7FDC}"/>
              </a:ext>
            </a:extLst>
          </p:cNvPr>
          <p:cNvSpPr/>
          <p:nvPr/>
        </p:nvSpPr>
        <p:spPr>
          <a:xfrm>
            <a:off x="2672781" y="2456080"/>
            <a:ext cx="283464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AZ, accessible from internet)</a:t>
            </a:r>
          </a:p>
        </p:txBody>
      </p:sp>
      <p:pic>
        <p:nvPicPr>
          <p:cNvPr id="18" name="Graphic 34">
            <a:extLst>
              <a:ext uri="{FF2B5EF4-FFF2-40B4-BE49-F238E27FC236}">
                <a16:creationId xmlns:a16="http://schemas.microsoft.com/office/drawing/2014/main" id="{3F1C620C-218B-4EE7-A010-9DED8B42D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2783" y="245449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73F33012-3E57-43FB-9FBB-3B1422BB6149}"/>
              </a:ext>
            </a:extLst>
          </p:cNvPr>
          <p:cNvSpPr/>
          <p:nvPr/>
        </p:nvSpPr>
        <p:spPr>
          <a:xfrm>
            <a:off x="2672780" y="3708537"/>
            <a:ext cx="283464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(tied to AZ, NOT accessible from internet)</a:t>
            </a:r>
          </a:p>
        </p:txBody>
      </p:sp>
      <p:pic>
        <p:nvPicPr>
          <p:cNvPr id="20" name="Graphic 35">
            <a:extLst>
              <a:ext uri="{FF2B5EF4-FFF2-40B4-BE49-F238E27FC236}">
                <a16:creationId xmlns:a16="http://schemas.microsoft.com/office/drawing/2014/main" id="{64C9F330-4748-4EB5-BC9E-BD40698230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2782" y="3706949"/>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416A092A-9E6E-4DBA-AE62-4E61E37ADD88}"/>
              </a:ext>
            </a:extLst>
          </p:cNvPr>
          <p:cNvSpPr/>
          <p:nvPr/>
        </p:nvSpPr>
        <p:spPr>
          <a:xfrm>
            <a:off x="1358043" y="989636"/>
            <a:ext cx="9570151" cy="5249118"/>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sp>
        <p:nvSpPr>
          <p:cNvPr id="28" name="Rectangle 27">
            <a:extLst>
              <a:ext uri="{FF2B5EF4-FFF2-40B4-BE49-F238E27FC236}">
                <a16:creationId xmlns:a16="http://schemas.microsoft.com/office/drawing/2014/main" id="{00F8B169-A6BE-46AC-BF6D-4F19411A1325}"/>
              </a:ext>
            </a:extLst>
          </p:cNvPr>
          <p:cNvSpPr/>
          <p:nvPr/>
        </p:nvSpPr>
        <p:spPr>
          <a:xfrm>
            <a:off x="6698274" y="2427519"/>
            <a:ext cx="2834640" cy="114300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(tied to AZ, accessible from internet)</a:t>
            </a:r>
          </a:p>
        </p:txBody>
      </p:sp>
      <p:pic>
        <p:nvPicPr>
          <p:cNvPr id="29" name="Graphic 34">
            <a:extLst>
              <a:ext uri="{FF2B5EF4-FFF2-40B4-BE49-F238E27FC236}">
                <a16:creationId xmlns:a16="http://schemas.microsoft.com/office/drawing/2014/main" id="{62B2D8FB-9FCD-4A5D-88F7-0B0510B29D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276" y="2425931"/>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16AF5390-99F8-4431-9BB6-3DF4E7056606}"/>
              </a:ext>
            </a:extLst>
          </p:cNvPr>
          <p:cNvSpPr/>
          <p:nvPr/>
        </p:nvSpPr>
        <p:spPr>
          <a:xfrm>
            <a:off x="6698273" y="3679976"/>
            <a:ext cx="2834640" cy="1143000"/>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(tied to AZ, NOT accessible from internet)</a:t>
            </a:r>
          </a:p>
        </p:txBody>
      </p:sp>
      <p:pic>
        <p:nvPicPr>
          <p:cNvPr id="31" name="Graphic 35">
            <a:extLst>
              <a:ext uri="{FF2B5EF4-FFF2-40B4-BE49-F238E27FC236}">
                <a16:creationId xmlns:a16="http://schemas.microsoft.com/office/drawing/2014/main" id="{59A6EA3B-2B57-4CA9-B0FA-066C2D9B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275" y="3678388"/>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0">
            <a:extLst>
              <a:ext uri="{FF2B5EF4-FFF2-40B4-BE49-F238E27FC236}">
                <a16:creationId xmlns:a16="http://schemas.microsoft.com/office/drawing/2014/main" id="{BB4F7112-4755-4290-9679-B57D948DA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711" y="29449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60">
            <a:extLst>
              <a:ext uri="{FF2B5EF4-FFF2-40B4-BE49-F238E27FC236}">
                <a16:creationId xmlns:a16="http://schemas.microsoft.com/office/drawing/2014/main" id="{9628C862-7EBA-4495-9517-EB1DA34353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297" y="29449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60">
            <a:extLst>
              <a:ext uri="{FF2B5EF4-FFF2-40B4-BE49-F238E27FC236}">
                <a16:creationId xmlns:a16="http://schemas.microsoft.com/office/drawing/2014/main" id="{9223C8EE-0BA0-4CD2-93AD-6AD88FAE55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4063" y="41519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60">
            <a:extLst>
              <a:ext uri="{FF2B5EF4-FFF2-40B4-BE49-F238E27FC236}">
                <a16:creationId xmlns:a16="http://schemas.microsoft.com/office/drawing/2014/main" id="{B780BD27-44D9-409D-87D2-8FFC30782B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7665" y="41519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60">
            <a:extLst>
              <a:ext uri="{FF2B5EF4-FFF2-40B4-BE49-F238E27FC236}">
                <a16:creationId xmlns:a16="http://schemas.microsoft.com/office/drawing/2014/main" id="{48DA9E9E-FBF0-4DCC-8384-7D9E14877B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4063" y="294453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60">
            <a:extLst>
              <a:ext uri="{FF2B5EF4-FFF2-40B4-BE49-F238E27FC236}">
                <a16:creationId xmlns:a16="http://schemas.microsoft.com/office/drawing/2014/main" id="{C629BD33-EE0B-41B4-BAEC-F22757FFC0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7419" y="419810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B71B9955-5D64-4745-85E5-B4D6A75060CE}"/>
              </a:ext>
            </a:extLst>
          </p:cNvPr>
          <p:cNvSpPr txBox="1"/>
          <p:nvPr/>
        </p:nvSpPr>
        <p:spPr>
          <a:xfrm>
            <a:off x="5429176" y="1727786"/>
            <a:ext cx="1397548"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Internet Gateway</a:t>
            </a:r>
          </a:p>
        </p:txBody>
      </p:sp>
      <p:pic>
        <p:nvPicPr>
          <p:cNvPr id="39" name="Graphic 10">
            <a:extLst>
              <a:ext uri="{FF2B5EF4-FFF2-40B4-BE49-F238E27FC236}">
                <a16:creationId xmlns:a16="http://schemas.microsoft.com/office/drawing/2014/main" id="{10901760-5788-45AB-B33A-BAD8E44BE9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6153" y="1679868"/>
            <a:ext cx="365760" cy="365760"/>
          </a:xfrm>
          <a:prstGeom prst="rect">
            <a:avLst/>
          </a:prstGeom>
          <a:solidFill>
            <a:schemeClr val="bg1"/>
          </a:solidFill>
          <a:ln>
            <a:noFill/>
          </a:ln>
        </p:spPr>
      </p:pic>
      <p:cxnSp>
        <p:nvCxnSpPr>
          <p:cNvPr id="14" name="Straight Arrow Connector 13">
            <a:extLst>
              <a:ext uri="{FF2B5EF4-FFF2-40B4-BE49-F238E27FC236}">
                <a16:creationId xmlns:a16="http://schemas.microsoft.com/office/drawing/2014/main" id="{57D44224-8E7C-41B8-B0FF-BC5DF32AFD27}"/>
              </a:ext>
            </a:extLst>
          </p:cNvPr>
          <p:cNvCxnSpPr>
            <a:stCxn id="17" idx="0"/>
            <a:endCxn id="39" idx="1"/>
          </p:cNvCxnSpPr>
          <p:nvPr/>
        </p:nvCxnSpPr>
        <p:spPr>
          <a:xfrm flipV="1">
            <a:off x="4090101" y="1862748"/>
            <a:ext cx="1046052" cy="59333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3143B35-2CA7-4023-9611-D94E6C70C374}"/>
              </a:ext>
            </a:extLst>
          </p:cNvPr>
          <p:cNvSpPr txBox="1"/>
          <p:nvPr/>
        </p:nvSpPr>
        <p:spPr>
          <a:xfrm>
            <a:off x="4702889" y="2956361"/>
            <a:ext cx="96016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Trebuchet MS" panose="020B0603020202020204"/>
                <a:ea typeface="+mn-ea"/>
                <a:cs typeface="+mn-cs"/>
              </a:rPr>
              <a:t>NAT Gateway</a:t>
            </a:r>
          </a:p>
        </p:txBody>
      </p:sp>
      <p:pic>
        <p:nvPicPr>
          <p:cNvPr id="41" name="Graphic 35">
            <a:extLst>
              <a:ext uri="{FF2B5EF4-FFF2-40B4-BE49-F238E27FC236}">
                <a16:creationId xmlns:a16="http://schemas.microsoft.com/office/drawing/2014/main" id="{8BA05010-FFB4-4F9D-ADB5-00B5B0A3BD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95684" y="294107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Connector: Elbow 20">
            <a:extLst>
              <a:ext uri="{FF2B5EF4-FFF2-40B4-BE49-F238E27FC236}">
                <a16:creationId xmlns:a16="http://schemas.microsoft.com/office/drawing/2014/main" id="{04534E6C-0A41-418A-8B37-66CDC058E184}"/>
              </a:ext>
            </a:extLst>
          </p:cNvPr>
          <p:cNvCxnSpPr>
            <a:cxnSpLocks/>
            <a:stCxn id="37" idx="3"/>
            <a:endCxn id="41" idx="2"/>
          </p:cNvCxnSpPr>
          <p:nvPr/>
        </p:nvCxnSpPr>
        <p:spPr>
          <a:xfrm flipV="1">
            <a:off x="3404619" y="3398271"/>
            <a:ext cx="1119665" cy="1028430"/>
          </a:xfrm>
          <a:prstGeom prst="bentConnector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D72B748-FB1D-4876-BFE5-0D362DB67A42}"/>
              </a:ext>
            </a:extLst>
          </p:cNvPr>
          <p:cNvCxnSpPr>
            <a:cxnSpLocks/>
            <a:stCxn id="41" idx="0"/>
            <a:endCxn id="39" idx="2"/>
          </p:cNvCxnSpPr>
          <p:nvPr/>
        </p:nvCxnSpPr>
        <p:spPr>
          <a:xfrm rot="5400000" flipH="1" flipV="1">
            <a:off x="4473937" y="2095976"/>
            <a:ext cx="895443" cy="794749"/>
          </a:xfrm>
          <a:prstGeom prst="bentConnector3">
            <a:avLst>
              <a:gd name="adj1" fmla="val 6404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B017FE7-A045-6A01-7B37-C0AF7FE7AB7A}"/>
              </a:ext>
            </a:extLst>
          </p:cNvPr>
          <p:cNvSpPr/>
          <p:nvPr/>
        </p:nvSpPr>
        <p:spPr>
          <a:xfrm>
            <a:off x="2854430" y="4090073"/>
            <a:ext cx="623296" cy="6737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1">
            <a:extLst>
              <a:ext uri="{FF2B5EF4-FFF2-40B4-BE49-F238E27FC236}">
                <a16:creationId xmlns:a16="http://schemas.microsoft.com/office/drawing/2014/main" id="{1F5CD81D-8FE4-88AB-C113-222C7B9C1D7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8497" y="42379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31">
            <a:extLst>
              <a:ext uri="{FF2B5EF4-FFF2-40B4-BE49-F238E27FC236}">
                <a16:creationId xmlns:a16="http://schemas.microsoft.com/office/drawing/2014/main" id="{C792DD4C-A26D-204F-226D-C6644CE31B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1051" y="21439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372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420197-8ADF-E87B-1AA6-D3C87C886AA4}"/>
              </a:ext>
            </a:extLst>
          </p:cNvPr>
          <p:cNvSpPr>
            <a:spLocks noGrp="1"/>
          </p:cNvSpPr>
          <p:nvPr>
            <p:ph type="body" sz="quarter" idx="10"/>
          </p:nvPr>
        </p:nvSpPr>
        <p:spPr/>
        <p:txBody>
          <a:bodyPr/>
          <a:lstStyle/>
          <a:p>
            <a:r>
              <a:rPr lang="en-US" sz="2800" dirty="0"/>
              <a:t>2: NAT Instance</a:t>
            </a:r>
          </a:p>
          <a:p>
            <a:pPr lvl="1"/>
            <a:r>
              <a:rPr lang="en-US" sz="2200" dirty="0">
                <a:latin typeface="+mj-lt"/>
              </a:rPr>
              <a:t>Older technology, support discontinued at the end of 2020</a:t>
            </a:r>
          </a:p>
          <a:p>
            <a:pPr lvl="1"/>
            <a:r>
              <a:rPr lang="en-US" sz="2200" dirty="0">
                <a:latin typeface="+mj-lt"/>
              </a:rPr>
              <a:t>A preconfigured Linux-based AMI </a:t>
            </a:r>
            <a:br>
              <a:rPr lang="en-US" sz="2200" dirty="0">
                <a:latin typeface="+mj-lt"/>
              </a:rPr>
            </a:br>
            <a:r>
              <a:rPr lang="en-US" sz="2200" dirty="0">
                <a:latin typeface="+mj-lt"/>
              </a:rPr>
              <a:t>(i.e., a “regular” EC2 instance)</a:t>
            </a:r>
          </a:p>
          <a:p>
            <a:pPr lvl="1"/>
            <a:r>
              <a:rPr lang="en-US" sz="2200" dirty="0">
                <a:latin typeface="+mj-lt"/>
              </a:rPr>
              <a:t>Has an ENI</a:t>
            </a:r>
          </a:p>
          <a:p>
            <a:pPr lvl="2"/>
            <a:r>
              <a:rPr lang="en-US" sz="1800" dirty="0">
                <a:latin typeface="+mj-lt"/>
              </a:rPr>
              <a:t>Must assign it a public IP address</a:t>
            </a:r>
          </a:p>
          <a:p>
            <a:pPr lvl="2"/>
            <a:r>
              <a:rPr lang="en-US" sz="1800" dirty="0">
                <a:latin typeface="+mj-lt"/>
              </a:rPr>
              <a:t>Must use a security group with it</a:t>
            </a:r>
          </a:p>
          <a:p>
            <a:pPr lvl="1"/>
            <a:r>
              <a:rPr lang="en-US" sz="2200" dirty="0">
                <a:latin typeface="+mj-lt"/>
              </a:rPr>
              <a:t>Does not automatically scale</a:t>
            </a:r>
          </a:p>
          <a:p>
            <a:pPr lvl="1"/>
            <a:r>
              <a:rPr lang="en-US" sz="2200" dirty="0">
                <a:latin typeface="+mj-lt"/>
              </a:rPr>
              <a:t>Must disable source/destination check so it can receive traffic addressed to an IP other than its own</a:t>
            </a:r>
          </a:p>
        </p:txBody>
      </p:sp>
      <p:sp>
        <p:nvSpPr>
          <p:cNvPr id="4" name="Content Placeholder 3">
            <a:extLst>
              <a:ext uri="{FF2B5EF4-FFF2-40B4-BE49-F238E27FC236}">
                <a16:creationId xmlns:a16="http://schemas.microsoft.com/office/drawing/2014/main" id="{1A172FBE-6413-97F3-B6C5-88FE09896CA4}"/>
              </a:ext>
            </a:extLst>
          </p:cNvPr>
          <p:cNvSpPr>
            <a:spLocks noGrp="1"/>
          </p:cNvSpPr>
          <p:nvPr>
            <p:ph sz="quarter" idx="14"/>
          </p:nvPr>
        </p:nvSpPr>
        <p:spPr/>
        <p:txBody>
          <a:bodyPr/>
          <a:lstStyle/>
          <a:p>
            <a:r>
              <a:rPr lang="en-US" dirty="0"/>
              <a:t>Network Address Translation (NAT) Devices</a:t>
            </a:r>
          </a:p>
        </p:txBody>
      </p:sp>
    </p:spTree>
    <p:extLst>
      <p:ext uri="{BB962C8B-B14F-4D97-AF65-F5344CB8AC3E}">
        <p14:creationId xmlns:p14="http://schemas.microsoft.com/office/powerpoint/2010/main" val="22767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jumping in the air&#10;&#10;Description automatically generated with medium confidence">
            <a:extLst>
              <a:ext uri="{FF2B5EF4-FFF2-40B4-BE49-F238E27FC236}">
                <a16:creationId xmlns:a16="http://schemas.microsoft.com/office/drawing/2014/main" id="{3256853F-419D-B79C-82A8-E06001F37124}"/>
              </a:ext>
            </a:extLst>
          </p:cNvPr>
          <p:cNvPicPr>
            <a:picLocks noChangeAspect="1"/>
          </p:cNvPicPr>
          <p:nvPr/>
        </p:nvPicPr>
        <p:blipFill rotWithShape="1">
          <a:blip r:embed="rId3">
            <a:extLst>
              <a:ext uri="{28A0092B-C50C-407E-A947-70E740481C1C}">
                <a14:useLocalDpi xmlns:a14="http://schemas.microsoft.com/office/drawing/2010/main" val="0"/>
              </a:ext>
            </a:extLst>
          </a:blip>
          <a:srcRect t="12071"/>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CD2FD8C-1D79-4569-4DBB-3240BEF88EC0}"/>
              </a:ext>
            </a:extLst>
          </p:cNvPr>
          <p:cNvSpPr/>
          <p:nvPr/>
        </p:nvSpPr>
        <p:spPr>
          <a:xfrm>
            <a:off x="0" y="4675031"/>
            <a:ext cx="12192000" cy="124925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prstClr val="black"/>
                </a:solidFill>
                <a:effectLst/>
                <a:uLnTx/>
                <a:uFillTx/>
                <a:latin typeface="Trebuchet MS" panose="020B0603020202020204"/>
                <a:ea typeface="+mn-ea"/>
                <a:cs typeface="+mn-cs"/>
              </a:rPr>
              <a:t>BASTION (“JUMP”) HOSTS</a:t>
            </a:r>
          </a:p>
        </p:txBody>
      </p:sp>
    </p:spTree>
    <p:extLst>
      <p:ext uri="{BB962C8B-B14F-4D97-AF65-F5344CB8AC3E}">
        <p14:creationId xmlns:p14="http://schemas.microsoft.com/office/powerpoint/2010/main" val="24778266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Bastion Host</a:t>
            </a:r>
          </a:p>
        </p:txBody>
      </p:sp>
      <p:sp>
        <p:nvSpPr>
          <p:cNvPr id="50" name="Rectangle 49">
            <a:extLst>
              <a:ext uri="{FF2B5EF4-FFF2-40B4-BE49-F238E27FC236}">
                <a16:creationId xmlns:a16="http://schemas.microsoft.com/office/drawing/2014/main" id="{89281C3A-61F6-B988-3E46-BE7C21D53018}"/>
              </a:ext>
            </a:extLst>
          </p:cNvPr>
          <p:cNvSpPr/>
          <p:nvPr/>
        </p:nvSpPr>
        <p:spPr>
          <a:xfrm flipH="1">
            <a:off x="1866752" y="3487321"/>
            <a:ext cx="8458495" cy="279981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0"/>
              <a:solidFill>
                <a:srgbClr val="1E8900"/>
              </a:solidFill>
              <a:effectLst/>
              <a:uLnTx/>
              <a:uFillTx/>
              <a:latin typeface="Arial" panose="020B0604020202020204" pitchFamily="34" charset="0"/>
              <a:ea typeface="+mn-ea"/>
              <a:cs typeface="Arial" panose="020B0604020202020204" pitchFamily="34" charset="0"/>
            </a:endParaRPr>
          </a:p>
        </p:txBody>
      </p:sp>
      <p:pic>
        <p:nvPicPr>
          <p:cNvPr id="51" name="Graphic 13">
            <a:extLst>
              <a:ext uri="{FF2B5EF4-FFF2-40B4-BE49-F238E27FC236}">
                <a16:creationId xmlns:a16="http://schemas.microsoft.com/office/drawing/2014/main" id="{64B8D45E-2500-4F12-4FD0-32232C038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092" y="3487320"/>
            <a:ext cx="383402" cy="38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51">
            <a:extLst>
              <a:ext uri="{FF2B5EF4-FFF2-40B4-BE49-F238E27FC236}">
                <a16:creationId xmlns:a16="http://schemas.microsoft.com/office/drawing/2014/main" id="{B6D0BFE9-D289-7A5C-AAF4-11A335EE2945}"/>
              </a:ext>
            </a:extLst>
          </p:cNvPr>
          <p:cNvSpPr txBox="1"/>
          <p:nvPr/>
        </p:nvSpPr>
        <p:spPr>
          <a:xfrm>
            <a:off x="2265609" y="3505228"/>
            <a:ext cx="1764900"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8814"/>
                </a:solidFill>
                <a:effectLst/>
                <a:uLnTx/>
                <a:uFillTx/>
                <a:latin typeface="Trebuchet MS" panose="020B0603020202020204"/>
                <a:ea typeface="+mn-ea"/>
                <a:cs typeface="+mn-cs"/>
              </a:rPr>
              <a:t>VPC</a:t>
            </a:r>
            <a:endParaRPr kumimoji="0" lang="en-US" sz="1000" b="0" i="0" u="none" strike="noStrike" kern="1200" cap="none" spc="0" normalizeH="0" baseline="0" noProof="0" dirty="0">
              <a:ln>
                <a:noFill/>
              </a:ln>
              <a:solidFill>
                <a:srgbClr val="248814"/>
              </a:solidFill>
              <a:effectLst/>
              <a:uLnTx/>
              <a:uFillTx/>
              <a:latin typeface="Trebuchet MS" panose="020B0603020202020204"/>
              <a:ea typeface="+mn-ea"/>
              <a:cs typeface="+mn-cs"/>
            </a:endParaRPr>
          </a:p>
        </p:txBody>
      </p:sp>
      <p:sp>
        <p:nvSpPr>
          <p:cNvPr id="53" name="Rectangle 52">
            <a:extLst>
              <a:ext uri="{FF2B5EF4-FFF2-40B4-BE49-F238E27FC236}">
                <a16:creationId xmlns:a16="http://schemas.microsoft.com/office/drawing/2014/main" id="{7D7E56E8-8E26-D9E7-FFFD-75B791DC00E4}"/>
              </a:ext>
            </a:extLst>
          </p:cNvPr>
          <p:cNvSpPr/>
          <p:nvPr/>
        </p:nvSpPr>
        <p:spPr>
          <a:xfrm>
            <a:off x="2693057" y="4039176"/>
            <a:ext cx="2834640" cy="201766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E8900"/>
                </a:solidFill>
                <a:effectLst/>
                <a:uLnTx/>
                <a:uFillTx/>
                <a:latin typeface="Trebuchet MS" panose="020B0603020202020204"/>
                <a:ea typeface="+mn-ea"/>
                <a:cs typeface="Arial" panose="020B0604020202020204" pitchFamily="34" charset="0"/>
              </a:rPr>
              <a:t>Public subnet</a:t>
            </a:r>
          </a:p>
        </p:txBody>
      </p:sp>
      <p:pic>
        <p:nvPicPr>
          <p:cNvPr id="54" name="Graphic 34">
            <a:extLst>
              <a:ext uri="{FF2B5EF4-FFF2-40B4-BE49-F238E27FC236}">
                <a16:creationId xmlns:a16="http://schemas.microsoft.com/office/drawing/2014/main" id="{F7303502-0257-540D-505D-76F24CABB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3059" y="4037272"/>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DC33E9A0-4B7F-35B7-D9C8-D35D07B9BE2C}"/>
              </a:ext>
            </a:extLst>
          </p:cNvPr>
          <p:cNvSpPr/>
          <p:nvPr/>
        </p:nvSpPr>
        <p:spPr>
          <a:xfrm>
            <a:off x="6718549" y="4037823"/>
            <a:ext cx="2834640" cy="2019018"/>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r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B9CD5"/>
                </a:solidFill>
                <a:effectLst/>
                <a:uLnTx/>
                <a:uFillTx/>
                <a:latin typeface="Trebuchet MS" panose="020B0603020202020204"/>
                <a:ea typeface="+mn-ea"/>
                <a:cs typeface="Arial" panose="020B0604020202020204" pitchFamily="34" charset="0"/>
              </a:rPr>
              <a:t>Private subnet</a:t>
            </a:r>
          </a:p>
        </p:txBody>
      </p:sp>
      <p:pic>
        <p:nvPicPr>
          <p:cNvPr id="57" name="Graphic 35">
            <a:extLst>
              <a:ext uri="{FF2B5EF4-FFF2-40B4-BE49-F238E27FC236}">
                <a16:creationId xmlns:a16="http://schemas.microsoft.com/office/drawing/2014/main" id="{AAFB6F51-519A-4F2F-BED1-72FBA9BAB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8549" y="403727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raphic 60">
            <a:extLst>
              <a:ext uri="{FF2B5EF4-FFF2-40B4-BE49-F238E27FC236}">
                <a16:creationId xmlns:a16="http://schemas.microsoft.com/office/drawing/2014/main" id="{479C246A-C9BB-6F09-620C-B0B17EDEDE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6318" y="4737781"/>
            <a:ext cx="619102" cy="61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63B6806F-F796-5F00-C329-3A55767F3787}"/>
              </a:ext>
            </a:extLst>
          </p:cNvPr>
          <p:cNvSpPr txBox="1"/>
          <p:nvPr/>
        </p:nvSpPr>
        <p:spPr>
          <a:xfrm>
            <a:off x="7520809" y="5382829"/>
            <a:ext cx="123011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mn-cs"/>
              </a:rPr>
              <a:t>EC2 Instance</a:t>
            </a:r>
            <a:endParaRPr kumimoji="0" lang="en-US" sz="1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cxnSp>
        <p:nvCxnSpPr>
          <p:cNvPr id="18" name="Connector: Elbow 17">
            <a:extLst>
              <a:ext uri="{FF2B5EF4-FFF2-40B4-BE49-F238E27FC236}">
                <a16:creationId xmlns:a16="http://schemas.microsoft.com/office/drawing/2014/main" id="{952744EC-F579-25F8-5F96-A40F8084456E}"/>
              </a:ext>
            </a:extLst>
          </p:cNvPr>
          <p:cNvCxnSpPr>
            <a:cxnSpLocks/>
            <a:stCxn id="19" idx="2"/>
            <a:endCxn id="61" idx="1"/>
          </p:cNvCxnSpPr>
          <p:nvPr/>
        </p:nvCxnSpPr>
        <p:spPr>
          <a:xfrm rot="16200000" flipH="1">
            <a:off x="5760687" y="2981700"/>
            <a:ext cx="2400943" cy="1730319"/>
          </a:xfrm>
          <a:prstGeom prst="bentConnector2">
            <a:avLst/>
          </a:prstGeom>
          <a:ln w="28575">
            <a:solidFill>
              <a:srgbClr val="D45B07"/>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Shape&#10;&#10;Description automatically generated with low confidence">
            <a:extLst>
              <a:ext uri="{FF2B5EF4-FFF2-40B4-BE49-F238E27FC236}">
                <a16:creationId xmlns:a16="http://schemas.microsoft.com/office/drawing/2014/main" id="{5D67825A-BF1A-261E-502F-AB525D0964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2613" y="1859618"/>
            <a:ext cx="786771" cy="786771"/>
          </a:xfrm>
          <a:prstGeom prst="rect">
            <a:avLst/>
          </a:prstGeom>
        </p:spPr>
      </p:pic>
      <p:sp>
        <p:nvSpPr>
          <p:cNvPr id="21" name="TextBox 20">
            <a:extLst>
              <a:ext uri="{FF2B5EF4-FFF2-40B4-BE49-F238E27FC236}">
                <a16:creationId xmlns:a16="http://schemas.microsoft.com/office/drawing/2014/main" id="{4A8447E0-344D-B710-3FEF-F17F772BDF27}"/>
              </a:ext>
            </a:extLst>
          </p:cNvPr>
          <p:cNvSpPr txBox="1"/>
          <p:nvPr/>
        </p:nvSpPr>
        <p:spPr>
          <a:xfrm>
            <a:off x="4982464" y="2875813"/>
            <a:ext cx="2227067"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04040"/>
                </a:solidFill>
                <a:effectLst/>
                <a:uLnTx/>
                <a:uFillTx/>
                <a:latin typeface="Trebuchet MS" panose="020B0603020202020204"/>
                <a:ea typeface="+mn-ea"/>
                <a:cs typeface="+mn-cs"/>
              </a:rPr>
              <a:t>How to SSH?</a:t>
            </a:r>
            <a:endParaRPr kumimoji="0" lang="en-US" sz="1200" b="1"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673280230"/>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42637</TotalTime>
  <Words>18144</Words>
  <Application>Microsoft Office PowerPoint</Application>
  <PresentationFormat>Widescreen</PresentationFormat>
  <Paragraphs>2176</Paragraphs>
  <Slides>137</Slides>
  <Notes>137</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137</vt:i4>
      </vt:variant>
    </vt:vector>
  </HeadingPairs>
  <TitlesOfParts>
    <vt:vector size="156" baseType="lpstr">
      <vt:lpstr>Amazon Ember</vt:lpstr>
      <vt:lpstr>Arial</vt:lpstr>
      <vt:lpstr>Calibri</vt:lpstr>
      <vt:lpstr>Courier New</vt:lpstr>
      <vt:lpstr>Lucida Grande</vt:lpstr>
      <vt:lpstr>Montserrat</vt:lpstr>
      <vt:lpstr>Myriad Pro</vt:lpstr>
      <vt:lpstr>Myriad Pro Light</vt:lpstr>
      <vt:lpstr>PS TT Commons</vt:lpstr>
      <vt:lpstr>PS TT Commons Light</vt:lpstr>
      <vt:lpstr>Tahoma</vt:lpstr>
      <vt:lpstr>Trebuchet MS</vt:lpstr>
      <vt:lpstr>Wingdings</vt:lpstr>
      <vt:lpstr>Blank</vt:lpstr>
      <vt:lpstr>ZtM</vt:lpstr>
      <vt:lpstr>1_Blank</vt:lpstr>
      <vt:lpstr>2_Blank</vt:lpstr>
      <vt:lpstr>1_ZtM</vt:lpstr>
      <vt:lpstr>2_ZtM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 Address Octets (IPv4)</vt:lpstr>
      <vt:lpstr>IP Address Octets</vt:lpstr>
      <vt:lpstr>IP Address Octets</vt:lpstr>
      <vt:lpstr>IP Address Octets</vt:lpstr>
      <vt:lpstr>IP Address Octets</vt:lpstr>
      <vt:lpstr>IP Address Octets</vt:lpstr>
      <vt:lpstr>CIDR Notation</vt:lpstr>
      <vt:lpstr>CIDR Notation</vt:lpstr>
      <vt:lpstr>CIDR Notation</vt:lpstr>
      <vt:lpstr>Address Range</vt:lpstr>
      <vt:lpstr>CIDR Notation</vt:lpstr>
      <vt:lpstr>CIDR Notation</vt:lpstr>
      <vt:lpstr>CIDR Subnet Mask Quick Reference</vt:lpstr>
      <vt:lpstr>PowerPoint Presentation</vt:lpstr>
      <vt:lpstr>RFC 1918 (Private) Ranges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Default Route to Enable Internet Access</vt:lpstr>
      <vt:lpstr>The Default Route to Enable Internet Access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Groups</vt:lpstr>
      <vt:lpstr>PowerPoint Presentation</vt:lpstr>
      <vt:lpstr>PowerPoint Presentation</vt:lpstr>
      <vt:lpstr>PowerPoint Presentation</vt:lpstr>
      <vt:lpstr>Inbound Rules</vt:lpstr>
      <vt:lpstr>Inbound Rules</vt:lpstr>
      <vt:lpstr>Outbound Rules</vt:lpstr>
      <vt:lpstr>PowerPoint Presentation</vt:lpstr>
      <vt:lpstr>PowerPoint Presentation</vt:lpstr>
      <vt:lpstr>PowerPoint Presentation</vt:lpstr>
      <vt:lpstr>Network Access Control List (NACL)</vt:lpstr>
      <vt:lpstr>Network Access Control List (NACL)</vt:lpstr>
      <vt:lpstr>NACL Rules</vt:lpstr>
      <vt:lpstr>The Default NACL</vt:lpstr>
      <vt:lpstr>Example: How to Block HTTP Traffic on Port 80?</vt:lpstr>
      <vt:lpstr>Example: How to Block HTTP Traffic on Port 80?</vt:lpstr>
      <vt:lpstr>Ephemeral Ports</vt:lpstr>
      <vt:lpstr>Ephemeral Ports</vt:lpstr>
      <vt:lpstr>Ephemeral Ports and NACLs</vt:lpstr>
      <vt:lpstr>PowerPoint Presentation</vt:lpstr>
      <vt:lpstr>Another Example</vt:lpstr>
      <vt:lpstr>PowerPoint Presentation</vt:lpstr>
      <vt:lpstr>Network ACLs and Security Groups</vt:lpstr>
      <vt:lpstr>Network Address Translation (NAT)</vt:lpstr>
      <vt:lpstr>Network Address Translation (NAT)</vt:lpstr>
      <vt:lpstr>Network Address Translation (NAT)</vt:lpstr>
      <vt:lpstr>Network Address Translation (NAT)</vt:lpstr>
      <vt:lpstr>Network Address Translation (NAT)</vt:lpstr>
      <vt:lpstr>PowerPoint Presentation</vt:lpstr>
      <vt:lpstr>PowerPoint Presentation</vt:lpstr>
      <vt:lpstr>PowerPoint Presentation</vt:lpstr>
      <vt:lpstr>PowerPoint Presentation</vt:lpstr>
      <vt:lpstr>PowerPoint Presentation</vt:lpstr>
      <vt:lpstr>Bastion Host</vt:lpstr>
      <vt:lpstr>Bastion Host</vt:lpstr>
      <vt:lpstr>Bastion Host</vt:lpstr>
      <vt:lpstr>Bastion Host</vt:lpstr>
      <vt:lpstr>VPC Peering</vt:lpstr>
      <vt:lpstr>VPC Peering</vt:lpstr>
      <vt:lpstr>VPC Peering</vt:lpstr>
      <vt:lpstr>VPC Peering</vt:lpstr>
      <vt:lpstr>VPC Peering Routes</vt:lpstr>
      <vt:lpstr>PowerPoint Presentation</vt:lpstr>
      <vt:lpstr>VPC Peering</vt:lpstr>
      <vt:lpstr>PowerPoint Presentation</vt:lpstr>
      <vt:lpstr>Two Types of VPC Endpoints</vt:lpstr>
      <vt:lpstr>PowerPoint Presentation</vt:lpstr>
      <vt:lpstr>PowerPoint Presentation</vt:lpstr>
      <vt:lpstr>PowerPoint Presentation</vt:lpstr>
      <vt:lpstr>PowerPoint Presentation</vt:lpstr>
      <vt:lpstr>PowerPoint Presentation</vt:lpstr>
      <vt:lpstr>SHUT DOWN YOUR RESOURCES!</vt:lpstr>
      <vt:lpstr>Site-to-Site VPN</vt:lpstr>
      <vt:lpstr>Site-to-Site VPN</vt:lpstr>
      <vt:lpstr>Site-to-Site VPN</vt:lpstr>
      <vt:lpstr>Site-to-Site VPN</vt:lpstr>
      <vt:lpstr>Site-to-Site VPN</vt:lpstr>
      <vt:lpstr>VPN CloudHub</vt:lpstr>
      <vt:lpstr>AWS Direct Connect</vt:lpstr>
      <vt:lpstr>PowerPoint Presentation</vt:lpstr>
      <vt:lpstr>AWS Direct Connect</vt:lpstr>
      <vt:lpstr>AWS Direct Connect</vt:lpstr>
      <vt:lpstr>AWS Direct Connect</vt:lpstr>
      <vt:lpstr>PowerPoint Presentation</vt:lpstr>
      <vt:lpstr> Transit Gateway</vt:lpstr>
      <vt:lpstr> Transit Gateway</vt:lpstr>
      <vt:lpstr>PowerPoint Presentation</vt:lpstr>
      <vt:lpstr>PowerPoint Presentation</vt:lpstr>
      <vt:lpstr>Important Points to Remember</vt:lpstr>
      <vt:lpstr>Important Points to Remember</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2908</cp:revision>
  <dcterms:created xsi:type="dcterms:W3CDTF">2021-07-31T23:46:42Z</dcterms:created>
  <dcterms:modified xsi:type="dcterms:W3CDTF">2022-10-12T22:55:41Z</dcterms:modified>
</cp:coreProperties>
</file>